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071" r:id="rId2"/>
    <p:sldMasterId id="2147484055" r:id="rId3"/>
  </p:sldMasterIdLst>
  <p:notesMasterIdLst>
    <p:notesMasterId r:id="rId67"/>
  </p:notesMasterIdLst>
  <p:handoutMasterIdLst>
    <p:handoutMasterId r:id="rId68"/>
  </p:handoutMasterIdLst>
  <p:sldIdLst>
    <p:sldId id="276" r:id="rId4"/>
    <p:sldId id="551" r:id="rId5"/>
    <p:sldId id="553" r:id="rId6"/>
    <p:sldId id="554" r:id="rId7"/>
    <p:sldId id="555" r:id="rId8"/>
    <p:sldId id="556" r:id="rId9"/>
    <p:sldId id="557" r:id="rId10"/>
    <p:sldId id="558" r:id="rId11"/>
    <p:sldId id="559" r:id="rId12"/>
    <p:sldId id="560" r:id="rId13"/>
    <p:sldId id="561" r:id="rId14"/>
    <p:sldId id="569" r:id="rId15"/>
    <p:sldId id="570" r:id="rId16"/>
    <p:sldId id="571" r:id="rId17"/>
    <p:sldId id="572" r:id="rId18"/>
    <p:sldId id="574" r:id="rId19"/>
    <p:sldId id="575" r:id="rId20"/>
    <p:sldId id="576" r:id="rId21"/>
    <p:sldId id="577" r:id="rId22"/>
    <p:sldId id="578" r:id="rId23"/>
    <p:sldId id="579" r:id="rId24"/>
    <p:sldId id="581" r:id="rId25"/>
    <p:sldId id="582" r:id="rId26"/>
    <p:sldId id="583" r:id="rId27"/>
    <p:sldId id="584" r:id="rId28"/>
    <p:sldId id="585" r:id="rId29"/>
    <p:sldId id="586" r:id="rId30"/>
    <p:sldId id="590" r:id="rId31"/>
    <p:sldId id="591" r:id="rId32"/>
    <p:sldId id="592" r:id="rId33"/>
    <p:sldId id="593" r:id="rId34"/>
    <p:sldId id="594" r:id="rId35"/>
    <p:sldId id="595" r:id="rId36"/>
    <p:sldId id="596" r:id="rId37"/>
    <p:sldId id="638" r:id="rId38"/>
    <p:sldId id="639" r:id="rId39"/>
    <p:sldId id="599" r:id="rId40"/>
    <p:sldId id="600" r:id="rId41"/>
    <p:sldId id="601" r:id="rId42"/>
    <p:sldId id="602" r:id="rId43"/>
    <p:sldId id="603" r:id="rId44"/>
    <p:sldId id="604" r:id="rId45"/>
    <p:sldId id="605" r:id="rId46"/>
    <p:sldId id="606" r:id="rId47"/>
    <p:sldId id="615" r:id="rId48"/>
    <p:sldId id="616" r:id="rId49"/>
    <p:sldId id="617" r:id="rId50"/>
    <p:sldId id="618" r:id="rId51"/>
    <p:sldId id="619" r:id="rId52"/>
    <p:sldId id="625" r:id="rId53"/>
    <p:sldId id="626" r:id="rId54"/>
    <p:sldId id="627" r:id="rId55"/>
    <p:sldId id="628" r:id="rId56"/>
    <p:sldId id="629" r:id="rId57"/>
    <p:sldId id="630" r:id="rId58"/>
    <p:sldId id="631" r:id="rId59"/>
    <p:sldId id="632" r:id="rId60"/>
    <p:sldId id="633" r:id="rId61"/>
    <p:sldId id="634" r:id="rId62"/>
    <p:sldId id="635" r:id="rId63"/>
    <p:sldId id="636" r:id="rId64"/>
    <p:sldId id="637" r:id="rId65"/>
    <p:sldId id="539" r:id="rId66"/>
  </p:sldIdLst>
  <p:sldSz cx="9144000" cy="6858000" type="screen4x3"/>
  <p:notesSz cx="7099300" cy="10234613"/>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60000"/>
    <a:srgbClr val="808080"/>
    <a:srgbClr val="CC0000"/>
    <a:srgbClr val="FF6699"/>
    <a:srgbClr val="FFCCFF"/>
    <a:srgbClr val="FF0066"/>
    <a:srgbClr val="FFEBEB"/>
    <a:srgbClr val="F0EC9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Açık Stil 2 - Vurgu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Açık Stil 2 - Vurgu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85BE263C-DBD7-4A20-BB59-AAB30ACAA65A}" styleName="Orta Stil 3 - Vurgu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882" autoAdjust="0"/>
    <p:restoredTop sz="94660"/>
  </p:normalViewPr>
  <p:slideViewPr>
    <p:cSldViewPr>
      <p:cViewPr>
        <p:scale>
          <a:sx n="60" d="100"/>
          <a:sy n="60" d="100"/>
        </p:scale>
        <p:origin x="-1608" y="-10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72" y="-96"/>
      </p:cViewPr>
      <p:guideLst>
        <p:guide orient="horz" pos="3223"/>
        <p:guide pos="223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handoutMaster" Target="handoutMasters/handout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4021615" y="1"/>
            <a:ext cx="3076098" cy="511175"/>
          </a:xfrm>
          <a:prstGeom prst="rect">
            <a:avLst/>
          </a:prstGeom>
        </p:spPr>
        <p:txBody>
          <a:bodyPr vert="horz" lIns="91440" tIns="45720" rIns="91440" bIns="45720" rtlCol="0"/>
          <a:lstStyle>
            <a:lvl1pPr algn="r">
              <a:defRPr sz="1200"/>
            </a:lvl1pPr>
          </a:lstStyle>
          <a:p>
            <a:fld id="{3B4D6DA4-F07D-4036-89FC-F5E78ED1C018}" type="datetimeFigureOut">
              <a:rPr lang="tr-TR" smtClean="0"/>
              <a:pPr/>
              <a:t>08.05.2013</a:t>
            </a:fld>
            <a:endParaRPr lang="tr-TR"/>
          </a:p>
        </p:txBody>
      </p:sp>
      <p:sp>
        <p:nvSpPr>
          <p:cNvPr id="4" name="3 Altbilgi Yer Tutucusu"/>
          <p:cNvSpPr>
            <a:spLocks noGrp="1"/>
          </p:cNvSpPr>
          <p:nvPr>
            <p:ph type="ftr" sz="quarter" idx="2"/>
          </p:nvPr>
        </p:nvSpPr>
        <p:spPr>
          <a:xfrm>
            <a:off x="1" y="9721851"/>
            <a:ext cx="3076099" cy="511175"/>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4021615" y="9721851"/>
            <a:ext cx="3076098" cy="511175"/>
          </a:xfrm>
          <a:prstGeom prst="rect">
            <a:avLst/>
          </a:prstGeom>
        </p:spPr>
        <p:txBody>
          <a:bodyPr vert="horz" lIns="91440" tIns="45720" rIns="91440" bIns="45720" rtlCol="0" anchor="b"/>
          <a:lstStyle>
            <a:lvl1pPr algn="r">
              <a:defRPr sz="1200"/>
            </a:lvl1pPr>
          </a:lstStyle>
          <a:p>
            <a:fld id="{19413987-5BA5-4A2B-84BA-59B6484687A8}"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9066" tIns="49533" rIns="99066" bIns="49533" rtlCol="0"/>
          <a:lstStyle>
            <a:lvl1pPr algn="l" fontAlgn="auto">
              <a:spcBef>
                <a:spcPts val="0"/>
              </a:spcBef>
              <a:spcAft>
                <a:spcPts val="0"/>
              </a:spcAft>
              <a:defRPr sz="1300">
                <a:latin typeface="+mn-lt"/>
                <a:cs typeface="+mn-cs"/>
              </a:defRPr>
            </a:lvl1pPr>
          </a:lstStyle>
          <a:p>
            <a:pPr>
              <a:defRPr/>
            </a:pPr>
            <a:endParaRPr lang="tr-TR"/>
          </a:p>
        </p:txBody>
      </p:sp>
      <p:sp>
        <p:nvSpPr>
          <p:cNvPr id="3" name="2 Veri Yer Tutucusu"/>
          <p:cNvSpPr>
            <a:spLocks noGrp="1"/>
          </p:cNvSpPr>
          <p:nvPr>
            <p:ph type="dt" idx="1"/>
          </p:nvPr>
        </p:nvSpPr>
        <p:spPr>
          <a:xfrm>
            <a:off x="4021615" y="1"/>
            <a:ext cx="3076098" cy="511175"/>
          </a:xfrm>
          <a:prstGeom prst="rect">
            <a:avLst/>
          </a:prstGeom>
        </p:spPr>
        <p:txBody>
          <a:bodyPr vert="horz" lIns="99066" tIns="49533" rIns="99066" bIns="49533" rtlCol="0"/>
          <a:lstStyle>
            <a:lvl1pPr algn="r" fontAlgn="auto">
              <a:spcBef>
                <a:spcPts val="0"/>
              </a:spcBef>
              <a:spcAft>
                <a:spcPts val="0"/>
              </a:spcAft>
              <a:defRPr sz="1300">
                <a:latin typeface="+mn-lt"/>
                <a:cs typeface="+mn-cs"/>
              </a:defRPr>
            </a:lvl1pPr>
          </a:lstStyle>
          <a:p>
            <a:pPr>
              <a:defRPr/>
            </a:pPr>
            <a:fld id="{1DA03B84-3348-4254-A48B-144A2D467E5A}" type="datetimeFigureOut">
              <a:rPr lang="tr-TR"/>
              <a:pPr>
                <a:defRPr/>
              </a:pPr>
              <a:t>08.05.2013</a:t>
            </a:fld>
            <a:endParaRPr lang="tr-TR"/>
          </a:p>
        </p:txBody>
      </p:sp>
      <p:sp>
        <p:nvSpPr>
          <p:cNvPr id="4" name="3 Slayt Görüntüsü Yer Tutucusu"/>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66" tIns="49533" rIns="99066" bIns="49533" rtlCol="0" anchor="ctr"/>
          <a:lstStyle/>
          <a:p>
            <a:pPr lvl="0"/>
            <a:endParaRPr lang="tr-TR" noProof="0"/>
          </a:p>
        </p:txBody>
      </p:sp>
      <p:sp>
        <p:nvSpPr>
          <p:cNvPr id="5" name="4 Not Yer Tutucusu"/>
          <p:cNvSpPr>
            <a:spLocks noGrp="1"/>
          </p:cNvSpPr>
          <p:nvPr>
            <p:ph type="body" sz="quarter" idx="3"/>
          </p:nvPr>
        </p:nvSpPr>
        <p:spPr>
          <a:xfrm>
            <a:off x="710723" y="4860925"/>
            <a:ext cx="5679440" cy="4605338"/>
          </a:xfrm>
          <a:prstGeom prst="rect">
            <a:avLst/>
          </a:prstGeom>
        </p:spPr>
        <p:txBody>
          <a:bodyPr vert="horz" lIns="99066" tIns="49533" rIns="99066" bIns="49533"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1" y="9721851"/>
            <a:ext cx="3076099" cy="511175"/>
          </a:xfrm>
          <a:prstGeom prst="rect">
            <a:avLst/>
          </a:prstGeom>
        </p:spPr>
        <p:txBody>
          <a:bodyPr vert="horz" lIns="99066" tIns="49533" rIns="99066" bIns="49533" rtlCol="0" anchor="b"/>
          <a:lstStyle>
            <a:lvl1pPr algn="l" fontAlgn="auto">
              <a:spcBef>
                <a:spcPts val="0"/>
              </a:spcBef>
              <a:spcAft>
                <a:spcPts val="0"/>
              </a:spcAft>
              <a:defRPr sz="13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4021615" y="9721851"/>
            <a:ext cx="3076098" cy="511175"/>
          </a:xfrm>
          <a:prstGeom prst="rect">
            <a:avLst/>
          </a:prstGeom>
        </p:spPr>
        <p:txBody>
          <a:bodyPr vert="horz" lIns="99066" tIns="49533" rIns="99066" bIns="49533" rtlCol="0" anchor="b"/>
          <a:lstStyle>
            <a:lvl1pPr algn="r" fontAlgn="auto">
              <a:spcBef>
                <a:spcPts val="0"/>
              </a:spcBef>
              <a:spcAft>
                <a:spcPts val="0"/>
              </a:spcAft>
              <a:defRPr sz="1300">
                <a:latin typeface="+mn-lt"/>
                <a:cs typeface="+mn-cs"/>
              </a:defRPr>
            </a:lvl1pPr>
          </a:lstStyle>
          <a:p>
            <a:pPr>
              <a:defRPr/>
            </a:pPr>
            <a:fld id="{40CFA9F4-E842-4EE8-A49F-D9495B9C15B9}" type="slidenum">
              <a:rPr lang="tr-TR"/>
              <a:pPr>
                <a:defRPr/>
              </a:pPr>
              <a:t>‹#›</a:t>
            </a:fld>
            <a:endParaRPr lang="tr-TR"/>
          </a:p>
        </p:txBody>
      </p:sp>
    </p:spTree>
    <p:extLst>
      <p:ext uri="{BB962C8B-B14F-4D97-AF65-F5344CB8AC3E}">
        <p14:creationId xmlns="" xmlns:p14="http://schemas.microsoft.com/office/powerpoint/2010/main" val="22330821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miter lim="800000"/>
            <a:headEnd/>
            <a:tailEnd/>
          </a:ln>
        </p:spPr>
        <p:txBody>
          <a:bodyPr/>
          <a:lstStyle/>
          <a:p>
            <a:fld id="{85CA440B-FA39-4BAF-A45B-946152ECCB55}" type="slidenum">
              <a:rPr lang="fr-FR" smtClean="0"/>
              <a:pPr/>
              <a:t>12</a:t>
            </a:fld>
            <a:endParaRPr lang="fr-FR" smtClean="0"/>
          </a:p>
        </p:txBody>
      </p:sp>
      <p:sp>
        <p:nvSpPr>
          <p:cNvPr id="34819" name="Rectangle 2"/>
          <p:cNvSpPr>
            <a:spLocks noGrp="1" noRot="1" noChangeAspect="1" noChangeArrowheads="1" noTextEdit="1"/>
          </p:cNvSpPr>
          <p:nvPr>
            <p:ph type="sldImg"/>
          </p:nvPr>
        </p:nvSpPr>
        <p:spPr>
          <a:xfrm>
            <a:off x="990600" y="766763"/>
            <a:ext cx="5118100" cy="3838575"/>
          </a:xfrm>
          <a:ln/>
        </p:spPr>
      </p:sp>
      <p:sp>
        <p:nvSpPr>
          <p:cNvPr id="34820"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miter lim="800000"/>
            <a:headEnd/>
            <a:tailEnd/>
          </a:ln>
        </p:spPr>
        <p:txBody>
          <a:bodyPr/>
          <a:lstStyle/>
          <a:p>
            <a:fld id="{F12CE27A-FEA3-4B01-89AD-8476A0C0FCB4}" type="slidenum">
              <a:rPr lang="en-GB" smtClean="0"/>
              <a:pPr/>
              <a:t>22</a:t>
            </a:fld>
            <a:endParaRPr lang="en-GB" smtClean="0"/>
          </a:p>
        </p:txBody>
      </p:sp>
      <p:sp>
        <p:nvSpPr>
          <p:cNvPr id="33795" name="Rectangle 2"/>
          <p:cNvSpPr>
            <a:spLocks noGrp="1" noRot="1" noChangeAspect="1" noChangeArrowheads="1" noTextEdit="1"/>
          </p:cNvSpPr>
          <p:nvPr>
            <p:ph type="sldImg"/>
          </p:nvPr>
        </p:nvSpPr>
        <p:spPr>
          <a:xfrm>
            <a:off x="990600" y="766763"/>
            <a:ext cx="5118100" cy="3838575"/>
          </a:xfrm>
          <a:ln/>
        </p:spPr>
      </p:sp>
      <p:sp>
        <p:nvSpPr>
          <p:cNvPr id="33796"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miter lim="800000"/>
            <a:headEnd/>
            <a:tailEnd/>
          </a:ln>
        </p:spPr>
        <p:txBody>
          <a:bodyPr/>
          <a:lstStyle/>
          <a:p>
            <a:fld id="{7EDED343-44D4-4CFD-95A9-5A25E4F2ED0B}" type="slidenum">
              <a:rPr lang="en-GB" smtClean="0"/>
              <a:pPr/>
              <a:t>23</a:t>
            </a:fld>
            <a:endParaRPr lang="en-GB" smtClean="0"/>
          </a:p>
        </p:txBody>
      </p:sp>
      <p:sp>
        <p:nvSpPr>
          <p:cNvPr id="34819" name="Rectangle 2"/>
          <p:cNvSpPr>
            <a:spLocks noGrp="1" noRot="1" noChangeAspect="1" noChangeArrowheads="1" noTextEdit="1"/>
          </p:cNvSpPr>
          <p:nvPr>
            <p:ph type="sldImg"/>
          </p:nvPr>
        </p:nvSpPr>
        <p:spPr>
          <a:xfrm>
            <a:off x="990600" y="766763"/>
            <a:ext cx="5118100" cy="3838575"/>
          </a:xfrm>
          <a:ln/>
        </p:spPr>
      </p:sp>
      <p:sp>
        <p:nvSpPr>
          <p:cNvPr id="34820"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97A4F201-E470-4401-AA7D-89A3B09ECD71}" type="slidenum">
              <a:rPr lang="en-GB" smtClean="0"/>
              <a:pPr/>
              <a:t>24</a:t>
            </a:fld>
            <a:endParaRPr lang="en-GB" smtClean="0"/>
          </a:p>
        </p:txBody>
      </p:sp>
      <p:sp>
        <p:nvSpPr>
          <p:cNvPr id="35843" name="Rectangle 2"/>
          <p:cNvSpPr>
            <a:spLocks noGrp="1" noRot="1" noChangeAspect="1" noChangeArrowheads="1" noTextEdit="1"/>
          </p:cNvSpPr>
          <p:nvPr>
            <p:ph type="sldImg"/>
          </p:nvPr>
        </p:nvSpPr>
        <p:spPr>
          <a:xfrm>
            <a:off x="990600" y="766763"/>
            <a:ext cx="5118100" cy="3838575"/>
          </a:xfrm>
          <a:ln/>
        </p:spPr>
      </p:sp>
      <p:sp>
        <p:nvSpPr>
          <p:cNvPr id="35844"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miter lim="800000"/>
            <a:headEnd/>
            <a:tailEnd/>
          </a:ln>
        </p:spPr>
        <p:txBody>
          <a:bodyPr/>
          <a:lstStyle/>
          <a:p>
            <a:fld id="{F76A29B8-F9A4-4136-9EE8-39FA59995062}" type="slidenum">
              <a:rPr lang="en-GB" smtClean="0"/>
              <a:pPr/>
              <a:t>25</a:t>
            </a:fld>
            <a:endParaRPr lang="en-GB" smtClean="0"/>
          </a:p>
        </p:txBody>
      </p:sp>
      <p:sp>
        <p:nvSpPr>
          <p:cNvPr id="37891" name="Rectangle 2"/>
          <p:cNvSpPr>
            <a:spLocks noGrp="1" noRot="1" noChangeAspect="1" noChangeArrowheads="1" noTextEdit="1"/>
          </p:cNvSpPr>
          <p:nvPr>
            <p:ph type="sldImg"/>
          </p:nvPr>
        </p:nvSpPr>
        <p:spPr>
          <a:xfrm>
            <a:off x="990600" y="766763"/>
            <a:ext cx="5118100" cy="3838575"/>
          </a:xfrm>
          <a:ln/>
        </p:spPr>
      </p:sp>
      <p:sp>
        <p:nvSpPr>
          <p:cNvPr id="3789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944325AE-FAE2-404D-9BFB-C57EF7F3B588}" type="slidenum">
              <a:rPr lang="en-GB" smtClean="0"/>
              <a:pPr/>
              <a:t>26</a:t>
            </a:fld>
            <a:endParaRPr lang="en-GB" smtClean="0"/>
          </a:p>
        </p:txBody>
      </p:sp>
      <p:sp>
        <p:nvSpPr>
          <p:cNvPr id="38915" name="Rectangle 2"/>
          <p:cNvSpPr>
            <a:spLocks noGrp="1" noRot="1" noChangeAspect="1" noChangeArrowheads="1" noTextEdit="1"/>
          </p:cNvSpPr>
          <p:nvPr>
            <p:ph type="sldImg"/>
          </p:nvPr>
        </p:nvSpPr>
        <p:spPr>
          <a:xfrm>
            <a:off x="990600" y="766763"/>
            <a:ext cx="5118100" cy="3838575"/>
          </a:xfrm>
          <a:ln/>
        </p:spPr>
      </p:sp>
      <p:sp>
        <p:nvSpPr>
          <p:cNvPr id="38916"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miter lim="800000"/>
            <a:headEnd/>
            <a:tailEnd/>
          </a:ln>
        </p:spPr>
        <p:txBody>
          <a:bodyPr/>
          <a:lstStyle/>
          <a:p>
            <a:fld id="{4876ABE1-E4C6-49AF-981F-C3F5E84045F5}" type="slidenum">
              <a:rPr lang="en-GB" smtClean="0"/>
              <a:pPr/>
              <a:t>27</a:t>
            </a:fld>
            <a:endParaRPr lang="en-GB" smtClean="0"/>
          </a:p>
        </p:txBody>
      </p:sp>
      <p:sp>
        <p:nvSpPr>
          <p:cNvPr id="39939" name="Rectangle 2"/>
          <p:cNvSpPr>
            <a:spLocks noGrp="1" noRot="1" noChangeAspect="1" noChangeArrowheads="1" noTextEdit="1"/>
          </p:cNvSpPr>
          <p:nvPr>
            <p:ph type="sldImg"/>
          </p:nvPr>
        </p:nvSpPr>
        <p:spPr>
          <a:xfrm>
            <a:off x="990600" y="766763"/>
            <a:ext cx="5118100" cy="3838575"/>
          </a:xfrm>
          <a:ln/>
        </p:spPr>
      </p:sp>
      <p:sp>
        <p:nvSpPr>
          <p:cNvPr id="39940"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237D59CC-A92B-4B1A-86CC-799C8B5BDA2D}" type="slidenum">
              <a:rPr lang="en-GB" smtClean="0"/>
              <a:pPr/>
              <a:t>28</a:t>
            </a:fld>
            <a:endParaRPr lang="en-GB" smtClean="0"/>
          </a:p>
        </p:txBody>
      </p:sp>
      <p:sp>
        <p:nvSpPr>
          <p:cNvPr id="43011" name="Rectangle 2"/>
          <p:cNvSpPr>
            <a:spLocks noGrp="1" noRot="1" noChangeAspect="1" noChangeArrowheads="1" noTextEdit="1"/>
          </p:cNvSpPr>
          <p:nvPr>
            <p:ph type="sldImg"/>
          </p:nvPr>
        </p:nvSpPr>
        <p:spPr>
          <a:xfrm>
            <a:off x="990600" y="766763"/>
            <a:ext cx="5118100" cy="3838575"/>
          </a:xfrm>
          <a:ln/>
        </p:spPr>
      </p:sp>
      <p:sp>
        <p:nvSpPr>
          <p:cNvPr id="4301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2D4F7AA5-7CBD-49B2-88FE-FC751391D31E}" type="slidenum">
              <a:rPr lang="en-GB" smtClean="0"/>
              <a:pPr/>
              <a:t>29</a:t>
            </a:fld>
            <a:endParaRPr lang="en-GB" smtClean="0"/>
          </a:p>
        </p:txBody>
      </p:sp>
      <p:sp>
        <p:nvSpPr>
          <p:cNvPr id="44035" name="Rectangle 2"/>
          <p:cNvSpPr>
            <a:spLocks noGrp="1" noRot="1" noChangeAspect="1" noChangeArrowheads="1" noTextEdit="1"/>
          </p:cNvSpPr>
          <p:nvPr>
            <p:ph type="sldImg"/>
          </p:nvPr>
        </p:nvSpPr>
        <p:spPr>
          <a:xfrm>
            <a:off x="990600" y="766763"/>
            <a:ext cx="5118100" cy="3838575"/>
          </a:xfrm>
          <a:ln/>
        </p:spPr>
      </p:sp>
      <p:sp>
        <p:nvSpPr>
          <p:cNvPr id="44036"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237D59CC-A92B-4B1A-86CC-799C8B5BDA2D}" type="slidenum">
              <a:rPr lang="en-GB" smtClean="0"/>
              <a:pPr/>
              <a:t>30</a:t>
            </a:fld>
            <a:endParaRPr lang="en-GB" smtClean="0"/>
          </a:p>
        </p:txBody>
      </p:sp>
      <p:sp>
        <p:nvSpPr>
          <p:cNvPr id="43011" name="Rectangle 2"/>
          <p:cNvSpPr>
            <a:spLocks noGrp="1" noRot="1" noChangeAspect="1" noChangeArrowheads="1" noTextEdit="1"/>
          </p:cNvSpPr>
          <p:nvPr>
            <p:ph type="sldImg"/>
          </p:nvPr>
        </p:nvSpPr>
        <p:spPr>
          <a:xfrm>
            <a:off x="990600" y="766763"/>
            <a:ext cx="5118100" cy="3838575"/>
          </a:xfrm>
          <a:ln/>
        </p:spPr>
      </p:sp>
      <p:sp>
        <p:nvSpPr>
          <p:cNvPr id="4301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miter lim="800000"/>
            <a:headEnd/>
            <a:tailEnd/>
          </a:ln>
        </p:spPr>
        <p:txBody>
          <a:bodyPr/>
          <a:lstStyle/>
          <a:p>
            <a:fld id="{CE1D7B67-A052-41B1-87DB-10DA4B7815A8}" type="slidenum">
              <a:rPr lang="en-GB" smtClean="0"/>
              <a:pPr/>
              <a:t>31</a:t>
            </a:fld>
            <a:endParaRPr lang="en-GB" smtClean="0"/>
          </a:p>
        </p:txBody>
      </p:sp>
      <p:sp>
        <p:nvSpPr>
          <p:cNvPr id="45059" name="Rectangle 2"/>
          <p:cNvSpPr>
            <a:spLocks noGrp="1" noRot="1" noChangeAspect="1" noChangeArrowheads="1" noTextEdit="1"/>
          </p:cNvSpPr>
          <p:nvPr>
            <p:ph type="sldImg"/>
          </p:nvPr>
        </p:nvSpPr>
        <p:spPr>
          <a:xfrm>
            <a:off x="990600" y="766763"/>
            <a:ext cx="5118100" cy="3838575"/>
          </a:xfrm>
          <a:ln/>
        </p:spPr>
      </p:sp>
      <p:sp>
        <p:nvSpPr>
          <p:cNvPr id="45060"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D44FB9C6-0CAE-4633-B712-7157DB4ECC19}" type="slidenum">
              <a:rPr lang="fr-FR" smtClean="0"/>
              <a:pPr/>
              <a:t>13</a:t>
            </a:fld>
            <a:endParaRPr lang="fr-FR" smtClean="0"/>
          </a:p>
        </p:txBody>
      </p:sp>
      <p:sp>
        <p:nvSpPr>
          <p:cNvPr id="35843" name="Rectangle 2"/>
          <p:cNvSpPr>
            <a:spLocks noGrp="1" noRot="1" noChangeAspect="1" noChangeArrowheads="1" noTextEdit="1"/>
          </p:cNvSpPr>
          <p:nvPr>
            <p:ph type="sldImg"/>
          </p:nvPr>
        </p:nvSpPr>
        <p:spPr>
          <a:xfrm>
            <a:off x="990600" y="766763"/>
            <a:ext cx="5118100" cy="3838575"/>
          </a:xfrm>
          <a:ln/>
        </p:spPr>
      </p:sp>
      <p:sp>
        <p:nvSpPr>
          <p:cNvPr id="3584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7171653F-7F88-4D94-9BC5-A9BE6BF3ADB6}" type="slidenum">
              <a:rPr lang="en-GB" smtClean="0"/>
              <a:pPr/>
              <a:t>32</a:t>
            </a:fld>
            <a:endParaRPr lang="en-GB" smtClean="0"/>
          </a:p>
        </p:txBody>
      </p:sp>
      <p:sp>
        <p:nvSpPr>
          <p:cNvPr id="46083" name="Rectangle 2"/>
          <p:cNvSpPr>
            <a:spLocks noGrp="1" noRot="1" noChangeAspect="1" noChangeArrowheads="1" noTextEdit="1"/>
          </p:cNvSpPr>
          <p:nvPr>
            <p:ph type="sldImg"/>
          </p:nvPr>
        </p:nvSpPr>
        <p:spPr>
          <a:xfrm>
            <a:off x="990600" y="766763"/>
            <a:ext cx="5118100" cy="3838575"/>
          </a:xfrm>
          <a:ln/>
        </p:spPr>
      </p:sp>
      <p:sp>
        <p:nvSpPr>
          <p:cNvPr id="46084"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miter lim="800000"/>
            <a:headEnd/>
            <a:tailEnd/>
          </a:ln>
        </p:spPr>
        <p:txBody>
          <a:bodyPr/>
          <a:lstStyle/>
          <a:p>
            <a:fld id="{E8B93841-9860-4DBD-AEA8-BC4AF752F145}" type="slidenum">
              <a:rPr lang="en-GB" smtClean="0"/>
              <a:pPr/>
              <a:t>33</a:t>
            </a:fld>
            <a:endParaRPr lang="en-GB" smtClean="0"/>
          </a:p>
        </p:txBody>
      </p:sp>
      <p:sp>
        <p:nvSpPr>
          <p:cNvPr id="47107" name="Rectangle 2"/>
          <p:cNvSpPr>
            <a:spLocks noGrp="1" noRot="1" noChangeAspect="1" noChangeArrowheads="1" noTextEdit="1"/>
          </p:cNvSpPr>
          <p:nvPr>
            <p:ph type="sldImg"/>
          </p:nvPr>
        </p:nvSpPr>
        <p:spPr>
          <a:xfrm>
            <a:off x="990600" y="766763"/>
            <a:ext cx="5118100" cy="3838575"/>
          </a:xfrm>
          <a:ln/>
        </p:spPr>
      </p:sp>
      <p:sp>
        <p:nvSpPr>
          <p:cNvPr id="47108"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Marcador de imagen de diapositiva"/>
          <p:cNvSpPr>
            <a:spLocks noGrp="1" noRot="1" noChangeAspect="1" noTextEdit="1"/>
          </p:cNvSpPr>
          <p:nvPr>
            <p:ph type="sldImg"/>
          </p:nvPr>
        </p:nvSpPr>
        <p:spPr>
          <a:xfrm>
            <a:off x="998538" y="766763"/>
            <a:ext cx="5113337" cy="3836987"/>
          </a:xfrm>
          <a:ln/>
        </p:spPr>
      </p:sp>
      <p:sp>
        <p:nvSpPr>
          <p:cNvPr id="10243" name="2 Marcador de notas"/>
          <p:cNvSpPr>
            <a:spLocks noGrp="1"/>
          </p:cNvSpPr>
          <p:nvPr>
            <p:ph type="body" idx="1"/>
          </p:nvPr>
        </p:nvSpPr>
        <p:spPr>
          <a:xfrm>
            <a:off x="709599" y="4860378"/>
            <a:ext cx="5680103" cy="4606722"/>
          </a:xfrm>
          <a:noFill/>
        </p:spPr>
        <p:txBody>
          <a:bodyPr lIns="93919" tIns="46961" rIns="93919" bIns="46961"/>
          <a:lstStyle/>
          <a:p>
            <a:endParaRPr lang="de-DE" smtClean="0"/>
          </a:p>
        </p:txBody>
      </p:sp>
      <p:sp>
        <p:nvSpPr>
          <p:cNvPr id="10244" name="3 Marcador de número de diapositiva"/>
          <p:cNvSpPr txBox="1">
            <a:spLocks noGrp="1"/>
          </p:cNvSpPr>
          <p:nvPr/>
        </p:nvSpPr>
        <p:spPr bwMode="auto">
          <a:xfrm>
            <a:off x="4023823" y="9720755"/>
            <a:ext cx="3073821" cy="512222"/>
          </a:xfrm>
          <a:prstGeom prst="rect">
            <a:avLst/>
          </a:prstGeom>
          <a:noFill/>
          <a:ln w="9525">
            <a:noFill/>
            <a:miter lim="800000"/>
            <a:headEnd/>
            <a:tailEnd/>
          </a:ln>
        </p:spPr>
        <p:txBody>
          <a:bodyPr lIns="93919" tIns="46961" rIns="93919" bIns="46961" anchor="b"/>
          <a:lstStyle/>
          <a:p>
            <a:pPr algn="r" defTabSz="937993"/>
            <a:fld id="{E7C7F0CA-2318-4EAB-BB13-634C84555774}" type="slidenum">
              <a:rPr lang="en-US" sz="1200">
                <a:ea typeface="Arial Unicode MS" pitchFamily="34" charset="-128"/>
                <a:cs typeface="Arial Unicode MS" pitchFamily="34" charset="-128"/>
              </a:rPr>
              <a:pPr algn="r" defTabSz="937993"/>
              <a:t>35</a:t>
            </a:fld>
            <a:endParaRPr lang="en-US" sz="1200" dirty="0">
              <a:ea typeface="Arial Unicode MS" pitchFamily="34" charset="-128"/>
              <a:cs typeface="Arial Unicode MS"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Marcador de imagen de diapositiva"/>
          <p:cNvSpPr>
            <a:spLocks noGrp="1" noRot="1" noChangeAspect="1" noTextEdit="1"/>
          </p:cNvSpPr>
          <p:nvPr>
            <p:ph type="sldImg"/>
          </p:nvPr>
        </p:nvSpPr>
        <p:spPr>
          <a:xfrm>
            <a:off x="998538" y="766763"/>
            <a:ext cx="5113337" cy="3836987"/>
          </a:xfrm>
          <a:ln/>
        </p:spPr>
      </p:sp>
      <p:sp>
        <p:nvSpPr>
          <p:cNvPr id="10243" name="2 Marcador de notas"/>
          <p:cNvSpPr>
            <a:spLocks noGrp="1"/>
          </p:cNvSpPr>
          <p:nvPr>
            <p:ph type="body" idx="1"/>
          </p:nvPr>
        </p:nvSpPr>
        <p:spPr>
          <a:xfrm>
            <a:off x="709599" y="4860378"/>
            <a:ext cx="5680103" cy="4606722"/>
          </a:xfrm>
          <a:noFill/>
        </p:spPr>
        <p:txBody>
          <a:bodyPr lIns="93919" tIns="46961" rIns="93919" bIns="46961"/>
          <a:lstStyle/>
          <a:p>
            <a:endParaRPr lang="de-DE" smtClean="0"/>
          </a:p>
        </p:txBody>
      </p:sp>
      <p:sp>
        <p:nvSpPr>
          <p:cNvPr id="10244" name="3 Marcador de número de diapositiva"/>
          <p:cNvSpPr txBox="1">
            <a:spLocks noGrp="1"/>
          </p:cNvSpPr>
          <p:nvPr/>
        </p:nvSpPr>
        <p:spPr bwMode="auto">
          <a:xfrm>
            <a:off x="4023823" y="9720755"/>
            <a:ext cx="3073821" cy="512222"/>
          </a:xfrm>
          <a:prstGeom prst="rect">
            <a:avLst/>
          </a:prstGeom>
          <a:noFill/>
          <a:ln w="9525">
            <a:noFill/>
            <a:miter lim="800000"/>
            <a:headEnd/>
            <a:tailEnd/>
          </a:ln>
        </p:spPr>
        <p:txBody>
          <a:bodyPr lIns="93919" tIns="46961" rIns="93919" bIns="46961" anchor="b"/>
          <a:lstStyle/>
          <a:p>
            <a:pPr algn="r" defTabSz="937993"/>
            <a:fld id="{E7C7F0CA-2318-4EAB-BB13-634C84555774}" type="slidenum">
              <a:rPr lang="en-US" sz="1200">
                <a:ea typeface="Arial Unicode MS" pitchFamily="34" charset="-128"/>
                <a:cs typeface="Arial Unicode MS" pitchFamily="34" charset="-128"/>
              </a:rPr>
              <a:pPr algn="r" defTabSz="937993"/>
              <a:t>36</a:t>
            </a:fld>
            <a:endParaRPr lang="en-US" sz="1200" dirty="0">
              <a:ea typeface="Arial Unicode MS" pitchFamily="34" charset="-128"/>
              <a:cs typeface="Arial Unicode MS"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miter lim="800000"/>
            <a:headEnd/>
            <a:tailEnd/>
          </a:ln>
        </p:spPr>
        <p:txBody>
          <a:bodyPr/>
          <a:lstStyle/>
          <a:p>
            <a:fld id="{95FD9A60-96CD-4E99-B47B-8A195B498004}" type="slidenum">
              <a:rPr lang="en-GB" smtClean="0">
                <a:solidFill>
                  <a:srgbClr val="000000"/>
                </a:solidFill>
              </a:rPr>
              <a:pPr/>
              <a:t>38</a:t>
            </a:fld>
            <a:endParaRPr lang="en-GB" smtClean="0">
              <a:solidFill>
                <a:srgbClr val="000000"/>
              </a:solidFill>
            </a:endParaRPr>
          </a:p>
        </p:txBody>
      </p:sp>
      <p:sp>
        <p:nvSpPr>
          <p:cNvPr id="36867" name="Rectangle 2"/>
          <p:cNvSpPr>
            <a:spLocks noGrp="1" noRot="1" noChangeAspect="1" noChangeArrowheads="1" noTextEdit="1"/>
          </p:cNvSpPr>
          <p:nvPr>
            <p:ph type="sldImg"/>
          </p:nvPr>
        </p:nvSpPr>
        <p:spPr>
          <a:xfrm>
            <a:off x="990600" y="766763"/>
            <a:ext cx="5118100" cy="3838575"/>
          </a:xfrm>
          <a:ln/>
        </p:spPr>
      </p:sp>
      <p:sp>
        <p:nvSpPr>
          <p:cNvPr id="36868"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C21BCE4E-A771-4BB0-81F5-E6EAD573D135}" type="slidenum">
              <a:rPr lang="fr-FR" smtClean="0"/>
              <a:pPr/>
              <a:t>39</a:t>
            </a:fld>
            <a:endParaRPr lang="fr-FR" smtClean="0"/>
          </a:p>
        </p:txBody>
      </p:sp>
      <p:sp>
        <p:nvSpPr>
          <p:cNvPr id="38915" name="Rectangle 2"/>
          <p:cNvSpPr>
            <a:spLocks noGrp="1" noRot="1" noChangeAspect="1" noChangeArrowheads="1" noTextEdit="1"/>
          </p:cNvSpPr>
          <p:nvPr>
            <p:ph type="sldImg"/>
          </p:nvPr>
        </p:nvSpPr>
        <p:spPr>
          <a:xfrm>
            <a:off x="990600" y="766763"/>
            <a:ext cx="5118100" cy="3838575"/>
          </a:xfrm>
          <a:ln/>
        </p:spPr>
      </p:sp>
      <p:sp>
        <p:nvSpPr>
          <p:cNvPr id="38916"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miter lim="800000"/>
            <a:headEnd/>
            <a:tailEnd/>
          </a:ln>
        </p:spPr>
        <p:txBody>
          <a:bodyPr/>
          <a:lstStyle/>
          <a:p>
            <a:fld id="{95993BB5-182F-4496-BE50-E4FC82E0DA3A}" type="slidenum">
              <a:rPr lang="fr-FR" smtClean="0"/>
              <a:pPr/>
              <a:t>40</a:t>
            </a:fld>
            <a:endParaRPr lang="fr-FR" smtClean="0"/>
          </a:p>
        </p:txBody>
      </p:sp>
      <p:sp>
        <p:nvSpPr>
          <p:cNvPr id="40963" name="Rectangle 2"/>
          <p:cNvSpPr>
            <a:spLocks noGrp="1" noRot="1" noChangeAspect="1" noChangeArrowheads="1" noTextEdit="1"/>
          </p:cNvSpPr>
          <p:nvPr>
            <p:ph type="sldImg"/>
          </p:nvPr>
        </p:nvSpPr>
        <p:spPr>
          <a:xfrm>
            <a:off x="990600" y="766763"/>
            <a:ext cx="5118100" cy="3838575"/>
          </a:xfrm>
          <a:ln/>
        </p:spPr>
      </p:sp>
      <p:sp>
        <p:nvSpPr>
          <p:cNvPr id="4096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miter lim="800000"/>
            <a:headEnd/>
            <a:tailEnd/>
          </a:ln>
        </p:spPr>
        <p:txBody>
          <a:bodyPr/>
          <a:lstStyle/>
          <a:p>
            <a:fld id="{FE453C33-EDC4-4363-B8C4-7D79327559D5}" type="slidenum">
              <a:rPr lang="fr-FR" smtClean="0"/>
              <a:pPr/>
              <a:t>41</a:t>
            </a:fld>
            <a:endParaRPr lang="fr-FR" smtClean="0"/>
          </a:p>
        </p:txBody>
      </p:sp>
      <p:sp>
        <p:nvSpPr>
          <p:cNvPr id="41987" name="Rectangle 2"/>
          <p:cNvSpPr>
            <a:spLocks noGrp="1" noRot="1" noChangeAspect="1" noChangeArrowheads="1" noTextEdit="1"/>
          </p:cNvSpPr>
          <p:nvPr>
            <p:ph type="sldImg"/>
          </p:nvPr>
        </p:nvSpPr>
        <p:spPr>
          <a:xfrm>
            <a:off x="990600" y="766763"/>
            <a:ext cx="5118100" cy="3838575"/>
          </a:xfrm>
          <a:ln/>
        </p:spPr>
      </p:sp>
      <p:sp>
        <p:nvSpPr>
          <p:cNvPr id="4198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17EE6488-6D8F-4E1A-B96D-EE3B25DD2B31}" type="slidenum">
              <a:rPr lang="fr-FR" smtClean="0"/>
              <a:pPr/>
              <a:t>42</a:t>
            </a:fld>
            <a:endParaRPr lang="fr-FR" smtClean="0"/>
          </a:p>
        </p:txBody>
      </p:sp>
      <p:sp>
        <p:nvSpPr>
          <p:cNvPr id="43011" name="Rectangle 2"/>
          <p:cNvSpPr>
            <a:spLocks noGrp="1" noRot="1" noChangeAspect="1" noChangeArrowheads="1" noTextEdit="1"/>
          </p:cNvSpPr>
          <p:nvPr>
            <p:ph type="sldImg"/>
          </p:nvPr>
        </p:nvSpPr>
        <p:spPr>
          <a:xfrm>
            <a:off x="990600" y="766763"/>
            <a:ext cx="5118100" cy="3838575"/>
          </a:xfrm>
          <a:ln/>
        </p:spPr>
      </p:sp>
      <p:sp>
        <p:nvSpPr>
          <p:cNvPr id="43012"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AD9E00FE-25E1-4063-8EAC-64824AD8B45C}" type="slidenum">
              <a:rPr lang="fr-FR" smtClean="0"/>
              <a:pPr/>
              <a:t>43</a:t>
            </a:fld>
            <a:endParaRPr lang="fr-FR" smtClean="0"/>
          </a:p>
        </p:txBody>
      </p:sp>
      <p:sp>
        <p:nvSpPr>
          <p:cNvPr id="44035" name="Rectangle 2"/>
          <p:cNvSpPr>
            <a:spLocks noGrp="1" noRot="1" noChangeAspect="1" noChangeArrowheads="1" noTextEdit="1"/>
          </p:cNvSpPr>
          <p:nvPr>
            <p:ph type="sldImg"/>
          </p:nvPr>
        </p:nvSpPr>
        <p:spPr>
          <a:xfrm>
            <a:off x="990600" y="766763"/>
            <a:ext cx="5118100" cy="3838575"/>
          </a:xfrm>
          <a:ln/>
        </p:spPr>
      </p:sp>
      <p:sp>
        <p:nvSpPr>
          <p:cNvPr id="44036"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miter lim="800000"/>
            <a:headEnd/>
            <a:tailEnd/>
          </a:ln>
        </p:spPr>
        <p:txBody>
          <a:bodyPr/>
          <a:lstStyle/>
          <a:p>
            <a:fld id="{EBFAA40F-B4A6-4676-B591-DFD120B6840E}" type="slidenum">
              <a:rPr lang="fr-FR" smtClean="0"/>
              <a:pPr/>
              <a:t>14</a:t>
            </a:fld>
            <a:endParaRPr lang="fr-FR" smtClean="0"/>
          </a:p>
        </p:txBody>
      </p:sp>
      <p:sp>
        <p:nvSpPr>
          <p:cNvPr id="36867" name="Rectangle 2"/>
          <p:cNvSpPr>
            <a:spLocks noGrp="1" noRot="1" noChangeAspect="1" noChangeArrowheads="1" noTextEdit="1"/>
          </p:cNvSpPr>
          <p:nvPr>
            <p:ph type="sldImg"/>
          </p:nvPr>
        </p:nvSpPr>
        <p:spPr>
          <a:xfrm>
            <a:off x="990600" y="766763"/>
            <a:ext cx="5118100" cy="3838575"/>
          </a:xfrm>
          <a:ln/>
        </p:spPr>
      </p:sp>
      <p:sp>
        <p:nvSpPr>
          <p:cNvPr id="3686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C6AB8DB4-5981-42BB-B42A-06752F58079B}" type="slidenum">
              <a:rPr lang="fr-FR" smtClean="0"/>
              <a:pPr/>
              <a:t>44</a:t>
            </a:fld>
            <a:endParaRPr lang="fr-FR" smtClean="0"/>
          </a:p>
        </p:txBody>
      </p:sp>
      <p:sp>
        <p:nvSpPr>
          <p:cNvPr id="46083" name="Rectangle 2"/>
          <p:cNvSpPr>
            <a:spLocks noGrp="1" noRot="1" noChangeAspect="1" noChangeArrowheads="1" noTextEdit="1"/>
          </p:cNvSpPr>
          <p:nvPr>
            <p:ph type="sldImg"/>
          </p:nvPr>
        </p:nvSpPr>
        <p:spPr>
          <a:xfrm>
            <a:off x="990600" y="766763"/>
            <a:ext cx="5118100" cy="3838575"/>
          </a:xfrm>
          <a:ln/>
        </p:spPr>
      </p:sp>
      <p:sp>
        <p:nvSpPr>
          <p:cNvPr id="4608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45</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miter lim="800000"/>
            <a:headEnd/>
            <a:tailEnd/>
          </a:ln>
        </p:spPr>
        <p:txBody>
          <a:bodyPr/>
          <a:lstStyle/>
          <a:p>
            <a:fld id="{785CBAF0-E7F8-464F-AC71-B2DEDA2167F1}" type="slidenum">
              <a:rPr lang="fr-FR" smtClean="0"/>
              <a:pPr/>
              <a:t>46</a:t>
            </a:fld>
            <a:endParaRPr lang="fr-FR" smtClean="0"/>
          </a:p>
        </p:txBody>
      </p:sp>
      <p:sp>
        <p:nvSpPr>
          <p:cNvPr id="57347" name="Rectangle 2"/>
          <p:cNvSpPr>
            <a:spLocks noGrp="1" noRot="1" noChangeAspect="1" noChangeArrowheads="1" noTextEdit="1"/>
          </p:cNvSpPr>
          <p:nvPr>
            <p:ph type="sldImg"/>
          </p:nvPr>
        </p:nvSpPr>
        <p:spPr>
          <a:xfrm>
            <a:off x="990600" y="766763"/>
            <a:ext cx="5118100" cy="3838575"/>
          </a:xfrm>
          <a:ln/>
        </p:spPr>
      </p:sp>
      <p:sp>
        <p:nvSpPr>
          <p:cNvPr id="5734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47</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48</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49</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50</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51</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52</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53</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miter lim="800000"/>
            <a:headEnd/>
            <a:tailEnd/>
          </a:ln>
        </p:spPr>
        <p:txBody>
          <a:bodyPr/>
          <a:lstStyle/>
          <a:p>
            <a:fld id="{5E367788-8FB7-4D2F-9791-6B7D38CCB1B2}" type="slidenum">
              <a:rPr lang="fr-FR" smtClean="0"/>
              <a:pPr/>
              <a:t>15</a:t>
            </a:fld>
            <a:endParaRPr lang="fr-FR" smtClean="0"/>
          </a:p>
        </p:txBody>
      </p:sp>
      <p:sp>
        <p:nvSpPr>
          <p:cNvPr id="37891" name="Rectangle 2"/>
          <p:cNvSpPr>
            <a:spLocks noGrp="1" noRot="1" noChangeAspect="1" noChangeArrowheads="1" noTextEdit="1"/>
          </p:cNvSpPr>
          <p:nvPr>
            <p:ph type="sldImg"/>
          </p:nvPr>
        </p:nvSpPr>
        <p:spPr>
          <a:xfrm>
            <a:off x="990600" y="766763"/>
            <a:ext cx="5118100" cy="3838575"/>
          </a:xfrm>
          <a:ln/>
        </p:spPr>
      </p:sp>
      <p:sp>
        <p:nvSpPr>
          <p:cNvPr id="37892"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B553C9B7-BF12-422D-A4ED-14692529B573}" type="slidenum">
              <a:rPr lang="fr-FR" smtClean="0"/>
              <a:pPr/>
              <a:t>54</a:t>
            </a:fld>
            <a:endParaRPr lang="fr-FR" smtClean="0"/>
          </a:p>
        </p:txBody>
      </p:sp>
      <p:sp>
        <p:nvSpPr>
          <p:cNvPr id="56323" name="Rectangle 2"/>
          <p:cNvSpPr>
            <a:spLocks noGrp="1" noRot="1" noChangeAspect="1" noChangeArrowheads="1" noTextEdit="1"/>
          </p:cNvSpPr>
          <p:nvPr>
            <p:ph type="sldImg"/>
          </p:nvPr>
        </p:nvSpPr>
        <p:spPr>
          <a:xfrm>
            <a:off x="990600" y="766763"/>
            <a:ext cx="5118100" cy="3838575"/>
          </a:xfrm>
          <a:ln/>
        </p:spPr>
      </p:sp>
      <p:sp>
        <p:nvSpPr>
          <p:cNvPr id="5632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85FCEE7F-DE06-40E4-805C-925C2309F262}" type="slidenum">
              <a:rPr lang="en-GB" smtClean="0"/>
              <a:pPr/>
              <a:t>56</a:t>
            </a:fld>
            <a:endParaRPr lang="en-GB" smtClean="0"/>
          </a:p>
        </p:txBody>
      </p:sp>
      <p:sp>
        <p:nvSpPr>
          <p:cNvPr id="48131" name="Rectangle 2"/>
          <p:cNvSpPr>
            <a:spLocks noGrp="1" noRot="1" noChangeAspect="1" noChangeArrowheads="1" noTextEdit="1"/>
          </p:cNvSpPr>
          <p:nvPr>
            <p:ph type="sldImg"/>
          </p:nvPr>
        </p:nvSpPr>
        <p:spPr>
          <a:xfrm>
            <a:off x="990600" y="766763"/>
            <a:ext cx="5118100" cy="3838575"/>
          </a:xfrm>
          <a:ln/>
        </p:spPr>
      </p:sp>
      <p:sp>
        <p:nvSpPr>
          <p:cNvPr id="4813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85FCEE7F-DE06-40E4-805C-925C2309F262}" type="slidenum">
              <a:rPr lang="en-GB" smtClean="0"/>
              <a:pPr/>
              <a:t>57</a:t>
            </a:fld>
            <a:endParaRPr lang="en-GB" smtClean="0"/>
          </a:p>
        </p:txBody>
      </p:sp>
      <p:sp>
        <p:nvSpPr>
          <p:cNvPr id="48131" name="Rectangle 2"/>
          <p:cNvSpPr>
            <a:spLocks noGrp="1" noRot="1" noChangeAspect="1" noChangeArrowheads="1" noTextEdit="1"/>
          </p:cNvSpPr>
          <p:nvPr>
            <p:ph type="sldImg"/>
          </p:nvPr>
        </p:nvSpPr>
        <p:spPr>
          <a:xfrm>
            <a:off x="990600" y="766763"/>
            <a:ext cx="5118100" cy="3838575"/>
          </a:xfrm>
          <a:ln/>
        </p:spPr>
      </p:sp>
      <p:sp>
        <p:nvSpPr>
          <p:cNvPr id="4813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85FCEE7F-DE06-40E4-805C-925C2309F262}" type="slidenum">
              <a:rPr lang="en-GB" smtClean="0"/>
              <a:pPr/>
              <a:t>59</a:t>
            </a:fld>
            <a:endParaRPr lang="en-GB" smtClean="0"/>
          </a:p>
        </p:txBody>
      </p:sp>
      <p:sp>
        <p:nvSpPr>
          <p:cNvPr id="48131" name="Rectangle 2"/>
          <p:cNvSpPr>
            <a:spLocks noGrp="1" noRot="1" noChangeAspect="1" noChangeArrowheads="1" noTextEdit="1"/>
          </p:cNvSpPr>
          <p:nvPr>
            <p:ph type="sldImg"/>
          </p:nvPr>
        </p:nvSpPr>
        <p:spPr>
          <a:xfrm>
            <a:off x="990600" y="766763"/>
            <a:ext cx="5118100" cy="3838575"/>
          </a:xfrm>
          <a:ln/>
        </p:spPr>
      </p:sp>
      <p:sp>
        <p:nvSpPr>
          <p:cNvPr id="4813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85FCEE7F-DE06-40E4-805C-925C2309F262}" type="slidenum">
              <a:rPr lang="en-GB" smtClean="0"/>
              <a:pPr/>
              <a:t>60</a:t>
            </a:fld>
            <a:endParaRPr lang="en-GB" smtClean="0"/>
          </a:p>
        </p:txBody>
      </p:sp>
      <p:sp>
        <p:nvSpPr>
          <p:cNvPr id="48131" name="Rectangle 2"/>
          <p:cNvSpPr>
            <a:spLocks noGrp="1" noRot="1" noChangeAspect="1" noChangeArrowheads="1" noTextEdit="1"/>
          </p:cNvSpPr>
          <p:nvPr>
            <p:ph type="sldImg"/>
          </p:nvPr>
        </p:nvSpPr>
        <p:spPr>
          <a:xfrm>
            <a:off x="990600" y="766763"/>
            <a:ext cx="5118100" cy="3838575"/>
          </a:xfrm>
          <a:ln/>
        </p:spPr>
      </p:sp>
      <p:sp>
        <p:nvSpPr>
          <p:cNvPr id="4813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85FCEE7F-DE06-40E4-805C-925C2309F262}" type="slidenum">
              <a:rPr lang="en-GB" smtClean="0"/>
              <a:pPr/>
              <a:t>61</a:t>
            </a:fld>
            <a:endParaRPr lang="en-GB" smtClean="0"/>
          </a:p>
        </p:txBody>
      </p:sp>
      <p:sp>
        <p:nvSpPr>
          <p:cNvPr id="48131" name="Rectangle 2"/>
          <p:cNvSpPr>
            <a:spLocks noGrp="1" noRot="1" noChangeAspect="1" noChangeArrowheads="1" noTextEdit="1"/>
          </p:cNvSpPr>
          <p:nvPr>
            <p:ph type="sldImg"/>
          </p:nvPr>
        </p:nvSpPr>
        <p:spPr>
          <a:xfrm>
            <a:off x="990600" y="766763"/>
            <a:ext cx="5118100" cy="3838575"/>
          </a:xfrm>
          <a:ln/>
        </p:spPr>
      </p:sp>
      <p:sp>
        <p:nvSpPr>
          <p:cNvPr id="48132"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miter lim="800000"/>
            <a:headEnd/>
            <a:tailEnd/>
          </a:ln>
        </p:spPr>
        <p:txBody>
          <a:bodyPr/>
          <a:lstStyle/>
          <a:p>
            <a:fld id="{FBBA181B-5A15-4656-8A5A-2E184B9B9AF2}" type="slidenum">
              <a:rPr lang="fr-FR" smtClean="0"/>
              <a:pPr/>
              <a:t>62</a:t>
            </a:fld>
            <a:endParaRPr lang="fr-FR" smtClean="0"/>
          </a:p>
        </p:txBody>
      </p:sp>
      <p:sp>
        <p:nvSpPr>
          <p:cNvPr id="58371" name="Rectangle 2"/>
          <p:cNvSpPr>
            <a:spLocks noGrp="1" noRot="1" noChangeAspect="1" noChangeArrowheads="1" noTextEdit="1"/>
          </p:cNvSpPr>
          <p:nvPr>
            <p:ph type="sldImg"/>
          </p:nvPr>
        </p:nvSpPr>
        <p:spPr>
          <a:xfrm>
            <a:off x="990600" y="766763"/>
            <a:ext cx="5118100" cy="3838575"/>
          </a:xfrm>
          <a:ln/>
        </p:spPr>
      </p:sp>
      <p:sp>
        <p:nvSpPr>
          <p:cNvPr id="58372"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AAD85F2C-2FD3-4D1D-8C18-CB4EAA5A029B}" type="slidenum">
              <a:rPr lang="tr-TR" altLang="tr-TR" smtClean="0"/>
              <a:pPr>
                <a:defRPr/>
              </a:pPr>
              <a:t>63</a:t>
            </a:fld>
            <a:endParaRPr lang="tr-TR" altLang="tr-TR" smtClean="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miter lim="800000"/>
            <a:headEnd/>
            <a:tailEnd/>
          </a:ln>
        </p:spPr>
        <p:txBody>
          <a:bodyPr/>
          <a:lstStyle/>
          <a:p>
            <a:fld id="{00163439-EFFF-4665-8B13-D6A752D3E33B}" type="slidenum">
              <a:rPr lang="fr-FR" smtClean="0"/>
              <a:pPr/>
              <a:t>16</a:t>
            </a:fld>
            <a:endParaRPr lang="fr-FR" smtClean="0"/>
          </a:p>
        </p:txBody>
      </p:sp>
      <p:sp>
        <p:nvSpPr>
          <p:cNvPr id="39939" name="Rectangle 2"/>
          <p:cNvSpPr>
            <a:spLocks noGrp="1" noRot="1" noChangeAspect="1" noChangeArrowheads="1" noTextEdit="1"/>
          </p:cNvSpPr>
          <p:nvPr>
            <p:ph type="sldImg"/>
          </p:nvPr>
        </p:nvSpPr>
        <p:spPr>
          <a:xfrm>
            <a:off x="990600" y="766763"/>
            <a:ext cx="5118100" cy="3838575"/>
          </a:xfrm>
          <a:ln/>
        </p:spPr>
      </p:sp>
      <p:sp>
        <p:nvSpPr>
          <p:cNvPr id="39940"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miter lim="800000"/>
            <a:headEnd/>
            <a:tailEnd/>
          </a:ln>
        </p:spPr>
        <p:txBody>
          <a:bodyPr/>
          <a:lstStyle/>
          <a:p>
            <a:fld id="{D3741C21-700C-4EBC-8B6E-9D9F7B04C074}" type="slidenum">
              <a:rPr lang="fr-FR" smtClean="0"/>
              <a:pPr/>
              <a:t>17</a:t>
            </a:fld>
            <a:endParaRPr lang="fr-FR" smtClean="0"/>
          </a:p>
        </p:txBody>
      </p:sp>
      <p:sp>
        <p:nvSpPr>
          <p:cNvPr id="40963" name="Rectangle 2"/>
          <p:cNvSpPr>
            <a:spLocks noGrp="1" noRot="1" noChangeAspect="1" noChangeArrowheads="1" noTextEdit="1"/>
          </p:cNvSpPr>
          <p:nvPr>
            <p:ph type="sldImg"/>
          </p:nvPr>
        </p:nvSpPr>
        <p:spPr>
          <a:xfrm>
            <a:off x="990600" y="766763"/>
            <a:ext cx="5118100" cy="3838575"/>
          </a:xfrm>
          <a:ln/>
        </p:spPr>
      </p:sp>
      <p:sp>
        <p:nvSpPr>
          <p:cNvPr id="40964"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miter lim="800000"/>
            <a:headEnd/>
            <a:tailEnd/>
          </a:ln>
        </p:spPr>
        <p:txBody>
          <a:bodyPr/>
          <a:lstStyle/>
          <a:p>
            <a:fld id="{632324FA-29F7-4723-AD57-DCC1274AACC6}" type="slidenum">
              <a:rPr lang="fr-FR" smtClean="0"/>
              <a:pPr/>
              <a:t>18</a:t>
            </a:fld>
            <a:endParaRPr lang="fr-FR" smtClean="0"/>
          </a:p>
        </p:txBody>
      </p:sp>
      <p:sp>
        <p:nvSpPr>
          <p:cNvPr id="41987" name="Rectangle 2"/>
          <p:cNvSpPr>
            <a:spLocks noGrp="1" noRot="1" noChangeAspect="1" noChangeArrowheads="1" noTextEdit="1"/>
          </p:cNvSpPr>
          <p:nvPr>
            <p:ph type="sldImg"/>
          </p:nvPr>
        </p:nvSpPr>
        <p:spPr>
          <a:xfrm>
            <a:off x="990600" y="766763"/>
            <a:ext cx="5118100" cy="3838575"/>
          </a:xfrm>
          <a:ln/>
        </p:spPr>
      </p:sp>
      <p:sp>
        <p:nvSpPr>
          <p:cNvPr id="41988"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F1510F28-4C82-49E5-AC3C-33F246E0D7A5}" type="slidenum">
              <a:rPr lang="fr-FR" smtClean="0"/>
              <a:pPr/>
              <a:t>19</a:t>
            </a:fld>
            <a:endParaRPr lang="fr-FR" smtClean="0"/>
          </a:p>
        </p:txBody>
      </p:sp>
      <p:sp>
        <p:nvSpPr>
          <p:cNvPr id="43011" name="Rectangle 2"/>
          <p:cNvSpPr>
            <a:spLocks noGrp="1" noRot="1" noChangeAspect="1" noChangeArrowheads="1" noTextEdit="1"/>
          </p:cNvSpPr>
          <p:nvPr>
            <p:ph type="sldImg"/>
          </p:nvPr>
        </p:nvSpPr>
        <p:spPr>
          <a:xfrm>
            <a:off x="990600" y="766763"/>
            <a:ext cx="5118100" cy="3838575"/>
          </a:xfrm>
          <a:ln/>
        </p:spPr>
      </p:sp>
      <p:sp>
        <p:nvSpPr>
          <p:cNvPr id="43012" name="Rectangle 3"/>
          <p:cNvSpPr>
            <a:spLocks noGrp="1" noChangeArrowheads="1"/>
          </p:cNvSpPr>
          <p:nvPr>
            <p:ph type="body" idx="1"/>
          </p:nvPr>
        </p:nvSpPr>
        <p:spPr>
          <a:noFill/>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miter lim="800000"/>
            <a:headEnd/>
            <a:tailEnd/>
          </a:ln>
        </p:spPr>
        <p:txBody>
          <a:bodyPr/>
          <a:lstStyle/>
          <a:p>
            <a:fld id="{913D9D54-E434-425A-93C2-FA939FCED864}" type="slidenum">
              <a:rPr lang="en-GB" smtClean="0"/>
              <a:pPr/>
              <a:t>21</a:t>
            </a:fld>
            <a:endParaRPr lang="en-GB" smtClean="0"/>
          </a:p>
        </p:txBody>
      </p:sp>
      <p:sp>
        <p:nvSpPr>
          <p:cNvPr id="31747" name="Rectangle 2"/>
          <p:cNvSpPr>
            <a:spLocks noGrp="1" noRot="1" noChangeAspect="1" noChangeArrowheads="1" noTextEdit="1"/>
          </p:cNvSpPr>
          <p:nvPr>
            <p:ph type="sldImg"/>
          </p:nvPr>
        </p:nvSpPr>
        <p:spPr>
          <a:xfrm>
            <a:off x="990600" y="766763"/>
            <a:ext cx="5118100" cy="3838575"/>
          </a:xfrm>
          <a:ln/>
        </p:spPr>
      </p:sp>
      <p:sp>
        <p:nvSpPr>
          <p:cNvPr id="31748" name="Rectangle 3"/>
          <p:cNvSpPr>
            <a:spLocks noGrp="1" noChangeArrowheads="1"/>
          </p:cNvSpPr>
          <p:nvPr>
            <p:ph type="body" idx="1"/>
          </p:nvPr>
        </p:nvSpPr>
        <p:spPr>
          <a:noFill/>
        </p:spPr>
        <p:txBody>
          <a:bodyPr/>
          <a:lstStyle/>
          <a:p>
            <a:pPr eaLnBrk="1" hangingPunct="1"/>
            <a:endParaRPr lang="en-US" sz="1500" dirty="0" smtClean="0">
              <a:latin typeface="Arial" charset="0"/>
            </a:endParaRPr>
          </a:p>
          <a:p>
            <a:pPr eaLnBrk="1" hangingPunct="1"/>
            <a:endParaRPr lang="en-US" sz="1500"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285728"/>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9B63D1B-9D37-4A42-AA62-284A5CB4A906}" type="datetimeFigureOut">
              <a:rPr lang="tr-TR"/>
              <a:pPr/>
              <a:t>08.05.2013</a:t>
            </a:fld>
            <a:endParaRPr lang="tr-TR"/>
          </a:p>
        </p:txBody>
      </p:sp>
      <p:sp>
        <p:nvSpPr>
          <p:cNvPr id="3" name="Footer Placeholder 2"/>
          <p:cNvSpPr>
            <a:spLocks noGrp="1"/>
          </p:cNvSpPr>
          <p:nvPr>
            <p:ph type="ftr" sz="quarter" idx="11"/>
          </p:nvPr>
        </p:nvSpPr>
        <p:spPr/>
        <p:txBody>
          <a:bodyPr/>
          <a:lstStyle>
            <a:lvl1pPr>
              <a:defRPr/>
            </a:lvl1pPr>
          </a:lstStyle>
          <a:p>
            <a:endParaRPr lang="tr-TR"/>
          </a:p>
        </p:txBody>
      </p:sp>
      <p:sp>
        <p:nvSpPr>
          <p:cNvPr id="4" name="Slide Number Placeholder 3"/>
          <p:cNvSpPr>
            <a:spLocks noGrp="1"/>
          </p:cNvSpPr>
          <p:nvPr>
            <p:ph type="sldNum" sz="quarter" idx="12"/>
          </p:nvPr>
        </p:nvSpPr>
        <p:spPr/>
        <p:txBody>
          <a:bodyPr/>
          <a:lstStyle>
            <a:lvl1pPr>
              <a:defRPr/>
            </a:lvl1pPr>
          </a:lstStyle>
          <a:p>
            <a:fld id="{5A3F581F-2E13-41F0-9776-0D1343692877}" type="slidenum">
              <a:rPr lang="tr-T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500034" y="214290"/>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5"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500034" y="214290"/>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4"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4000496" y="285728"/>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6127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7656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6" name="5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7" name="6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C6EEA503-5718-429F-96FD-7904482015AC}"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612775" y="1600200"/>
            <a:ext cx="8153400" cy="4525963"/>
          </a:xfrm>
        </p:spPr>
        <p:txBody>
          <a:bodyPr/>
          <a:lstStyle/>
          <a:p>
            <a:endParaRPr lang="tr-TR"/>
          </a:p>
        </p:txBody>
      </p:sp>
      <p:sp>
        <p:nvSpPr>
          <p:cNvPr id="4" name="3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5" name="4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6" name="5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501432DD-FC3D-48C8-9E25-A74F67DD5481}"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endParaRPr lang="tr-TR"/>
          </a:p>
        </p:txBody>
      </p:sp>
      <p:sp>
        <p:nvSpPr>
          <p:cNvPr id="3" name="2 Altbilgi Yer Tutucusu"/>
          <p:cNvSpPr>
            <a:spLocks noGrp="1"/>
          </p:cNvSpPr>
          <p:nvPr>
            <p:ph type="ftr" sz="quarter" idx="11"/>
          </p:nvPr>
        </p:nvSpPr>
        <p:spPr/>
        <p:txBody>
          <a:bodyPr/>
          <a:lstStyle>
            <a:lvl1pPr>
              <a:defRPr/>
            </a:lvl1pPr>
          </a:lstStyle>
          <a:p>
            <a:pPr>
              <a:defRPr/>
            </a:pPr>
            <a:endParaRPr lang="tr-TR"/>
          </a:p>
        </p:txBody>
      </p:sp>
      <p:sp>
        <p:nvSpPr>
          <p:cNvPr id="4" name="3 Slayt Numarası Yer Tutucusu"/>
          <p:cNvSpPr>
            <a:spLocks noGrp="1"/>
          </p:cNvSpPr>
          <p:nvPr>
            <p:ph type="sldNum" sz="quarter" idx="12"/>
          </p:nvPr>
        </p:nvSpPr>
        <p:spPr/>
        <p:txBody>
          <a:bodyPr/>
          <a:lstStyle>
            <a:lvl1pPr>
              <a:defRPr smtClean="0"/>
            </a:lvl1pPr>
          </a:lstStyle>
          <a:p>
            <a:pPr>
              <a:defRPr/>
            </a:pPr>
            <a:fld id="{8C018A93-1A6B-466E-8131-CFF0638D5BC3}"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OverTx" preserve="1">
  <p:cSld name="Başlık, Metin Üzerind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İçerik Yer Tutucusu"/>
          <p:cNvSpPr>
            <a:spLocks noGrp="1"/>
          </p:cNvSpPr>
          <p:nvPr>
            <p:ph sz="quarter" idx="1"/>
          </p:nvPr>
        </p:nvSpPr>
        <p:spPr>
          <a:xfrm>
            <a:off x="6127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7656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half" idx="3"/>
          </p:nvPr>
        </p:nvSpPr>
        <p:spPr>
          <a:xfrm>
            <a:off x="612775" y="3938588"/>
            <a:ext cx="81534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Date Placeholder 27"/>
          <p:cNvSpPr>
            <a:spLocks noGrp="1"/>
          </p:cNvSpPr>
          <p:nvPr>
            <p:ph type="dt" sz="half" idx="10"/>
          </p:nvPr>
        </p:nvSpPr>
        <p:spPr/>
        <p:txBody>
          <a:bodyPr/>
          <a:lstStyle>
            <a:lvl1pPr>
              <a:defRPr/>
            </a:lvl1pPr>
          </a:lstStyle>
          <a:p>
            <a:pPr>
              <a:defRPr/>
            </a:pPr>
            <a:endParaRPr lang="tr-TR"/>
          </a:p>
        </p:txBody>
      </p:sp>
      <p:sp>
        <p:nvSpPr>
          <p:cNvPr id="7" name="Footer Placeholder 16"/>
          <p:cNvSpPr>
            <a:spLocks noGrp="1"/>
          </p:cNvSpPr>
          <p:nvPr>
            <p:ph type="ftr" sz="quarter" idx="11"/>
          </p:nvPr>
        </p:nvSpPr>
        <p:spPr/>
        <p:txBody>
          <a:bodyPr/>
          <a:lstStyle>
            <a:lvl1pPr>
              <a:defRPr/>
            </a:lvl1pPr>
          </a:lstStyle>
          <a:p>
            <a:pPr>
              <a:defRPr/>
            </a:pPr>
            <a:endParaRPr lang="tr-TR"/>
          </a:p>
        </p:txBody>
      </p:sp>
      <p:sp>
        <p:nvSpPr>
          <p:cNvPr id="8" name="Slide Number Placeholder 28"/>
          <p:cNvSpPr>
            <a:spLocks noGrp="1"/>
          </p:cNvSpPr>
          <p:nvPr>
            <p:ph type="sldNum" sz="quarter" idx="12"/>
          </p:nvPr>
        </p:nvSpPr>
        <p:spPr/>
        <p:txBody>
          <a:bodyPr/>
          <a:lstStyle>
            <a:lvl1pPr>
              <a:defRPr/>
            </a:lvl1pPr>
          </a:lstStyle>
          <a:p>
            <a:pPr>
              <a:defRPr/>
            </a:pPr>
            <a:fld id="{AD17A466-0F43-42D3-BC11-7B15028AF956}"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6.png"/><Relationship Id="rId2" Type="http://schemas.openxmlformats.org/officeDocument/2006/relationships/slideLayout" Target="../slideLayouts/slideLayout13.xml"/><Relationship Id="rId16"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3"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214282" y="0"/>
            <a:ext cx="7958168"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dirty="0"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4BE83F5C-58FC-42E8-B1E7-11A6F9D4B686}" type="slidenum">
              <a:rPr lang="en-US" smtClean="0"/>
              <a:pPr>
                <a:defRPr/>
              </a:pPr>
              <a:t>‹#›</a:t>
            </a:fld>
            <a:endParaRPr lang="en-US" dirty="0"/>
          </a:p>
        </p:txBody>
      </p:sp>
      <p:grpSp>
        <p:nvGrpSpPr>
          <p:cNvPr id="5129" name="12 Grup"/>
          <p:cNvGrpSpPr>
            <a:grpSpLocks noChangeAspect="1"/>
          </p:cNvGrpSpPr>
          <p:nvPr/>
        </p:nvGrpSpPr>
        <p:grpSpPr bwMode="auto">
          <a:xfrm>
            <a:off x="8275638" y="44450"/>
            <a:ext cx="933450" cy="787400"/>
            <a:chOff x="-52904" y="96988"/>
            <a:chExt cx="971600" cy="819073"/>
          </a:xfrm>
        </p:grpSpPr>
        <p:pic>
          <p:nvPicPr>
            <p:cNvPr id="5132" name="4 İçerik Yer Tutucusu" descr="TUBITAK%20LOGO[1].bmp"/>
            <p:cNvPicPr preferRelativeResize="0">
              <a:picLocks noChangeAspect="1"/>
            </p:cNvPicPr>
            <p:nvPr userDrawn="1"/>
          </p:nvPicPr>
          <p:blipFill>
            <a:blip r:embed="rId14" cstate="print">
              <a:clrChange>
                <a:clrFrom>
                  <a:srgbClr val="FFFFFF"/>
                </a:clrFrom>
                <a:clrTo>
                  <a:srgbClr val="FFFFFF">
                    <a:alpha val="0"/>
                  </a:srgbClr>
                </a:clrTo>
              </a:clrChange>
            </a:blip>
            <a:srcRect/>
            <a:stretch>
              <a:fillRect/>
            </a:stretch>
          </p:blipFill>
          <p:spPr bwMode="auto">
            <a:xfrm>
              <a:off x="107504" y="96988"/>
              <a:ext cx="617244" cy="636398"/>
            </a:xfrm>
            <a:prstGeom prst="rect">
              <a:avLst/>
            </a:prstGeom>
            <a:noFill/>
            <a:ln w="9525">
              <a:noFill/>
              <a:miter lim="800000"/>
              <a:headEnd/>
              <a:tailEnd/>
            </a:ln>
          </p:spPr>
        </p:pic>
        <p:sp>
          <p:nvSpPr>
            <p:cNvPr id="1037" name="14 Metin kutusu"/>
            <p:cNvSpPr txBox="1">
              <a:spLocks noChangeArrowheads="1"/>
            </p:cNvSpPr>
            <p:nvPr userDrawn="1"/>
          </p:nvSpPr>
          <p:spPr bwMode="auto">
            <a:xfrm>
              <a:off x="-52904" y="739366"/>
              <a:ext cx="971600" cy="176695"/>
            </a:xfrm>
            <a:prstGeom prst="rect">
              <a:avLst/>
            </a:prstGeom>
            <a:noFill/>
            <a:ln>
              <a:noFill/>
            </a:ln>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tr-TR" sz="1100" b="1" dirty="0" smtClean="0">
                  <a:solidFill>
                    <a:srgbClr val="000000"/>
                  </a:solidFill>
                </a:rPr>
                <a:t>TÜBİTAK</a:t>
              </a:r>
              <a:endParaRPr lang="en-US" sz="1100" b="1" dirty="0" smtClean="0">
                <a:solidFill>
                  <a:srgbClr val="000000"/>
                </a:solidFill>
              </a:endParaRPr>
            </a:p>
          </p:txBody>
        </p:sp>
      </p:gr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Tree>
  </p:cSld>
  <p:clrMap bg1="lt1" tx1="dk1" bg2="lt2" tx2="dk2" accent1="accent1" accent2="accent2" accent3="accent3" accent4="accent4" accent5="accent5" accent6="accent6" hlink="hlink" folHlink="folHlink"/>
  <p:sldLayoutIdLst>
    <p:sldLayoutId id="2147484049" r:id="rId1"/>
    <p:sldLayoutId id="2147484068" r:id="rId2"/>
    <p:sldLayoutId id="2147484067" r:id="rId3"/>
    <p:sldLayoutId id="2147484050" r:id="rId4"/>
    <p:sldLayoutId id="2147484045" r:id="rId5"/>
    <p:sldLayoutId id="2147484069" r:id="rId6"/>
    <p:sldLayoutId id="2147484070" r:id="rId7"/>
    <p:sldLayoutId id="2147484046" r:id="rId8"/>
    <p:sldLayoutId id="2147484047" r:id="rId9"/>
    <p:sldLayoutId id="2147484048" r:id="rId10"/>
    <p:sldLayoutId id="2147484086"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6"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395288" y="0"/>
            <a:ext cx="7777162"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2C56A212-6F43-479D-AD9F-E0C87DF7970B}" type="slidenum">
              <a:rPr lang="en-US"/>
              <a:pPr>
                <a:defRPr/>
              </a:pPr>
              <a:t>‹#›</a:t>
            </a:fld>
            <a:endParaRPr lang="en-US" dirty="0"/>
          </a:p>
        </p:txBody>
      </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pic>
        <p:nvPicPr>
          <p:cNvPr id="14" name="Picture 13" descr="taeklogo_yazili_saydam.png"/>
          <p:cNvPicPr>
            <a:picLocks noChangeAspect="1"/>
          </p:cNvPicPr>
          <p:nvPr userDrawn="1"/>
        </p:nvPicPr>
        <p:blipFill>
          <a:blip r:embed="rId17" cstate="print"/>
          <a:stretch>
            <a:fillRect/>
          </a:stretch>
        </p:blipFill>
        <p:spPr>
          <a:xfrm>
            <a:off x="8363300" y="24290"/>
            <a:ext cx="733200" cy="682800"/>
          </a:xfrm>
          <a:prstGeom prst="rect">
            <a:avLst/>
          </a:prstGeom>
        </p:spPr>
      </p:pic>
    </p:spTree>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3E89E8-DDF9-4633-ADC0-87532A5D3280}" type="datetimeFigureOut">
              <a:rPr lang="tr-TR" smtClean="0"/>
              <a:pPr/>
              <a:t>08.05.2013</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44A49-58EB-46B3-A2E5-4BB7CA554A1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www.bipm.org/utils/common/CIPM_MRA/CIPM_MRA-D-04.pdf"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hyperlink" Target="http://www.bipm.org/en/cipm-mra/participation/signatories.htm" TargetMode="External"/><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12.jpeg"/><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hyperlink" Target="http://www.bipm.org/kcdb" TargetMode="External"/><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hyperlink" Target="http://www.bipm.org/utils/common/CIPM_MRA/CIPM_MRA-D-02.pdf"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hyperlink" Target="http://www.bipm.org/en/cipm-mra/documents/" TargetMode="External"/><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ctrTitle"/>
          </p:nvPr>
        </p:nvSpPr>
        <p:spPr>
          <a:xfrm>
            <a:off x="214282" y="2000240"/>
            <a:ext cx="8715375" cy="1184275"/>
          </a:xfrm>
        </p:spPr>
        <p:txBody>
          <a:bodyPr>
            <a:noAutofit/>
          </a:bodyPr>
          <a:lstStyle/>
          <a:p>
            <a:pPr marL="0" lvl="2" algn="ctr">
              <a:spcBef>
                <a:spcPts val="0"/>
              </a:spcBef>
            </a:pPr>
            <a:r>
              <a:rPr lang="tr-TR" dirty="0" smtClean="0">
                <a:solidFill>
                  <a:srgbClr val="C00000"/>
                </a:solidFill>
              </a:rPr>
              <a:t>Mutual Recognition Arrangement</a:t>
            </a:r>
            <a:endParaRPr lang="en-US" dirty="0">
              <a:solidFill>
                <a:srgbClr val="C00000"/>
              </a:solidFill>
            </a:endParaRPr>
          </a:p>
        </p:txBody>
      </p:sp>
      <p:sp>
        <p:nvSpPr>
          <p:cNvPr id="11267" name="7 Metin kutusu"/>
          <p:cNvSpPr txBox="1">
            <a:spLocks noChangeArrowheads="1"/>
          </p:cNvSpPr>
          <p:nvPr/>
        </p:nvSpPr>
        <p:spPr bwMode="auto">
          <a:xfrm>
            <a:off x="214282" y="5204612"/>
            <a:ext cx="8715404" cy="1446550"/>
          </a:xfrm>
          <a:prstGeom prst="rect">
            <a:avLst/>
          </a:prstGeom>
          <a:noFill/>
          <a:ln w="9525">
            <a:noFill/>
            <a:miter lim="800000"/>
            <a:headEnd/>
            <a:tailEnd/>
          </a:ln>
        </p:spPr>
        <p:txBody>
          <a:bodyPr wrap="square">
            <a:spAutoFit/>
          </a:bodyPr>
          <a:lstStyle/>
          <a:p>
            <a:pPr algn="ctr"/>
            <a:r>
              <a:rPr lang="tr-TR" sz="2000" b="1" dirty="0" smtClean="0"/>
              <a:t>A. Ömer ALTAN</a:t>
            </a:r>
          </a:p>
          <a:p>
            <a:pPr algn="ctr"/>
            <a:endParaRPr lang="en-GB" sz="2000" b="1" dirty="0" smtClean="0"/>
          </a:p>
          <a:p>
            <a:pPr algn="ctr">
              <a:spcBef>
                <a:spcPts val="0"/>
              </a:spcBef>
            </a:pPr>
            <a:r>
              <a:rPr lang="tr-TR" sz="1600" b="1" dirty="0" smtClean="0"/>
              <a:t>Workshop on Metrology</a:t>
            </a:r>
          </a:p>
          <a:p>
            <a:pPr algn="ctr">
              <a:spcBef>
                <a:spcPts val="0"/>
              </a:spcBef>
            </a:pPr>
            <a:r>
              <a:rPr lang="tr-TR" sz="1600" b="1" dirty="0" smtClean="0"/>
              <a:t>TÜBİTAK UME</a:t>
            </a:r>
            <a:r>
              <a:rPr lang="en-GB" sz="1600" b="1" dirty="0" smtClean="0"/>
              <a:t>. </a:t>
            </a:r>
            <a:r>
              <a:rPr lang="tr-TR" sz="1600" b="1" dirty="0" smtClean="0"/>
              <a:t>Gebze – Kocaeli</a:t>
            </a:r>
          </a:p>
          <a:p>
            <a:pPr algn="ctr">
              <a:spcBef>
                <a:spcPts val="0"/>
              </a:spcBef>
            </a:pPr>
            <a:r>
              <a:rPr lang="en-GB" sz="1600" b="1" dirty="0" smtClean="0"/>
              <a:t> </a:t>
            </a:r>
            <a:r>
              <a:rPr lang="tr-TR" sz="1600" b="1" dirty="0" smtClean="0"/>
              <a:t>May 06-08,</a:t>
            </a:r>
            <a:r>
              <a:rPr lang="en-GB" sz="1600" b="1" dirty="0" smtClean="0">
                <a:latin typeface="Futura Lt BT"/>
              </a:rPr>
              <a:t> 2013</a:t>
            </a:r>
            <a:endParaRPr lang="en-GB" sz="1600" b="1" dirty="0">
              <a:latin typeface="Futura Lt B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1214422"/>
            <a:ext cx="8477280" cy="4493538"/>
          </a:xfrm>
          <a:prstGeom prst="rect">
            <a:avLst/>
          </a:prstGeom>
        </p:spPr>
        <p:txBody>
          <a:bodyPr wrap="square">
            <a:spAutoFit/>
          </a:bodyPr>
          <a:lstStyle/>
          <a:p>
            <a:pPr lvl="1" algn="just" eaLnBrk="0" hangingPunct="0">
              <a:defRPr/>
            </a:pPr>
            <a:r>
              <a:rPr lang="en-US" sz="2200" b="0" dirty="0" smtClean="0">
                <a:latin typeface="Futura Bk BT"/>
              </a:rPr>
              <a:t>Roles and responsibilities within the CIPM MRA:</a:t>
            </a:r>
          </a:p>
          <a:p>
            <a:pPr lvl="1" algn="just" eaLnBrk="0" hangingPunct="0">
              <a:defRPr/>
            </a:pPr>
            <a:endParaRPr lang="en-US" sz="2200" b="0" dirty="0" smtClean="0">
              <a:latin typeface="Futura Bk BT"/>
            </a:endParaRPr>
          </a:p>
          <a:p>
            <a:pPr marL="800100" lvl="1" indent="-342900" algn="just" eaLnBrk="0" hangingPunct="0">
              <a:buFont typeface="Arial" pitchFamily="34" charset="0"/>
              <a:buChar char="•"/>
              <a:defRPr/>
            </a:pPr>
            <a:r>
              <a:rPr lang="en-US" sz="2200" b="0" dirty="0" smtClean="0">
                <a:latin typeface="Futura Bk BT"/>
              </a:rPr>
              <a:t>overall </a:t>
            </a:r>
            <a:r>
              <a:rPr lang="en-US" sz="2200" b="0" dirty="0" smtClean="0">
                <a:solidFill>
                  <a:srgbClr val="C00000"/>
                </a:solidFill>
                <a:latin typeface="Futura Bk BT"/>
              </a:rPr>
              <a:t>coordination</a:t>
            </a:r>
            <a:r>
              <a:rPr lang="en-US" sz="2200" b="0" dirty="0" smtClean="0">
                <a:latin typeface="Futura Bk BT"/>
              </a:rPr>
              <a:t> is by the </a:t>
            </a:r>
            <a:r>
              <a:rPr lang="en-US" sz="2200" b="0" dirty="0" smtClean="0">
                <a:solidFill>
                  <a:srgbClr val="C00000"/>
                </a:solidFill>
                <a:latin typeface="Futura Bk BT"/>
              </a:rPr>
              <a:t>BIPM</a:t>
            </a:r>
            <a:r>
              <a:rPr lang="en-US" sz="2200" b="0" dirty="0" smtClean="0">
                <a:latin typeface="Futura Bk BT"/>
              </a:rPr>
              <a:t> under the authority of the </a:t>
            </a:r>
            <a:r>
              <a:rPr lang="en-US" sz="2200" b="0" dirty="0" smtClean="0">
                <a:solidFill>
                  <a:srgbClr val="C00000"/>
                </a:solidFill>
                <a:latin typeface="Futura Bk BT"/>
              </a:rPr>
              <a:t>CIPM</a:t>
            </a:r>
          </a:p>
          <a:p>
            <a:pPr lvl="1" algn="just" eaLnBrk="0" hangingPunct="0">
              <a:defRPr/>
            </a:pPr>
            <a:endParaRPr lang="en-US" sz="2200" b="0" dirty="0" smtClean="0">
              <a:latin typeface="Futura Bk BT"/>
            </a:endParaRPr>
          </a:p>
          <a:p>
            <a:pPr marL="800100" lvl="1" indent="-342900" algn="just" eaLnBrk="0" hangingPunct="0">
              <a:buFont typeface="Arial" pitchFamily="34" charset="0"/>
              <a:buChar char="•"/>
              <a:defRPr/>
            </a:pPr>
            <a:r>
              <a:rPr lang="en-US" sz="2200" b="0" dirty="0" smtClean="0">
                <a:latin typeface="Futura Bk BT"/>
              </a:rPr>
              <a:t>the </a:t>
            </a:r>
            <a:r>
              <a:rPr lang="en-US" sz="2200" b="0" dirty="0" smtClean="0">
                <a:solidFill>
                  <a:srgbClr val="C00000"/>
                </a:solidFill>
                <a:latin typeface="Futura Bk BT"/>
              </a:rPr>
              <a:t>CCs of the CIPM</a:t>
            </a:r>
            <a:r>
              <a:rPr lang="en-US" sz="2200" b="0" dirty="0" smtClean="0">
                <a:latin typeface="Futura Bk BT"/>
              </a:rPr>
              <a:t>, the </a:t>
            </a:r>
            <a:r>
              <a:rPr lang="en-US" sz="2200" b="0" dirty="0" smtClean="0">
                <a:solidFill>
                  <a:srgbClr val="C00000"/>
                </a:solidFill>
                <a:latin typeface="Futura Bk BT"/>
              </a:rPr>
              <a:t>RMOs</a:t>
            </a:r>
            <a:r>
              <a:rPr lang="en-US" sz="2200" b="0" dirty="0" smtClean="0">
                <a:latin typeface="Futura Bk BT"/>
              </a:rPr>
              <a:t> and the </a:t>
            </a:r>
            <a:r>
              <a:rPr lang="en-US" sz="2200" b="0" dirty="0" smtClean="0">
                <a:solidFill>
                  <a:srgbClr val="C00000"/>
                </a:solidFill>
                <a:latin typeface="Futura Bk BT"/>
              </a:rPr>
              <a:t>BIPM</a:t>
            </a:r>
            <a:r>
              <a:rPr lang="en-US" sz="2200" b="0" dirty="0" smtClean="0">
                <a:latin typeface="Futura Bk BT"/>
              </a:rPr>
              <a:t> are responsible for carrying out the key and supplementary </a:t>
            </a:r>
            <a:r>
              <a:rPr lang="en-US" sz="2200" b="0" dirty="0" smtClean="0">
                <a:solidFill>
                  <a:srgbClr val="C00000"/>
                </a:solidFill>
                <a:latin typeface="Futura Bk BT"/>
              </a:rPr>
              <a:t>comparisons</a:t>
            </a:r>
          </a:p>
          <a:p>
            <a:pPr lvl="1" algn="just" eaLnBrk="0" hangingPunct="0">
              <a:defRPr/>
            </a:pPr>
            <a:endParaRPr lang="en-US" sz="2200" b="0" dirty="0" smtClean="0">
              <a:latin typeface="Futura Bk BT"/>
            </a:endParaRPr>
          </a:p>
          <a:p>
            <a:pPr marL="800100" lvl="1" indent="-342900" algn="just" eaLnBrk="0" hangingPunct="0">
              <a:buFont typeface="Arial" pitchFamily="34" charset="0"/>
              <a:buChar char="•"/>
              <a:defRPr/>
            </a:pPr>
            <a:r>
              <a:rPr lang="en-US" sz="2200" b="0" dirty="0" smtClean="0">
                <a:latin typeface="Futura Bk BT"/>
              </a:rPr>
              <a:t>a </a:t>
            </a:r>
            <a:r>
              <a:rPr lang="en-US" sz="2200" b="0" dirty="0" smtClean="0">
                <a:solidFill>
                  <a:srgbClr val="C00000"/>
                </a:solidFill>
                <a:latin typeface="Futura Bk BT"/>
              </a:rPr>
              <a:t>Joint Committee of the Regional Metrology Organizations and the BIPM (JCRB) </a:t>
            </a:r>
            <a:r>
              <a:rPr lang="en-US" sz="2200" b="0" dirty="0" smtClean="0">
                <a:latin typeface="Futura Bk BT"/>
              </a:rPr>
              <a:t>is responsible for analyzing and transmitting entries into the database for the </a:t>
            </a:r>
            <a:r>
              <a:rPr lang="en-US" sz="2200" b="0" dirty="0" smtClean="0">
                <a:solidFill>
                  <a:srgbClr val="C00000"/>
                </a:solidFill>
                <a:latin typeface="Futura Bk BT"/>
              </a:rPr>
              <a:t>calibration and measurement capabilities</a:t>
            </a:r>
            <a:r>
              <a:rPr lang="en-US" sz="2200" b="0" dirty="0" smtClean="0">
                <a:latin typeface="Futura Bk BT"/>
              </a:rPr>
              <a:t> declared by the NMIs</a:t>
            </a:r>
            <a:endParaRPr lang="en-US" sz="2200" b="0" dirty="0">
              <a:latin typeface="Futura Bk BT"/>
            </a:endParaRPr>
          </a:p>
        </p:txBody>
      </p:sp>
      <p:sp>
        <p:nvSpPr>
          <p:cNvPr id="6" name="Rectangle 8"/>
          <p:cNvSpPr>
            <a:spLocks noChangeArrowheads="1"/>
          </p:cNvSpPr>
          <p:nvPr/>
        </p:nvSpPr>
        <p:spPr bwMode="auto">
          <a:xfrm>
            <a:off x="63064" y="42038"/>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Organizational Structure</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10</a:t>
            </a:fld>
            <a:endParaRPr lang="tr-TR"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1740" y="2626434"/>
            <a:ext cx="7715304" cy="1200329"/>
          </a:xfrm>
          <a:prstGeom prst="rect">
            <a:avLst/>
          </a:prstGeom>
          <a:noFill/>
        </p:spPr>
        <p:txBody>
          <a:bodyPr wrap="square" rtlCol="0">
            <a:spAutoFit/>
          </a:bodyPr>
          <a:lstStyle/>
          <a:p>
            <a:pPr algn="ctr"/>
            <a:r>
              <a:rPr lang="tr-TR" sz="3600" b="1" kern="0" dirty="0" smtClean="0">
                <a:solidFill>
                  <a:srgbClr val="C00000"/>
                </a:solidFill>
                <a:latin typeface="Futura Bk BT"/>
              </a:rPr>
              <a:t>HISTORY and CONTEXT  </a:t>
            </a:r>
          </a:p>
          <a:p>
            <a:pPr algn="ctr"/>
            <a:r>
              <a:rPr lang="tr-TR" sz="3600" b="1" kern="0" dirty="0" smtClean="0">
                <a:solidFill>
                  <a:srgbClr val="C00000"/>
                </a:solidFill>
                <a:latin typeface="Futura Bk BT"/>
              </a:rPr>
              <a:t>of the CIPM MRA</a:t>
            </a:r>
            <a:endParaRPr lang="tr-TR" sz="3600" b="1" kern="0" dirty="0">
              <a:solidFill>
                <a:srgbClr val="C00000"/>
              </a:solidFill>
              <a:latin typeface="Futura Bk BT"/>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11</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ZoneTexte 2"/>
          <p:cNvSpPr txBox="1">
            <a:spLocks noChangeArrowheads="1"/>
          </p:cNvSpPr>
          <p:nvPr/>
        </p:nvSpPr>
        <p:spPr bwMode="auto">
          <a:xfrm>
            <a:off x="500034" y="1484313"/>
            <a:ext cx="8286808" cy="3816429"/>
          </a:xfrm>
          <a:prstGeom prst="rect">
            <a:avLst/>
          </a:prstGeom>
          <a:noFill/>
          <a:ln w="9525">
            <a:noFill/>
            <a:miter lim="800000"/>
            <a:headEnd/>
            <a:tailEnd/>
          </a:ln>
        </p:spPr>
        <p:txBody>
          <a:bodyPr wrap="square">
            <a:spAutoFit/>
          </a:bodyPr>
          <a:lstStyle/>
          <a:p>
            <a:pPr algn="just" eaLnBrk="0" hangingPunct="0"/>
            <a:r>
              <a:rPr lang="en-GB" sz="2200" b="0" dirty="0">
                <a:latin typeface="Futura Bk BT"/>
              </a:rPr>
              <a:t>In the 1980s </a:t>
            </a:r>
            <a:r>
              <a:rPr lang="en-GB" sz="2200" b="0" dirty="0">
                <a:solidFill>
                  <a:srgbClr val="C00000"/>
                </a:solidFill>
                <a:latin typeface="Futura Bk BT"/>
              </a:rPr>
              <a:t>bilateral agreements</a:t>
            </a:r>
            <a:r>
              <a:rPr lang="en-GB" sz="2200" b="0" dirty="0">
                <a:latin typeface="Futura Bk BT"/>
              </a:rPr>
              <a:t> started to be signed   between NBS (later NIST) and other NMIs in order to meet increasing demands for specific documented demonstrations of equivalence between national standards.</a:t>
            </a:r>
          </a:p>
          <a:p>
            <a:pPr algn="just" eaLnBrk="0" hangingPunct="0"/>
            <a:endParaRPr lang="en-GB" sz="2200" b="0" dirty="0">
              <a:latin typeface="Futura Bk BT"/>
            </a:endParaRPr>
          </a:p>
          <a:p>
            <a:pPr algn="just" eaLnBrk="0" hangingPunct="0"/>
            <a:r>
              <a:rPr lang="en-GB" sz="2200" b="0" dirty="0">
                <a:latin typeface="Futura Bk BT"/>
              </a:rPr>
              <a:t>American regulators and companies were requiring foreign partners to demonstrate “traceability to NBS” for all their measuring equipment.</a:t>
            </a:r>
          </a:p>
          <a:p>
            <a:pPr algn="just" eaLnBrk="0" hangingPunct="0"/>
            <a:endParaRPr lang="en-GB" sz="2200" b="0" dirty="0">
              <a:latin typeface="Futura Bk BT"/>
            </a:endParaRPr>
          </a:p>
          <a:p>
            <a:pPr algn="just" eaLnBrk="0" hangingPunct="0"/>
            <a:r>
              <a:rPr lang="en-GB" sz="2200" b="0" dirty="0">
                <a:latin typeface="Futura Bk BT"/>
              </a:rPr>
              <a:t>The series of comparisons conducted under the coordination of BIPM were not considered sufficient to meet these requirements. </a:t>
            </a:r>
          </a:p>
        </p:txBody>
      </p:sp>
      <p:sp>
        <p:nvSpPr>
          <p:cNvPr id="7" name="Rectangle 6"/>
          <p:cNvSpPr>
            <a:spLocks noChangeArrowheads="1"/>
          </p:cNvSpPr>
          <p:nvPr/>
        </p:nvSpPr>
        <p:spPr bwMode="auto">
          <a:xfrm>
            <a:off x="47298" y="26272"/>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Bilateral Agreements</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12</a:t>
            </a:fld>
            <a:endParaRPr lang="tr-TR"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ZoneTexte 2"/>
          <p:cNvSpPr txBox="1">
            <a:spLocks noChangeArrowheads="1"/>
          </p:cNvSpPr>
          <p:nvPr/>
        </p:nvSpPr>
        <p:spPr bwMode="auto">
          <a:xfrm>
            <a:off x="357158" y="1285860"/>
            <a:ext cx="8358246" cy="3416320"/>
          </a:xfrm>
          <a:prstGeom prst="rect">
            <a:avLst/>
          </a:prstGeom>
          <a:noFill/>
          <a:ln w="9525">
            <a:noFill/>
            <a:miter lim="800000"/>
            <a:headEnd/>
            <a:tailEnd/>
          </a:ln>
        </p:spPr>
        <p:txBody>
          <a:bodyPr wrap="square">
            <a:spAutoFit/>
          </a:bodyPr>
          <a:lstStyle/>
          <a:p>
            <a:pPr algn="just" eaLnBrk="0" hangingPunct="0"/>
            <a:r>
              <a:rPr lang="en-GB" sz="2400" b="0" dirty="0">
                <a:latin typeface="Futura Bk BT"/>
              </a:rPr>
              <a:t>In 1986, </a:t>
            </a:r>
            <a:r>
              <a:rPr lang="en-GB" sz="2400" b="0" dirty="0" smtClean="0">
                <a:latin typeface="Futura Bk BT"/>
              </a:rPr>
              <a:t>the </a:t>
            </a:r>
            <a:r>
              <a:rPr lang="en-GB" sz="2400" b="0" dirty="0">
                <a:latin typeface="Futura Bk BT"/>
              </a:rPr>
              <a:t>CIPM, concerned that the increasing number of bilateral agreements between NMIs might call into question the role of the BIPM in the coordination of the global system of measurement, proposed to the CIPM that these agreements be brought under the auspices of the BIPM and that new comparisons be conducted if necessary.  </a:t>
            </a:r>
          </a:p>
          <a:p>
            <a:pPr algn="just" eaLnBrk="0" hangingPunct="0"/>
            <a:endParaRPr lang="en-GB" sz="2400" b="0" dirty="0">
              <a:latin typeface="Futura Bk BT"/>
            </a:endParaRPr>
          </a:p>
          <a:p>
            <a:pPr algn="just" eaLnBrk="0" hangingPunct="0"/>
            <a:r>
              <a:rPr lang="en-GB" sz="2400" b="0" dirty="0">
                <a:solidFill>
                  <a:srgbClr val="C00000"/>
                </a:solidFill>
                <a:latin typeface="Futura Bk BT"/>
              </a:rPr>
              <a:t>The CIPM refused the proposal</a:t>
            </a:r>
            <a:r>
              <a:rPr lang="en-GB" sz="2400" b="0" dirty="0">
                <a:latin typeface="Futura Bk BT"/>
              </a:rPr>
              <a:t>, noting that NMIs were free to sign bilateral agreements as fitted their needs.  </a:t>
            </a:r>
          </a:p>
        </p:txBody>
      </p:sp>
      <p:sp>
        <p:nvSpPr>
          <p:cNvPr id="7" name="Rectangle 6"/>
          <p:cNvSpPr>
            <a:spLocks noChangeArrowheads="1"/>
          </p:cNvSpPr>
          <p:nvPr/>
        </p:nvSpPr>
        <p:spPr bwMode="auto">
          <a:xfrm>
            <a:off x="31532" y="26272"/>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First Moves Towards the CIPM MRA</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13</a:t>
            </a:fld>
            <a:endParaRPr lang="tr-TR"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ZoneTexte 2"/>
          <p:cNvSpPr txBox="1">
            <a:spLocks noChangeArrowheads="1"/>
          </p:cNvSpPr>
          <p:nvPr/>
        </p:nvSpPr>
        <p:spPr bwMode="auto">
          <a:xfrm>
            <a:off x="214282" y="1214422"/>
            <a:ext cx="8682038" cy="4708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000" b="1">
                <a:solidFill>
                  <a:schemeClr val="tx1"/>
                </a:solidFill>
                <a:latin typeface="Arial" charset="0"/>
              </a:defRPr>
            </a:lvl1pPr>
            <a:lvl2pPr marL="742950" indent="-285750" eaLnBrk="0" hangingPunct="0">
              <a:defRPr sz="1000" b="1">
                <a:solidFill>
                  <a:schemeClr val="tx1"/>
                </a:solidFill>
                <a:latin typeface="Arial" charset="0"/>
              </a:defRPr>
            </a:lvl2pPr>
            <a:lvl3pPr marL="1143000" indent="-228600" eaLnBrk="0" hangingPunct="0">
              <a:defRPr sz="1000" b="1">
                <a:solidFill>
                  <a:schemeClr val="tx1"/>
                </a:solidFill>
                <a:latin typeface="Arial" charset="0"/>
              </a:defRPr>
            </a:lvl3pPr>
            <a:lvl4pPr marL="1600200" indent="-228600" eaLnBrk="0" hangingPunct="0">
              <a:defRPr sz="1000" b="1">
                <a:solidFill>
                  <a:schemeClr val="tx1"/>
                </a:solidFill>
                <a:latin typeface="Arial" charset="0"/>
              </a:defRPr>
            </a:lvl4pPr>
            <a:lvl5pPr marL="2057400" indent="-228600" eaLnBrk="0" hangingPunct="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algn="just">
              <a:defRPr/>
            </a:pPr>
            <a:r>
              <a:rPr lang="en-GB" sz="2000" b="0" dirty="0" smtClean="0">
                <a:latin typeface="Futura Bk BT"/>
              </a:rPr>
              <a:t>There were to three other factors that were developing at the time:</a:t>
            </a:r>
          </a:p>
          <a:p>
            <a:pPr algn="just">
              <a:defRPr/>
            </a:pPr>
            <a:endParaRPr lang="en-GB" sz="2000" b="0" dirty="0" smtClean="0">
              <a:latin typeface="Futura Bk BT"/>
            </a:endParaRPr>
          </a:p>
          <a:p>
            <a:pPr marL="457200" indent="-457200" algn="just">
              <a:buFont typeface="Arial" pitchFamily="34" charset="0"/>
              <a:buChar char="•"/>
              <a:defRPr/>
            </a:pPr>
            <a:r>
              <a:rPr lang="en-GB" sz="2000" b="0" dirty="0" smtClean="0">
                <a:solidFill>
                  <a:srgbClr val="C00000"/>
                </a:solidFill>
                <a:latin typeface="Futura Bk BT"/>
              </a:rPr>
              <a:t>Pressure from accreditation bodies</a:t>
            </a:r>
            <a:r>
              <a:rPr lang="en-GB" sz="2000" b="0" dirty="0" smtClean="0">
                <a:latin typeface="Futura Bk BT"/>
              </a:rPr>
              <a:t> for demonstration of NMI capabilities to which the laboratories they accredited were expected to be traceable and of equivalence of NMI calibration certificates.</a:t>
            </a:r>
          </a:p>
          <a:p>
            <a:pPr marL="342900" indent="-342900" algn="just">
              <a:buFont typeface="Arial" pitchFamily="34" charset="0"/>
              <a:buChar char="•"/>
              <a:defRPr/>
            </a:pPr>
            <a:endParaRPr lang="en-GB" sz="2000" b="0" dirty="0" smtClean="0">
              <a:latin typeface="Futura Bk BT"/>
            </a:endParaRPr>
          </a:p>
          <a:p>
            <a:pPr marL="457200" indent="-457200" algn="just">
              <a:buFont typeface="Arial" pitchFamily="34" charset="0"/>
              <a:buChar char="•"/>
              <a:defRPr/>
            </a:pPr>
            <a:r>
              <a:rPr lang="en-GB" sz="2000" b="0" dirty="0" smtClean="0">
                <a:solidFill>
                  <a:srgbClr val="C00000"/>
                </a:solidFill>
                <a:latin typeface="Futura Bk BT"/>
              </a:rPr>
              <a:t>The development of regional groupings of NMIs </a:t>
            </a:r>
            <a:r>
              <a:rPr lang="en-GB" sz="2000" b="0" dirty="0" smtClean="0">
                <a:latin typeface="Futura Bk BT"/>
              </a:rPr>
              <a:t>to undertake cooperative activities  - EUROMET in Europe, APMP in the Asia – Pacific</a:t>
            </a:r>
          </a:p>
          <a:p>
            <a:pPr marL="342900" indent="-342900" algn="just">
              <a:buFont typeface="Arial" pitchFamily="34" charset="0"/>
              <a:buChar char="•"/>
              <a:defRPr/>
            </a:pPr>
            <a:endParaRPr lang="en-GB" sz="2000" b="0" dirty="0" smtClean="0">
              <a:latin typeface="Futura Bk BT"/>
            </a:endParaRPr>
          </a:p>
          <a:p>
            <a:pPr marL="457200" indent="-457200" algn="just">
              <a:buFont typeface="Arial" pitchFamily="34" charset="0"/>
              <a:buChar char="•"/>
              <a:defRPr/>
            </a:pPr>
            <a:r>
              <a:rPr lang="en-GB" sz="2000" b="0" dirty="0" smtClean="0">
                <a:solidFill>
                  <a:srgbClr val="C00000"/>
                </a:solidFill>
                <a:latin typeface="Futura Bk BT"/>
              </a:rPr>
              <a:t>The reduction of tariff barriers</a:t>
            </a:r>
            <a:r>
              <a:rPr lang="en-GB" sz="2000" b="0" dirty="0" smtClean="0">
                <a:latin typeface="Futura Bk BT"/>
              </a:rPr>
              <a:t> resulting from GATT Uruguay round of negotiations and the conclusion of the Technical Barriers to Trade Agreement increased attention paid to TBTs among which intergovernmental acceptances of testing methods and standards is of relevance to metrology. </a:t>
            </a:r>
            <a:endParaRPr lang="en-GB" sz="2000" dirty="0" smtClean="0">
              <a:solidFill>
                <a:srgbClr val="000099"/>
              </a:solidFill>
              <a:latin typeface="Futura Bk BT"/>
              <a:cs typeface="Arial" charset="0"/>
            </a:endParaRPr>
          </a:p>
        </p:txBody>
      </p:sp>
      <p:sp>
        <p:nvSpPr>
          <p:cNvPr id="7" name="Rectangle 6"/>
          <p:cNvSpPr>
            <a:spLocks noChangeArrowheads="1"/>
          </p:cNvSpPr>
          <p:nvPr/>
        </p:nvSpPr>
        <p:spPr bwMode="auto">
          <a:xfrm>
            <a:off x="78830" y="42038"/>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First Moves Towards the CIPM MRA</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14</a:t>
            </a:fld>
            <a:endParaRPr lang="tr-TR"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extBox 1"/>
          <p:cNvSpPr txBox="1">
            <a:spLocks noChangeArrowheads="1"/>
          </p:cNvSpPr>
          <p:nvPr/>
        </p:nvSpPr>
        <p:spPr bwMode="auto">
          <a:xfrm>
            <a:off x="228600" y="15240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October 1992</a:t>
            </a:r>
          </a:p>
        </p:txBody>
      </p:sp>
      <p:sp>
        <p:nvSpPr>
          <p:cNvPr id="19463" name="TextBox 2"/>
          <p:cNvSpPr txBox="1">
            <a:spLocks noChangeArrowheads="1"/>
          </p:cNvSpPr>
          <p:nvPr/>
        </p:nvSpPr>
        <p:spPr bwMode="auto">
          <a:xfrm>
            <a:off x="3124200" y="1524000"/>
            <a:ext cx="5786438" cy="1508125"/>
          </a:xfrm>
          <a:prstGeom prst="rect">
            <a:avLst/>
          </a:prstGeom>
          <a:noFill/>
          <a:ln w="9525">
            <a:noFill/>
            <a:miter lim="800000"/>
            <a:headEnd/>
            <a:tailEnd/>
          </a:ln>
        </p:spPr>
        <p:txBody>
          <a:bodyPr>
            <a:spAutoFit/>
          </a:bodyPr>
          <a:lstStyle/>
          <a:p>
            <a:pPr algn="just"/>
            <a:r>
              <a:rPr lang="en-US" sz="2300" b="0" dirty="0">
                <a:latin typeface="Futura Bk BT"/>
              </a:rPr>
              <a:t>CIPM decides that BIPM should seek a broad role in international traceability of measurements and standards  - first official step to the CIPM MRA</a:t>
            </a:r>
          </a:p>
        </p:txBody>
      </p:sp>
      <p:sp>
        <p:nvSpPr>
          <p:cNvPr id="19464" name="TextBox 31"/>
          <p:cNvSpPr txBox="1">
            <a:spLocks noChangeArrowheads="1"/>
          </p:cNvSpPr>
          <p:nvPr/>
        </p:nvSpPr>
        <p:spPr bwMode="auto">
          <a:xfrm>
            <a:off x="228600" y="33528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October 1993</a:t>
            </a:r>
          </a:p>
        </p:txBody>
      </p:sp>
      <p:sp>
        <p:nvSpPr>
          <p:cNvPr id="19465" name="TextBox 32"/>
          <p:cNvSpPr txBox="1">
            <a:spLocks noChangeArrowheads="1"/>
          </p:cNvSpPr>
          <p:nvPr/>
        </p:nvSpPr>
        <p:spPr bwMode="auto">
          <a:xfrm>
            <a:off x="3124200" y="3352800"/>
            <a:ext cx="5786438" cy="1154113"/>
          </a:xfrm>
          <a:prstGeom prst="rect">
            <a:avLst/>
          </a:prstGeom>
          <a:noFill/>
          <a:ln w="9525">
            <a:noFill/>
            <a:miter lim="800000"/>
            <a:headEnd/>
            <a:tailEnd/>
          </a:ln>
        </p:spPr>
        <p:txBody>
          <a:bodyPr>
            <a:spAutoFit/>
          </a:bodyPr>
          <a:lstStyle/>
          <a:p>
            <a:pPr algn="just"/>
            <a:r>
              <a:rPr lang="en-US" sz="2300" b="0" dirty="0">
                <a:latin typeface="Futura Bk BT"/>
              </a:rPr>
              <a:t>CIPM considers a draft scheme for using BIPM and CC comparisons as the basis for formal </a:t>
            </a:r>
            <a:r>
              <a:rPr lang="en-US" sz="2300" b="0" i="1" dirty="0">
                <a:latin typeface="Futura Bk BT"/>
              </a:rPr>
              <a:t>worldwide traceability</a:t>
            </a:r>
          </a:p>
        </p:txBody>
      </p:sp>
      <p:sp>
        <p:nvSpPr>
          <p:cNvPr id="19466" name="TextBox 33"/>
          <p:cNvSpPr txBox="1">
            <a:spLocks noChangeArrowheads="1"/>
          </p:cNvSpPr>
          <p:nvPr/>
        </p:nvSpPr>
        <p:spPr bwMode="auto">
          <a:xfrm>
            <a:off x="228600" y="48768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October 1994</a:t>
            </a:r>
          </a:p>
        </p:txBody>
      </p:sp>
      <p:sp>
        <p:nvSpPr>
          <p:cNvPr id="19467" name="TextBox 34"/>
          <p:cNvSpPr txBox="1">
            <a:spLocks noChangeArrowheads="1"/>
          </p:cNvSpPr>
          <p:nvPr/>
        </p:nvSpPr>
        <p:spPr bwMode="auto">
          <a:xfrm>
            <a:off x="3124200" y="4876800"/>
            <a:ext cx="5786438" cy="1154113"/>
          </a:xfrm>
          <a:prstGeom prst="rect">
            <a:avLst/>
          </a:prstGeom>
          <a:noFill/>
          <a:ln w="9525">
            <a:noFill/>
            <a:miter lim="800000"/>
            <a:headEnd/>
            <a:tailEnd/>
          </a:ln>
        </p:spPr>
        <p:txBody>
          <a:bodyPr>
            <a:spAutoFit/>
          </a:bodyPr>
          <a:lstStyle/>
          <a:p>
            <a:pPr algn="just"/>
            <a:r>
              <a:rPr lang="en-US" sz="2300" b="0" dirty="0">
                <a:latin typeface="Futura Bk BT"/>
              </a:rPr>
              <a:t>CIPM adopts a draft resolution for the 20</a:t>
            </a:r>
            <a:r>
              <a:rPr lang="en-US" sz="2300" b="0" baseline="30000" dirty="0">
                <a:latin typeface="Futura Bk BT"/>
              </a:rPr>
              <a:t>th</a:t>
            </a:r>
            <a:r>
              <a:rPr lang="en-US" sz="2300" b="0" dirty="0">
                <a:latin typeface="Futura Bk BT"/>
              </a:rPr>
              <a:t> CGPM: </a:t>
            </a:r>
            <a:r>
              <a:rPr lang="en-US" sz="2300" b="0" i="1" dirty="0">
                <a:latin typeface="Futura Bk BT"/>
              </a:rPr>
              <a:t>“Worldwide traceability of measurement standards”</a:t>
            </a:r>
          </a:p>
        </p:txBody>
      </p:sp>
      <p:sp>
        <p:nvSpPr>
          <p:cNvPr id="19468" name="Down Arrow 3"/>
          <p:cNvSpPr>
            <a:spLocks noChangeArrowheads="1"/>
          </p:cNvSpPr>
          <p:nvPr/>
        </p:nvSpPr>
        <p:spPr bwMode="auto">
          <a:xfrm>
            <a:off x="2362200" y="1524000"/>
            <a:ext cx="152400" cy="4929188"/>
          </a:xfrm>
          <a:prstGeom prst="downArrow">
            <a:avLst>
              <a:gd name="adj1" fmla="val 50000"/>
              <a:gd name="adj2" fmla="val 50013"/>
            </a:avLst>
          </a:prstGeom>
          <a:solidFill>
            <a:schemeClr val="bg2">
              <a:lumMod val="25000"/>
            </a:schemeClr>
          </a:solidFill>
          <a:ln w="9525" algn="ctr">
            <a:solidFill>
              <a:schemeClr val="tx1"/>
            </a:solidFill>
            <a:round/>
            <a:headEnd/>
            <a:tailEnd/>
          </a:ln>
          <a:effectLst/>
        </p:spPr>
        <p:txBody>
          <a:bodyPr/>
          <a:lstStyle/>
          <a:p>
            <a:pPr eaLnBrk="0" hangingPunct="0"/>
            <a:endParaRPr lang="en-US">
              <a:latin typeface="Futura Bk BT"/>
            </a:endParaRPr>
          </a:p>
        </p:txBody>
      </p:sp>
      <p:sp>
        <p:nvSpPr>
          <p:cNvPr id="13" name="Rectangle 12"/>
          <p:cNvSpPr>
            <a:spLocks noChangeArrowheads="1"/>
          </p:cNvSpPr>
          <p:nvPr/>
        </p:nvSpPr>
        <p:spPr bwMode="auto">
          <a:xfrm>
            <a:off x="63064" y="42038"/>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Timeline of the CIPM MRA</a:t>
            </a:r>
            <a:endParaRPr lang="en-GB" sz="3600" dirty="0">
              <a:solidFill>
                <a:schemeClr val="bg1"/>
              </a:solidFill>
              <a:latin typeface="Futura Bk BT"/>
              <a:ea typeface="+mj-ea"/>
              <a:cs typeface="+mj-cs"/>
            </a:endParaRPr>
          </a:p>
        </p:txBody>
      </p:sp>
      <p:sp>
        <p:nvSpPr>
          <p:cNvPr id="10"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15</a:t>
            </a:fld>
            <a:endParaRPr lang="tr-TR"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TextBox 1"/>
          <p:cNvSpPr txBox="1">
            <a:spLocks noChangeArrowheads="1"/>
          </p:cNvSpPr>
          <p:nvPr/>
        </p:nvSpPr>
        <p:spPr bwMode="auto">
          <a:xfrm>
            <a:off x="228600" y="15240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February 1997</a:t>
            </a:r>
          </a:p>
        </p:txBody>
      </p:sp>
      <p:sp>
        <p:nvSpPr>
          <p:cNvPr id="21511" name="TextBox 2"/>
          <p:cNvSpPr txBox="1">
            <a:spLocks noChangeArrowheads="1"/>
          </p:cNvSpPr>
          <p:nvPr/>
        </p:nvSpPr>
        <p:spPr bwMode="auto">
          <a:xfrm>
            <a:off x="3124200" y="1524000"/>
            <a:ext cx="5786438" cy="446088"/>
          </a:xfrm>
          <a:prstGeom prst="rect">
            <a:avLst/>
          </a:prstGeom>
          <a:noFill/>
          <a:ln w="9525">
            <a:noFill/>
            <a:miter lim="800000"/>
            <a:headEnd/>
            <a:tailEnd/>
          </a:ln>
        </p:spPr>
        <p:txBody>
          <a:bodyPr>
            <a:spAutoFit/>
          </a:bodyPr>
          <a:lstStyle/>
          <a:p>
            <a:pPr algn="just"/>
            <a:r>
              <a:rPr lang="en-US" sz="2300" b="0" dirty="0">
                <a:latin typeface="Futura Bk BT"/>
              </a:rPr>
              <a:t>First and second drafts of the CIPM MRA </a:t>
            </a:r>
          </a:p>
        </p:txBody>
      </p:sp>
      <p:sp>
        <p:nvSpPr>
          <p:cNvPr id="21512" name="TextBox 32"/>
          <p:cNvSpPr txBox="1">
            <a:spLocks noChangeArrowheads="1"/>
          </p:cNvSpPr>
          <p:nvPr/>
        </p:nvSpPr>
        <p:spPr bwMode="auto">
          <a:xfrm>
            <a:off x="3124200" y="1979613"/>
            <a:ext cx="5786438" cy="1862137"/>
          </a:xfrm>
          <a:prstGeom prst="rect">
            <a:avLst/>
          </a:prstGeom>
          <a:noFill/>
          <a:ln w="9525">
            <a:noFill/>
            <a:miter lim="800000"/>
            <a:headEnd/>
            <a:tailEnd/>
          </a:ln>
        </p:spPr>
        <p:txBody>
          <a:bodyPr>
            <a:spAutoFit/>
          </a:bodyPr>
          <a:lstStyle/>
          <a:p>
            <a:pPr algn="just"/>
            <a:r>
              <a:rPr lang="en-US" sz="2300" b="0" dirty="0">
                <a:latin typeface="Futura Bk BT"/>
              </a:rPr>
              <a:t>Meeting of 38 NMI directors agree that the principle of an international MRA preferable to bilateral agreements or linked regional arrangements. Revisions to 2</a:t>
            </a:r>
            <a:r>
              <a:rPr lang="en-US" sz="2300" b="0" baseline="30000" dirty="0">
                <a:latin typeface="Futura Bk BT"/>
              </a:rPr>
              <a:t>nd</a:t>
            </a:r>
            <a:r>
              <a:rPr lang="en-US" sz="2300" b="0" dirty="0">
                <a:latin typeface="Futura Bk BT"/>
              </a:rPr>
              <a:t> draft requested. </a:t>
            </a:r>
            <a:endParaRPr lang="en-US" sz="2300" b="0" i="1" dirty="0">
              <a:latin typeface="Futura Bk BT"/>
            </a:endParaRPr>
          </a:p>
        </p:txBody>
      </p:sp>
      <p:sp>
        <p:nvSpPr>
          <p:cNvPr id="21513" name="TextBox 33"/>
          <p:cNvSpPr txBox="1">
            <a:spLocks noChangeArrowheads="1"/>
          </p:cNvSpPr>
          <p:nvPr/>
        </p:nvSpPr>
        <p:spPr bwMode="auto">
          <a:xfrm>
            <a:off x="228600" y="41910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September 1997</a:t>
            </a:r>
          </a:p>
        </p:txBody>
      </p:sp>
      <p:sp>
        <p:nvSpPr>
          <p:cNvPr id="21514" name="TextBox 34"/>
          <p:cNvSpPr txBox="1">
            <a:spLocks noChangeArrowheads="1"/>
          </p:cNvSpPr>
          <p:nvPr/>
        </p:nvSpPr>
        <p:spPr bwMode="auto">
          <a:xfrm>
            <a:off x="3124200" y="4191000"/>
            <a:ext cx="5786438" cy="1508125"/>
          </a:xfrm>
          <a:prstGeom prst="rect">
            <a:avLst/>
          </a:prstGeom>
          <a:noFill/>
          <a:ln w="9525">
            <a:noFill/>
            <a:miter lim="800000"/>
            <a:headEnd/>
            <a:tailEnd/>
          </a:ln>
        </p:spPr>
        <p:txBody>
          <a:bodyPr>
            <a:spAutoFit/>
          </a:bodyPr>
          <a:lstStyle/>
          <a:p>
            <a:pPr algn="just"/>
            <a:r>
              <a:rPr lang="en-US" sz="2300" b="0" dirty="0">
                <a:latin typeface="Futura Bk BT"/>
              </a:rPr>
              <a:t>CIPM adopts 7</a:t>
            </a:r>
            <a:r>
              <a:rPr lang="en-US" sz="2300" b="0" baseline="30000" dirty="0">
                <a:latin typeface="Futura Bk BT"/>
              </a:rPr>
              <a:t>th</a:t>
            </a:r>
            <a:r>
              <a:rPr lang="en-US" sz="2300" b="0" dirty="0">
                <a:latin typeface="Futura Bk BT"/>
              </a:rPr>
              <a:t> draft and creates the Joint Committee of the RMOs and the BIPM (JCRB) to be responsible for coordinating implementation of the CIPM MRA</a:t>
            </a:r>
            <a:endParaRPr lang="en-US" sz="2300" b="0" i="1" dirty="0">
              <a:latin typeface="Futura Bk BT"/>
            </a:endParaRPr>
          </a:p>
        </p:txBody>
      </p:sp>
      <p:sp>
        <p:nvSpPr>
          <p:cNvPr id="21515" name="Down Arrow 3"/>
          <p:cNvSpPr>
            <a:spLocks noChangeArrowheads="1"/>
          </p:cNvSpPr>
          <p:nvPr/>
        </p:nvSpPr>
        <p:spPr bwMode="auto">
          <a:xfrm>
            <a:off x="2362200" y="1524000"/>
            <a:ext cx="152400" cy="4929188"/>
          </a:xfrm>
          <a:prstGeom prst="downArrow">
            <a:avLst>
              <a:gd name="adj1" fmla="val 50000"/>
              <a:gd name="adj2" fmla="val 50013"/>
            </a:avLst>
          </a:prstGeom>
          <a:solidFill>
            <a:schemeClr val="bg2">
              <a:lumMod val="25000"/>
            </a:schemeClr>
          </a:solidFill>
          <a:ln w="9525" algn="ctr">
            <a:solidFill>
              <a:schemeClr val="tx1"/>
            </a:solidFill>
            <a:round/>
            <a:headEnd/>
            <a:tailEnd/>
          </a:ln>
          <a:effectLst/>
        </p:spPr>
        <p:txBody>
          <a:bodyPr/>
          <a:lstStyle/>
          <a:p>
            <a:pPr eaLnBrk="0" hangingPunct="0"/>
            <a:endParaRPr lang="en-US">
              <a:latin typeface="Futura Bk BT"/>
            </a:endParaRPr>
          </a:p>
        </p:txBody>
      </p: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16</a:t>
            </a:fld>
            <a:endParaRPr lang="tr-TR" sz="1200" dirty="0"/>
          </a:p>
        </p:txBody>
      </p:sp>
      <p:sp>
        <p:nvSpPr>
          <p:cNvPr id="10" name="Rectangle 9"/>
          <p:cNvSpPr>
            <a:spLocks noChangeArrowheads="1"/>
          </p:cNvSpPr>
          <p:nvPr/>
        </p:nvSpPr>
        <p:spPr bwMode="auto">
          <a:xfrm>
            <a:off x="63064" y="42038"/>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Timeline of the CIPM MRA</a:t>
            </a:r>
            <a:endParaRPr lang="en-GB" sz="3600" dirty="0">
              <a:solidFill>
                <a:schemeClr val="bg1"/>
              </a:solidFill>
              <a:latin typeface="Futura Bk B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TextBox 1"/>
          <p:cNvSpPr txBox="1">
            <a:spLocks noChangeArrowheads="1"/>
          </p:cNvSpPr>
          <p:nvPr/>
        </p:nvSpPr>
        <p:spPr bwMode="auto">
          <a:xfrm>
            <a:off x="228600" y="15240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1998</a:t>
            </a:r>
          </a:p>
        </p:txBody>
      </p:sp>
      <p:sp>
        <p:nvSpPr>
          <p:cNvPr id="22535" name="TextBox 2"/>
          <p:cNvSpPr txBox="1">
            <a:spLocks noChangeArrowheads="1"/>
          </p:cNvSpPr>
          <p:nvPr/>
        </p:nvSpPr>
        <p:spPr bwMode="auto">
          <a:xfrm>
            <a:off x="3124200" y="1524000"/>
            <a:ext cx="5786438" cy="1508125"/>
          </a:xfrm>
          <a:prstGeom prst="rect">
            <a:avLst/>
          </a:prstGeom>
          <a:noFill/>
          <a:ln w="9525">
            <a:noFill/>
            <a:miter lim="800000"/>
            <a:headEnd/>
            <a:tailEnd/>
          </a:ln>
        </p:spPr>
        <p:txBody>
          <a:bodyPr>
            <a:spAutoFit/>
          </a:bodyPr>
          <a:lstStyle/>
          <a:p>
            <a:pPr algn="just"/>
            <a:r>
              <a:rPr lang="en-US" sz="2300" b="0" dirty="0">
                <a:latin typeface="Futura Bk BT"/>
              </a:rPr>
              <a:t>Negotiations with NMIs and other interested parties continue over the text of the CIPM MRA  and mechanisms for KCs and CMCs</a:t>
            </a:r>
          </a:p>
        </p:txBody>
      </p:sp>
      <p:sp>
        <p:nvSpPr>
          <p:cNvPr id="22536" name="TextBox 31"/>
          <p:cNvSpPr txBox="1">
            <a:spLocks noChangeArrowheads="1"/>
          </p:cNvSpPr>
          <p:nvPr/>
        </p:nvSpPr>
        <p:spPr bwMode="auto">
          <a:xfrm>
            <a:off x="228600" y="3128963"/>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April 1999</a:t>
            </a:r>
          </a:p>
        </p:txBody>
      </p:sp>
      <p:sp>
        <p:nvSpPr>
          <p:cNvPr id="22537" name="TextBox 32"/>
          <p:cNvSpPr txBox="1">
            <a:spLocks noChangeArrowheads="1"/>
          </p:cNvSpPr>
          <p:nvPr/>
        </p:nvSpPr>
        <p:spPr bwMode="auto">
          <a:xfrm>
            <a:off x="3124200" y="3128963"/>
            <a:ext cx="5786438" cy="800100"/>
          </a:xfrm>
          <a:prstGeom prst="rect">
            <a:avLst/>
          </a:prstGeom>
          <a:noFill/>
          <a:ln w="9525">
            <a:noFill/>
            <a:miter lim="800000"/>
            <a:headEnd/>
            <a:tailEnd/>
          </a:ln>
        </p:spPr>
        <p:txBody>
          <a:bodyPr>
            <a:spAutoFit/>
          </a:bodyPr>
          <a:lstStyle/>
          <a:p>
            <a:pPr algn="just"/>
            <a:r>
              <a:rPr lang="en-US" sz="2300" b="0">
                <a:latin typeface="Futura Bk BT"/>
              </a:rPr>
              <a:t>Final text sent to printers and to Directors with invitation to sign during 21</a:t>
            </a:r>
            <a:r>
              <a:rPr lang="en-US" sz="2300" b="0" baseline="30000">
                <a:latin typeface="Futura Bk BT"/>
              </a:rPr>
              <a:t>st</a:t>
            </a:r>
            <a:r>
              <a:rPr lang="en-US" sz="2300" b="0">
                <a:latin typeface="Futura Bk BT"/>
              </a:rPr>
              <a:t> CGPM</a:t>
            </a:r>
          </a:p>
        </p:txBody>
      </p:sp>
      <p:sp>
        <p:nvSpPr>
          <p:cNvPr id="22538" name="TextBox 33"/>
          <p:cNvSpPr txBox="1">
            <a:spLocks noChangeArrowheads="1"/>
          </p:cNvSpPr>
          <p:nvPr/>
        </p:nvSpPr>
        <p:spPr bwMode="auto">
          <a:xfrm>
            <a:off x="228600" y="41148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July 1999</a:t>
            </a:r>
          </a:p>
        </p:txBody>
      </p:sp>
      <p:sp>
        <p:nvSpPr>
          <p:cNvPr id="22539" name="TextBox 34"/>
          <p:cNvSpPr txBox="1">
            <a:spLocks noChangeArrowheads="1"/>
          </p:cNvSpPr>
          <p:nvPr/>
        </p:nvSpPr>
        <p:spPr bwMode="auto">
          <a:xfrm>
            <a:off x="3128963" y="4114800"/>
            <a:ext cx="5784850" cy="1154113"/>
          </a:xfrm>
          <a:prstGeom prst="rect">
            <a:avLst/>
          </a:prstGeom>
          <a:noFill/>
          <a:ln w="9525">
            <a:noFill/>
            <a:miter lim="800000"/>
            <a:headEnd/>
            <a:tailEnd/>
          </a:ln>
        </p:spPr>
        <p:txBody>
          <a:bodyPr>
            <a:spAutoFit/>
          </a:bodyPr>
          <a:lstStyle/>
          <a:p>
            <a:pPr algn="just"/>
            <a:r>
              <a:rPr lang="en-US" sz="2300" b="0" dirty="0">
                <a:latin typeface="Futura Bk BT"/>
              </a:rPr>
              <a:t>Last minute objections to text! After agreement with objecting party, new final text sent to printers. </a:t>
            </a:r>
            <a:endParaRPr lang="en-US" sz="2300" b="0" i="1" dirty="0">
              <a:latin typeface="Futura Bk BT"/>
            </a:endParaRPr>
          </a:p>
        </p:txBody>
      </p:sp>
      <p:sp>
        <p:nvSpPr>
          <p:cNvPr id="22540" name="Down Arrow 3"/>
          <p:cNvSpPr>
            <a:spLocks noChangeArrowheads="1"/>
          </p:cNvSpPr>
          <p:nvPr/>
        </p:nvSpPr>
        <p:spPr bwMode="auto">
          <a:xfrm>
            <a:off x="2362200" y="1524000"/>
            <a:ext cx="152400" cy="4929188"/>
          </a:xfrm>
          <a:prstGeom prst="downArrow">
            <a:avLst>
              <a:gd name="adj1" fmla="val 50000"/>
              <a:gd name="adj2" fmla="val 50013"/>
            </a:avLst>
          </a:prstGeom>
          <a:solidFill>
            <a:schemeClr val="bg2">
              <a:lumMod val="25000"/>
            </a:schemeClr>
          </a:solidFill>
          <a:ln w="9525" algn="ctr">
            <a:solidFill>
              <a:schemeClr val="tx1"/>
            </a:solidFill>
            <a:round/>
            <a:headEnd/>
            <a:tailEnd/>
          </a:ln>
          <a:effectLst/>
        </p:spPr>
        <p:txBody>
          <a:bodyPr/>
          <a:lstStyle/>
          <a:p>
            <a:pPr eaLnBrk="0" hangingPunct="0"/>
            <a:endParaRPr lang="en-US">
              <a:latin typeface="Futura Bk BT"/>
            </a:endParaRPr>
          </a:p>
        </p:txBody>
      </p:sp>
      <p:sp>
        <p:nvSpPr>
          <p:cNvPr id="10"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17</a:t>
            </a:fld>
            <a:endParaRPr lang="tr-TR" sz="1200" dirty="0"/>
          </a:p>
        </p:txBody>
      </p:sp>
      <p:sp>
        <p:nvSpPr>
          <p:cNvPr id="11" name="Rectangle 10"/>
          <p:cNvSpPr>
            <a:spLocks noChangeArrowheads="1"/>
          </p:cNvSpPr>
          <p:nvPr/>
        </p:nvSpPr>
        <p:spPr bwMode="auto">
          <a:xfrm>
            <a:off x="63065" y="42038"/>
            <a:ext cx="772364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Timeline of the CIPM MRA</a:t>
            </a:r>
            <a:endParaRPr lang="en-GB" sz="3600" dirty="0">
              <a:solidFill>
                <a:schemeClr val="bg1"/>
              </a:solidFill>
              <a:latin typeface="Futura Bk B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TextBox 1"/>
          <p:cNvSpPr txBox="1">
            <a:spLocks noChangeArrowheads="1"/>
          </p:cNvSpPr>
          <p:nvPr/>
        </p:nvSpPr>
        <p:spPr bwMode="auto">
          <a:xfrm>
            <a:off x="228600" y="15240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1998</a:t>
            </a:r>
          </a:p>
        </p:txBody>
      </p:sp>
      <p:sp>
        <p:nvSpPr>
          <p:cNvPr id="23559" name="TextBox 2"/>
          <p:cNvSpPr txBox="1">
            <a:spLocks noChangeArrowheads="1"/>
          </p:cNvSpPr>
          <p:nvPr/>
        </p:nvSpPr>
        <p:spPr bwMode="auto">
          <a:xfrm>
            <a:off x="3124200" y="1524000"/>
            <a:ext cx="5786438" cy="1508125"/>
          </a:xfrm>
          <a:prstGeom prst="rect">
            <a:avLst/>
          </a:prstGeom>
          <a:noFill/>
          <a:ln w="9525">
            <a:noFill/>
            <a:miter lim="800000"/>
            <a:headEnd/>
            <a:tailEnd/>
          </a:ln>
        </p:spPr>
        <p:txBody>
          <a:bodyPr>
            <a:spAutoFit/>
          </a:bodyPr>
          <a:lstStyle/>
          <a:p>
            <a:pPr algn="just"/>
            <a:r>
              <a:rPr lang="en-US" sz="2300" b="0" dirty="0">
                <a:latin typeface="Futura Bk BT"/>
              </a:rPr>
              <a:t>Negotiations with NMIs and other interested parties continue over the text of the CIPM MRA  and mechanisms for KCs and CMCs</a:t>
            </a:r>
          </a:p>
        </p:txBody>
      </p:sp>
      <p:sp>
        <p:nvSpPr>
          <p:cNvPr id="23560" name="TextBox 31"/>
          <p:cNvSpPr txBox="1">
            <a:spLocks noChangeArrowheads="1"/>
          </p:cNvSpPr>
          <p:nvPr/>
        </p:nvSpPr>
        <p:spPr bwMode="auto">
          <a:xfrm>
            <a:off x="228600" y="3128963"/>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April 1999</a:t>
            </a:r>
          </a:p>
        </p:txBody>
      </p:sp>
      <p:sp>
        <p:nvSpPr>
          <p:cNvPr id="23561" name="TextBox 32"/>
          <p:cNvSpPr txBox="1">
            <a:spLocks noChangeArrowheads="1"/>
          </p:cNvSpPr>
          <p:nvPr/>
        </p:nvSpPr>
        <p:spPr bwMode="auto">
          <a:xfrm>
            <a:off x="3124200" y="3128963"/>
            <a:ext cx="5786438" cy="800100"/>
          </a:xfrm>
          <a:prstGeom prst="rect">
            <a:avLst/>
          </a:prstGeom>
          <a:noFill/>
          <a:ln w="9525">
            <a:noFill/>
            <a:miter lim="800000"/>
            <a:headEnd/>
            <a:tailEnd/>
          </a:ln>
        </p:spPr>
        <p:txBody>
          <a:bodyPr>
            <a:spAutoFit/>
          </a:bodyPr>
          <a:lstStyle/>
          <a:p>
            <a:pPr algn="just"/>
            <a:r>
              <a:rPr lang="en-US" sz="2300" b="0">
                <a:latin typeface="Futura Bk BT"/>
              </a:rPr>
              <a:t>Final text sent to printers and to Directors with invitation to sign during 21</a:t>
            </a:r>
            <a:r>
              <a:rPr lang="en-US" sz="2300" b="0" baseline="30000">
                <a:latin typeface="Futura Bk BT"/>
              </a:rPr>
              <a:t>st</a:t>
            </a:r>
            <a:r>
              <a:rPr lang="en-US" sz="2300" b="0">
                <a:latin typeface="Futura Bk BT"/>
              </a:rPr>
              <a:t> CGPM</a:t>
            </a:r>
          </a:p>
        </p:txBody>
      </p:sp>
      <p:sp>
        <p:nvSpPr>
          <p:cNvPr id="23562" name="TextBox 33"/>
          <p:cNvSpPr txBox="1">
            <a:spLocks noChangeArrowheads="1"/>
          </p:cNvSpPr>
          <p:nvPr/>
        </p:nvSpPr>
        <p:spPr bwMode="auto">
          <a:xfrm>
            <a:off x="228600" y="4114800"/>
            <a:ext cx="2209800" cy="400050"/>
          </a:xfrm>
          <a:prstGeom prst="rect">
            <a:avLst/>
          </a:prstGeom>
          <a:noFill/>
          <a:ln w="9525">
            <a:noFill/>
            <a:miter lim="800000"/>
            <a:headEnd/>
            <a:tailEnd/>
          </a:ln>
        </p:spPr>
        <p:txBody>
          <a:bodyPr>
            <a:spAutoFit/>
          </a:bodyPr>
          <a:lstStyle/>
          <a:p>
            <a:r>
              <a:rPr lang="en-US" sz="2000">
                <a:solidFill>
                  <a:srgbClr val="C00000"/>
                </a:solidFill>
                <a:latin typeface="Futura Bk BT"/>
              </a:rPr>
              <a:t>July 1999</a:t>
            </a:r>
          </a:p>
        </p:txBody>
      </p:sp>
      <p:sp>
        <p:nvSpPr>
          <p:cNvPr id="23563" name="TextBox 34"/>
          <p:cNvSpPr txBox="1">
            <a:spLocks noChangeArrowheads="1"/>
          </p:cNvSpPr>
          <p:nvPr/>
        </p:nvSpPr>
        <p:spPr bwMode="auto">
          <a:xfrm>
            <a:off x="3128963" y="4114800"/>
            <a:ext cx="5784850" cy="1154113"/>
          </a:xfrm>
          <a:prstGeom prst="rect">
            <a:avLst/>
          </a:prstGeom>
          <a:noFill/>
          <a:ln w="9525">
            <a:noFill/>
            <a:miter lim="800000"/>
            <a:headEnd/>
            <a:tailEnd/>
          </a:ln>
        </p:spPr>
        <p:txBody>
          <a:bodyPr>
            <a:spAutoFit/>
          </a:bodyPr>
          <a:lstStyle/>
          <a:p>
            <a:pPr algn="just"/>
            <a:r>
              <a:rPr lang="en-US" sz="2300" b="0" dirty="0">
                <a:latin typeface="Futura Bk BT"/>
              </a:rPr>
              <a:t>Last minute objections to text! After agreement with objecting party, new final text sent to printers. </a:t>
            </a:r>
            <a:endParaRPr lang="en-US" sz="2300" b="0" i="1" dirty="0">
              <a:latin typeface="Futura Bk BT"/>
            </a:endParaRPr>
          </a:p>
        </p:txBody>
      </p:sp>
      <p:sp>
        <p:nvSpPr>
          <p:cNvPr id="23564" name="Down Arrow 3"/>
          <p:cNvSpPr>
            <a:spLocks noChangeArrowheads="1"/>
          </p:cNvSpPr>
          <p:nvPr/>
        </p:nvSpPr>
        <p:spPr bwMode="auto">
          <a:xfrm>
            <a:off x="2362200" y="1524000"/>
            <a:ext cx="152400" cy="4929188"/>
          </a:xfrm>
          <a:prstGeom prst="downArrow">
            <a:avLst>
              <a:gd name="adj1" fmla="val 50000"/>
              <a:gd name="adj2" fmla="val 50013"/>
            </a:avLst>
          </a:prstGeom>
          <a:solidFill>
            <a:schemeClr val="bg2">
              <a:lumMod val="25000"/>
            </a:schemeClr>
          </a:solidFill>
          <a:ln w="9525" algn="ctr">
            <a:solidFill>
              <a:schemeClr val="tx1"/>
            </a:solidFill>
            <a:round/>
            <a:headEnd/>
            <a:tailEnd/>
          </a:ln>
          <a:effectLst/>
        </p:spPr>
        <p:txBody>
          <a:bodyPr/>
          <a:lstStyle/>
          <a:p>
            <a:pPr eaLnBrk="0" hangingPunct="0"/>
            <a:endParaRPr lang="en-US">
              <a:latin typeface="Futura Bk BT"/>
            </a:endParaRPr>
          </a:p>
        </p:txBody>
      </p:sp>
      <p:sp>
        <p:nvSpPr>
          <p:cNvPr id="10"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18</a:t>
            </a:fld>
            <a:endParaRPr lang="tr-TR" sz="1200" dirty="0"/>
          </a:p>
        </p:txBody>
      </p:sp>
      <p:sp>
        <p:nvSpPr>
          <p:cNvPr id="11" name="Rectangle 10"/>
          <p:cNvSpPr>
            <a:spLocks noChangeArrowheads="1"/>
          </p:cNvSpPr>
          <p:nvPr/>
        </p:nvSpPr>
        <p:spPr bwMode="auto">
          <a:xfrm>
            <a:off x="63064" y="42038"/>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Timeline of the CIPM MRA</a:t>
            </a:r>
            <a:endParaRPr lang="en-GB" sz="3600" dirty="0">
              <a:solidFill>
                <a:schemeClr val="bg1"/>
              </a:solidFill>
              <a:latin typeface="Futura Bk B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TextBox 4"/>
          <p:cNvSpPr txBox="1">
            <a:spLocks noChangeArrowheads="1"/>
          </p:cNvSpPr>
          <p:nvPr/>
        </p:nvSpPr>
        <p:spPr bwMode="auto">
          <a:xfrm>
            <a:off x="214282" y="1285860"/>
            <a:ext cx="8651875" cy="1154113"/>
          </a:xfrm>
          <a:prstGeom prst="rect">
            <a:avLst/>
          </a:prstGeom>
          <a:noFill/>
          <a:ln w="9525">
            <a:noFill/>
            <a:miter lim="800000"/>
            <a:headEnd/>
            <a:tailEnd/>
          </a:ln>
        </p:spPr>
        <p:txBody>
          <a:bodyPr>
            <a:spAutoFit/>
          </a:bodyPr>
          <a:lstStyle/>
          <a:p>
            <a:pPr algn="just"/>
            <a:r>
              <a:rPr lang="en-US" sz="2300" b="0" dirty="0">
                <a:solidFill>
                  <a:srgbClr val="C00000"/>
                </a:solidFill>
                <a:latin typeface="Futura Bk BT"/>
              </a:rPr>
              <a:t>The CIPM MRA  was signed on October 14, 1999 at the College de France by the directors of 38 NMIs and two international organizations. </a:t>
            </a:r>
          </a:p>
        </p:txBody>
      </p:sp>
      <p:pic>
        <p:nvPicPr>
          <p:cNvPr id="9" name="Picture 8" descr="dscf0146.jpg"/>
          <p:cNvPicPr>
            <a:picLocks noChangeAspect="1"/>
          </p:cNvPicPr>
          <p:nvPr/>
        </p:nvPicPr>
        <p:blipFill>
          <a:blip r:embed="rId3"/>
          <a:stretch>
            <a:fillRect/>
          </a:stretch>
        </p:blipFill>
        <p:spPr>
          <a:xfrm>
            <a:off x="1447800" y="2819400"/>
            <a:ext cx="6172200" cy="3723894"/>
          </a:xfrm>
          <a:prstGeom prst="rect">
            <a:avLst/>
          </a:prstGeom>
          <a:ln>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ln>
          <a:effectLst/>
        </p:spPr>
      </p:pic>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19</a:t>
            </a:fld>
            <a:endParaRPr lang="tr-TR" sz="1200" dirty="0"/>
          </a:p>
        </p:txBody>
      </p:sp>
      <p:sp>
        <p:nvSpPr>
          <p:cNvPr id="6" name="Rectangle 5"/>
          <p:cNvSpPr>
            <a:spLocks noChangeArrowheads="1"/>
          </p:cNvSpPr>
          <p:nvPr/>
        </p:nvSpPr>
        <p:spPr bwMode="auto">
          <a:xfrm>
            <a:off x="63065" y="42038"/>
            <a:ext cx="815227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Timeline of the CIPM MRA</a:t>
            </a:r>
            <a:endParaRPr lang="en-GB" sz="3600" dirty="0">
              <a:solidFill>
                <a:schemeClr val="bg1"/>
              </a:solidFill>
              <a:latin typeface="Futura Bk B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2928" y="0"/>
            <a:ext cx="7776864" cy="706090"/>
          </a:xfrm>
        </p:spPr>
        <p:txBody>
          <a:bodyPr/>
          <a:lstStyle/>
          <a:p>
            <a:r>
              <a:rPr lang="tr-TR" b="0" dirty="0" smtClean="0"/>
              <a:t>Contents</a:t>
            </a:r>
            <a:endParaRPr lang="tr-TR" b="0" dirty="0"/>
          </a:p>
        </p:txBody>
      </p:sp>
      <p:sp>
        <p:nvSpPr>
          <p:cNvPr id="3" name="2 İçerik Yer Tutucusu"/>
          <p:cNvSpPr>
            <a:spLocks noGrp="1"/>
          </p:cNvSpPr>
          <p:nvPr>
            <p:ph idx="1"/>
          </p:nvPr>
        </p:nvSpPr>
        <p:spPr>
          <a:xfrm>
            <a:off x="285720" y="1052736"/>
            <a:ext cx="8143880" cy="5073427"/>
          </a:xfrm>
        </p:spPr>
        <p:txBody>
          <a:bodyPr>
            <a:normAutofit/>
          </a:bodyPr>
          <a:lstStyle/>
          <a:p>
            <a:pPr>
              <a:lnSpc>
                <a:spcPct val="150000"/>
              </a:lnSpc>
              <a:spcBef>
                <a:spcPts val="0"/>
              </a:spcBef>
              <a:buClr>
                <a:srgbClr val="C00000"/>
              </a:buClr>
              <a:buSzPct val="120000"/>
            </a:pPr>
            <a:r>
              <a:rPr lang="tr-TR" sz="2400" dirty="0" smtClean="0"/>
              <a:t>Objectives and Scope of the CIPM MRA</a:t>
            </a:r>
          </a:p>
          <a:p>
            <a:pPr>
              <a:lnSpc>
                <a:spcPct val="150000"/>
              </a:lnSpc>
              <a:spcBef>
                <a:spcPts val="0"/>
              </a:spcBef>
              <a:buClr>
                <a:srgbClr val="C00000"/>
              </a:buClr>
              <a:buSzPct val="120000"/>
            </a:pPr>
            <a:r>
              <a:rPr lang="tr-TR" sz="2400" dirty="0" smtClean="0"/>
              <a:t>History and Context of the CIPM MRA</a:t>
            </a:r>
          </a:p>
          <a:p>
            <a:pPr>
              <a:lnSpc>
                <a:spcPct val="150000"/>
              </a:lnSpc>
              <a:spcBef>
                <a:spcPts val="0"/>
              </a:spcBef>
              <a:buClr>
                <a:srgbClr val="C00000"/>
              </a:buClr>
              <a:buSzPct val="120000"/>
            </a:pPr>
            <a:r>
              <a:rPr lang="tr-TR" sz="2400" dirty="0" smtClean="0"/>
              <a:t>Requirements of the CIPM MRA</a:t>
            </a:r>
          </a:p>
          <a:p>
            <a:pPr>
              <a:lnSpc>
                <a:spcPct val="150000"/>
              </a:lnSpc>
              <a:spcBef>
                <a:spcPts val="0"/>
              </a:spcBef>
              <a:buClr>
                <a:srgbClr val="C00000"/>
              </a:buClr>
              <a:buSzPct val="120000"/>
            </a:pPr>
            <a:r>
              <a:rPr lang="tr-TR" sz="2400" dirty="0" smtClean="0"/>
              <a:t>Signatories of the CIPM MRA</a:t>
            </a:r>
          </a:p>
          <a:p>
            <a:pPr>
              <a:lnSpc>
                <a:spcPct val="150000"/>
              </a:lnSpc>
              <a:spcBef>
                <a:spcPts val="0"/>
              </a:spcBef>
              <a:buClr>
                <a:srgbClr val="C00000"/>
              </a:buClr>
              <a:buSzPct val="120000"/>
            </a:pPr>
            <a:r>
              <a:rPr lang="tr-TR" sz="2400" dirty="0" smtClean="0"/>
              <a:t>Use of the CIPM MRA Logo</a:t>
            </a:r>
          </a:p>
          <a:p>
            <a:pPr>
              <a:lnSpc>
                <a:spcPct val="150000"/>
              </a:lnSpc>
              <a:spcBef>
                <a:spcPts val="0"/>
              </a:spcBef>
              <a:buClr>
                <a:srgbClr val="C00000"/>
              </a:buClr>
              <a:buSzPct val="120000"/>
            </a:pPr>
            <a:r>
              <a:rPr lang="tr-TR" sz="2400" dirty="0" smtClean="0"/>
              <a:t>Impact of the CIPM MRA</a:t>
            </a:r>
          </a:p>
          <a:p>
            <a:pPr>
              <a:lnSpc>
                <a:spcPct val="150000"/>
              </a:lnSpc>
              <a:spcBef>
                <a:spcPts val="0"/>
              </a:spcBef>
              <a:buClr>
                <a:srgbClr val="C00000"/>
              </a:buClr>
              <a:buSzPct val="120000"/>
            </a:pPr>
            <a:endParaRPr lang="tr-TR" sz="2400" dirty="0" smtClean="0"/>
          </a:p>
          <a:p>
            <a:pPr>
              <a:lnSpc>
                <a:spcPct val="200000"/>
              </a:lnSpc>
              <a:buClr>
                <a:srgbClr val="C00000"/>
              </a:buClr>
              <a:buSzPct val="120000"/>
            </a:pPr>
            <a:endParaRPr lang="tr-TR" sz="2400" dirty="0" smtClean="0"/>
          </a:p>
          <a:p>
            <a:pPr>
              <a:lnSpc>
                <a:spcPct val="200000"/>
              </a:lnSpc>
              <a:buClr>
                <a:srgbClr val="C00000"/>
              </a:buClr>
              <a:buSzPct val="120000"/>
            </a:pPr>
            <a:endParaRPr lang="tr-TR" sz="2400" dirty="0" smtClean="0"/>
          </a:p>
          <a:p>
            <a:pPr>
              <a:lnSpc>
                <a:spcPct val="200000"/>
              </a:lnSpc>
              <a:buClr>
                <a:srgbClr val="C00000"/>
              </a:buClr>
              <a:buSzPct val="120000"/>
            </a:pPr>
            <a:endParaRPr lang="tr-TR" sz="2400" dirty="0" smtClean="0"/>
          </a:p>
          <a:p>
            <a:endParaRPr lang="tr-TR" sz="2400" dirty="0" smtClean="0"/>
          </a:p>
          <a:p>
            <a:pPr lvl="0">
              <a:lnSpc>
                <a:spcPct val="114000"/>
              </a:lnSpc>
              <a:buClr>
                <a:srgbClr val="C00000"/>
              </a:buClr>
              <a:buSzPct val="120000"/>
              <a:buNone/>
            </a:pPr>
            <a:endParaRPr lang="en-US" sz="2400" dirty="0" smtClean="0"/>
          </a:p>
          <a:p>
            <a:pPr>
              <a:lnSpc>
                <a:spcPct val="114000"/>
              </a:lnSpc>
              <a:buClr>
                <a:srgbClr val="C00000"/>
              </a:buClr>
              <a:buSzPct val="120000"/>
            </a:pPr>
            <a:endParaRPr lang="en-US" sz="2400" dirty="0" smtClean="0"/>
          </a:p>
          <a:p>
            <a:pPr lvl="0">
              <a:lnSpc>
                <a:spcPct val="114000"/>
              </a:lnSpc>
              <a:buClr>
                <a:srgbClr val="C00000"/>
              </a:buClr>
              <a:buSzPct val="120000"/>
            </a:pPr>
            <a:endParaRPr lang="en-US" sz="2400" dirty="0" smtClean="0"/>
          </a:p>
          <a:p>
            <a:pPr>
              <a:lnSpc>
                <a:spcPct val="114000"/>
              </a:lnSpc>
              <a:buClr>
                <a:srgbClr val="C00000"/>
              </a:buClr>
              <a:buSzPct val="120000"/>
            </a:pPr>
            <a:endParaRPr lang="en-US" sz="2400" dirty="0" smtClean="0"/>
          </a:p>
          <a:p>
            <a:pPr>
              <a:lnSpc>
                <a:spcPct val="114000"/>
              </a:lnSpc>
              <a:buClr>
                <a:srgbClr val="C00000"/>
              </a:buClr>
              <a:buSzPct val="120000"/>
            </a:pPr>
            <a:endParaRPr lang="en-US" sz="2400" dirty="0" smtClean="0"/>
          </a:p>
          <a:p>
            <a:pPr>
              <a:lnSpc>
                <a:spcPct val="114000"/>
              </a:lnSpc>
              <a:buClr>
                <a:srgbClr val="C00000"/>
              </a:buClr>
              <a:buSzPct val="120000"/>
              <a:buNone/>
            </a:pPr>
            <a:endParaRPr lang="en-US" sz="2400" dirty="0" smtClean="0"/>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a:t>
            </a:fld>
            <a:endParaRPr lang="tr-TR" sz="1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5786" y="3143248"/>
            <a:ext cx="7715304" cy="646331"/>
          </a:xfrm>
          <a:prstGeom prst="rect">
            <a:avLst/>
          </a:prstGeom>
          <a:noFill/>
        </p:spPr>
        <p:txBody>
          <a:bodyPr wrap="square" rtlCol="0">
            <a:spAutoFit/>
          </a:bodyPr>
          <a:lstStyle/>
          <a:p>
            <a:pPr algn="ctr"/>
            <a:r>
              <a:rPr lang="tr-TR" sz="3600" b="1" kern="0" dirty="0" smtClean="0">
                <a:solidFill>
                  <a:srgbClr val="C00000"/>
                </a:solidFill>
                <a:latin typeface="Futura Bk BT"/>
              </a:rPr>
              <a:t>REQUIREMENTS of the CIPM MRA</a:t>
            </a:r>
            <a:endParaRPr lang="tr-TR" sz="3600" b="1" kern="0" dirty="0">
              <a:solidFill>
                <a:srgbClr val="C00000"/>
              </a:solidFill>
              <a:latin typeface="Futura Bk BT"/>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20</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0246"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9223" name="TextBox 3"/>
          <p:cNvSpPr txBox="1">
            <a:spLocks noChangeArrowheads="1"/>
          </p:cNvSpPr>
          <p:nvPr/>
        </p:nvSpPr>
        <p:spPr bwMode="auto">
          <a:xfrm>
            <a:off x="228600" y="1371600"/>
            <a:ext cx="8558242"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000" b="1">
                <a:solidFill>
                  <a:schemeClr val="tx1"/>
                </a:solidFill>
                <a:latin typeface="Arial" charset="0"/>
              </a:defRPr>
            </a:lvl1pPr>
            <a:lvl2pPr marL="742950" indent="-285750" eaLnBrk="0" hangingPunct="0">
              <a:defRPr sz="1000" b="1">
                <a:solidFill>
                  <a:schemeClr val="tx1"/>
                </a:solidFill>
                <a:latin typeface="Arial" charset="0"/>
              </a:defRPr>
            </a:lvl2pPr>
            <a:lvl3pPr marL="1143000" indent="-228600" eaLnBrk="0" hangingPunct="0">
              <a:defRPr sz="1000" b="1">
                <a:solidFill>
                  <a:schemeClr val="tx1"/>
                </a:solidFill>
                <a:latin typeface="Arial" charset="0"/>
              </a:defRPr>
            </a:lvl3pPr>
            <a:lvl4pPr marL="1600200" indent="-228600" eaLnBrk="0" hangingPunct="0">
              <a:defRPr sz="1000" b="1">
                <a:solidFill>
                  <a:schemeClr val="tx1"/>
                </a:solidFill>
                <a:latin typeface="Arial" charset="0"/>
              </a:defRPr>
            </a:lvl4pPr>
            <a:lvl5pPr marL="2057400" indent="-228600" eaLnBrk="0" hangingPunct="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algn="just">
              <a:defRPr/>
            </a:pPr>
            <a:r>
              <a:rPr lang="en-US" sz="2400" b="0" dirty="0" smtClean="0">
                <a:latin typeface="Futura Bk BT"/>
              </a:rPr>
              <a:t>In order to sign the CIPM MRA, an NMI must first be either a </a:t>
            </a:r>
            <a:r>
              <a:rPr lang="en-US" sz="2400" b="0" dirty="0" smtClean="0">
                <a:solidFill>
                  <a:srgbClr val="C00000"/>
                </a:solidFill>
                <a:latin typeface="Futura Bk BT"/>
              </a:rPr>
              <a:t>Member of the BIPM </a:t>
            </a:r>
            <a:r>
              <a:rPr lang="en-US" sz="2400" b="0" dirty="0" smtClean="0">
                <a:latin typeface="Futura Bk BT"/>
              </a:rPr>
              <a:t>or an </a:t>
            </a:r>
            <a:r>
              <a:rPr lang="en-US" sz="2400" b="0" dirty="0" smtClean="0">
                <a:solidFill>
                  <a:srgbClr val="C00000"/>
                </a:solidFill>
                <a:latin typeface="Futura Bk BT"/>
              </a:rPr>
              <a:t>Associate to the CGPM</a:t>
            </a:r>
            <a:r>
              <a:rPr lang="en-US" sz="2400" b="0" dirty="0" smtClean="0">
                <a:latin typeface="Futura Bk BT"/>
              </a:rPr>
              <a:t>.</a:t>
            </a:r>
          </a:p>
          <a:p>
            <a:pPr algn="just">
              <a:defRPr/>
            </a:pPr>
            <a:endParaRPr lang="en-US" sz="2400" b="0" dirty="0" smtClean="0">
              <a:latin typeface="Futura Bk BT"/>
            </a:endParaRPr>
          </a:p>
          <a:p>
            <a:pPr algn="just">
              <a:defRPr/>
            </a:pPr>
            <a:r>
              <a:rPr lang="en-US" sz="2400" b="0" dirty="0" smtClean="0">
                <a:latin typeface="Futura Bk BT"/>
              </a:rPr>
              <a:t>States wishing to become a Member of the BIPM, must inform the French Foreign Minister of its intent by letter delivered through its embassy in Paris</a:t>
            </a:r>
          </a:p>
          <a:p>
            <a:pPr algn="just">
              <a:defRPr/>
            </a:pPr>
            <a:endParaRPr lang="en-US" sz="2400" b="0" dirty="0" smtClean="0">
              <a:latin typeface="Futura Bk BT"/>
            </a:endParaRPr>
          </a:p>
          <a:p>
            <a:pPr algn="just">
              <a:defRPr/>
            </a:pPr>
            <a:r>
              <a:rPr lang="en-US" sz="2400" b="0" dirty="0" smtClean="0">
                <a:latin typeface="Futura Bk BT"/>
              </a:rPr>
              <a:t>States wishing to become an Associate to the CGPM, must apply directly to the Director of the BIPM through an authorized government official or its embassy in Paris. </a:t>
            </a:r>
            <a:endParaRPr lang="en-US" sz="2400" b="0" dirty="0" smtClean="0">
              <a:solidFill>
                <a:schemeClr val="accent6"/>
              </a:solidFill>
              <a:latin typeface="Futura Bk BT"/>
            </a:endParaRPr>
          </a:p>
        </p:txBody>
      </p:sp>
      <p:sp>
        <p:nvSpPr>
          <p:cNvPr id="9" name="Rectangle 8"/>
          <p:cNvSpPr>
            <a:spLocks noChangeArrowheads="1"/>
          </p:cNvSpPr>
          <p:nvPr/>
        </p:nvSpPr>
        <p:spPr bwMode="auto">
          <a:xfrm>
            <a:off x="47299" y="57804"/>
            <a:ext cx="812813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en-GB" sz="3600" dirty="0">
                <a:solidFill>
                  <a:schemeClr val="bg1"/>
                </a:solidFill>
                <a:latin typeface="Futura Bk BT" pitchFamily="34" charset="0"/>
                <a:ea typeface="+mj-ea"/>
                <a:cs typeface="+mj-cs"/>
              </a:rPr>
              <a:t>Members and Associates</a:t>
            </a: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21</a:t>
            </a:fld>
            <a:endParaRPr lang="tr-TR"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8"/>
          <p:cNvSpPr>
            <a:spLocks noChangeArrowheads="1"/>
          </p:cNvSpPr>
          <p:nvPr/>
        </p:nvSpPr>
        <p:spPr bwMode="auto">
          <a:xfrm>
            <a:off x="47299" y="26272"/>
            <a:ext cx="828677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en-GB" sz="3600" dirty="0">
                <a:solidFill>
                  <a:schemeClr val="bg1"/>
                </a:solidFill>
                <a:latin typeface="Futura Bk BT" pitchFamily="34" charset="0"/>
                <a:ea typeface="+mj-ea"/>
                <a:cs typeface="+mj-cs"/>
              </a:rPr>
              <a:t>Signing the CIPM MRA</a:t>
            </a:r>
          </a:p>
        </p:txBody>
      </p:sp>
      <p:sp>
        <p:nvSpPr>
          <p:cNvPr id="12293"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2294"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2295" name="TextBox 1"/>
          <p:cNvSpPr txBox="1">
            <a:spLocks noChangeArrowheads="1"/>
          </p:cNvSpPr>
          <p:nvPr/>
        </p:nvSpPr>
        <p:spPr bwMode="auto">
          <a:xfrm>
            <a:off x="285720" y="1357298"/>
            <a:ext cx="8343928" cy="3786188"/>
          </a:xfrm>
          <a:prstGeom prst="rect">
            <a:avLst/>
          </a:prstGeom>
          <a:noFill/>
          <a:ln w="9525">
            <a:noFill/>
            <a:miter lim="800000"/>
            <a:headEnd/>
            <a:tailEnd/>
          </a:ln>
        </p:spPr>
        <p:txBody>
          <a:bodyPr wrap="square">
            <a:spAutoFit/>
          </a:bodyPr>
          <a:lstStyle/>
          <a:p>
            <a:pPr algn="just"/>
            <a:r>
              <a:rPr lang="en-US" sz="2400" b="0" dirty="0">
                <a:latin typeface="Futura Bk BT"/>
              </a:rPr>
              <a:t>The CIPM MRA is signed by the director of the NMI or a ‘coordinating’ body authorized by the government of the country. </a:t>
            </a:r>
          </a:p>
          <a:p>
            <a:endParaRPr lang="en-US" sz="2400" b="0" dirty="0">
              <a:latin typeface="Futura Bk BT"/>
            </a:endParaRPr>
          </a:p>
          <a:p>
            <a:pPr algn="just"/>
            <a:r>
              <a:rPr lang="en-US" sz="2400" b="0" dirty="0">
                <a:latin typeface="Futura Bk BT"/>
              </a:rPr>
              <a:t>Only </a:t>
            </a:r>
            <a:r>
              <a:rPr lang="en-US" sz="2400" b="0" dirty="0">
                <a:solidFill>
                  <a:srgbClr val="C00000"/>
                </a:solidFill>
                <a:latin typeface="Futura Bk BT"/>
              </a:rPr>
              <a:t>one institute may sign the CIPM MRA on behalf of a Member State or Associate of the CGPM</a:t>
            </a:r>
            <a:r>
              <a:rPr lang="en-US" sz="2400" b="0" dirty="0">
                <a:latin typeface="Futura Bk BT"/>
              </a:rPr>
              <a:t>.  When there are other institutes that have been designated to hold national measurement standards (“designated institutes”), the institution that has signed the CIPM MRA on behalf of the member or associate must notify the BIPM. </a:t>
            </a: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22</a:t>
            </a:fld>
            <a:endParaRPr lang="tr-TR" sz="1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3318"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3319" name="TextBox 1"/>
          <p:cNvSpPr txBox="1">
            <a:spLocks noChangeArrowheads="1"/>
          </p:cNvSpPr>
          <p:nvPr/>
        </p:nvSpPr>
        <p:spPr bwMode="auto">
          <a:xfrm>
            <a:off x="266700" y="1219200"/>
            <a:ext cx="8610600" cy="4154488"/>
          </a:xfrm>
          <a:prstGeom prst="rect">
            <a:avLst/>
          </a:prstGeom>
          <a:noFill/>
          <a:ln w="9525">
            <a:noFill/>
            <a:miter lim="800000"/>
            <a:headEnd/>
            <a:tailEnd/>
          </a:ln>
        </p:spPr>
        <p:txBody>
          <a:bodyPr>
            <a:spAutoFit/>
          </a:bodyPr>
          <a:lstStyle/>
          <a:p>
            <a:pPr algn="just"/>
            <a:r>
              <a:rPr lang="en-US" sz="2400" b="0" dirty="0">
                <a:solidFill>
                  <a:srgbClr val="C00000"/>
                </a:solidFill>
                <a:latin typeface="Futura Bk BT"/>
              </a:rPr>
              <a:t>The signatory of the CIPM MRA is the coordinating organization for the country </a:t>
            </a:r>
            <a:r>
              <a:rPr lang="en-US" sz="2400" b="0" dirty="0">
                <a:latin typeface="Futura Bk BT"/>
              </a:rPr>
              <a:t>and takes responsibility for establishing the appropriate mechanism so that the CMCs of designated institutes do not overlap with others designated at a national level and that they follow the process of approval established by the JCRB.</a:t>
            </a:r>
          </a:p>
          <a:p>
            <a:pPr algn="just"/>
            <a:endParaRPr lang="en-US" sz="2400" b="0" dirty="0">
              <a:latin typeface="Futura Bk BT"/>
            </a:endParaRPr>
          </a:p>
          <a:p>
            <a:pPr algn="just"/>
            <a:r>
              <a:rPr lang="en-US" sz="2400" b="0" dirty="0">
                <a:latin typeface="Futura Bk BT"/>
              </a:rPr>
              <a:t>Only </a:t>
            </a:r>
            <a:r>
              <a:rPr lang="en-US" sz="2400" b="0" dirty="0">
                <a:solidFill>
                  <a:srgbClr val="C00000"/>
                </a:solidFill>
                <a:latin typeface="Futura Bk BT"/>
              </a:rPr>
              <a:t>one institute per country</a:t>
            </a:r>
            <a:r>
              <a:rPr lang="en-US" sz="2400" b="0" dirty="0">
                <a:latin typeface="Futura Bk BT"/>
              </a:rPr>
              <a:t> can be recognized as holding national responsibility </a:t>
            </a:r>
            <a:r>
              <a:rPr lang="en-US" sz="2400" b="0" dirty="0">
                <a:solidFill>
                  <a:srgbClr val="C00000"/>
                </a:solidFill>
                <a:latin typeface="Futura Bk BT"/>
              </a:rPr>
              <a:t>for a specified capability and competence</a:t>
            </a:r>
            <a:r>
              <a:rPr lang="en-US" sz="2400" b="0" dirty="0">
                <a:latin typeface="Futura Bk BT"/>
              </a:rPr>
              <a:t>, for submitting the related CMCs and for taking part in the relevant key comparisons. </a:t>
            </a:r>
          </a:p>
        </p:txBody>
      </p:sp>
      <p:sp>
        <p:nvSpPr>
          <p:cNvPr id="9" name="Rectangle 8"/>
          <p:cNvSpPr>
            <a:spLocks noChangeArrowheads="1"/>
          </p:cNvSpPr>
          <p:nvPr/>
        </p:nvSpPr>
        <p:spPr bwMode="auto">
          <a:xfrm>
            <a:off x="63065" y="10506"/>
            <a:ext cx="815227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Responsibilities of the Signatory</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23</a:t>
            </a:fld>
            <a:endParaRPr lang="tr-TR" sz="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4342"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4343" name="TextBox 1"/>
          <p:cNvSpPr txBox="1">
            <a:spLocks noChangeArrowheads="1"/>
          </p:cNvSpPr>
          <p:nvPr/>
        </p:nvSpPr>
        <p:spPr bwMode="auto">
          <a:xfrm>
            <a:off x="266700" y="1219200"/>
            <a:ext cx="8610600" cy="4894263"/>
          </a:xfrm>
          <a:prstGeom prst="rect">
            <a:avLst/>
          </a:prstGeom>
          <a:noFill/>
          <a:ln w="9525">
            <a:noFill/>
            <a:miter lim="800000"/>
            <a:headEnd/>
            <a:tailEnd/>
          </a:ln>
        </p:spPr>
        <p:txBody>
          <a:bodyPr>
            <a:spAutoFit/>
          </a:bodyPr>
          <a:lstStyle/>
          <a:p>
            <a:pPr algn="just"/>
            <a:r>
              <a:rPr lang="en-US" sz="2400" b="0" dirty="0">
                <a:latin typeface="Futura Bk BT"/>
              </a:rPr>
              <a:t>According to the CIPM MRA:</a:t>
            </a:r>
          </a:p>
          <a:p>
            <a:pPr algn="just"/>
            <a:endParaRPr lang="en-US" sz="2400" b="0" dirty="0">
              <a:latin typeface="Futura Bk BT"/>
            </a:endParaRPr>
          </a:p>
          <a:p>
            <a:pPr algn="just"/>
            <a:r>
              <a:rPr lang="en-US" sz="2400" b="0" dirty="0">
                <a:latin typeface="Futura Bk BT"/>
              </a:rPr>
              <a:t>“Those NMIs that wish to participate in this arrangement but are not members of an RMO, should either form a new RMO, or for the purposes of this arrangement, associate themselves with an existing RMO, whichever is the most appropriate.”</a:t>
            </a:r>
          </a:p>
          <a:p>
            <a:pPr algn="just"/>
            <a:endParaRPr lang="en-US" sz="2400" b="0" dirty="0">
              <a:latin typeface="Futura Bk BT"/>
            </a:endParaRPr>
          </a:p>
          <a:p>
            <a:pPr algn="just"/>
            <a:r>
              <a:rPr lang="en-US" sz="2400" b="0" dirty="0">
                <a:latin typeface="Futura Bk BT"/>
              </a:rPr>
              <a:t>So,</a:t>
            </a:r>
          </a:p>
          <a:p>
            <a:pPr algn="just"/>
            <a:endParaRPr lang="en-US" sz="2400" b="0" dirty="0">
              <a:solidFill>
                <a:srgbClr val="1E1182"/>
              </a:solidFill>
              <a:latin typeface="Futura Bk BT"/>
            </a:endParaRPr>
          </a:p>
          <a:p>
            <a:pPr algn="just"/>
            <a:r>
              <a:rPr lang="en-US" sz="2400" b="0" dirty="0">
                <a:solidFill>
                  <a:srgbClr val="C00000"/>
                </a:solidFill>
                <a:latin typeface="Futura Bk BT"/>
              </a:rPr>
              <a:t>All NMIs taking part in the CIPM MRA must go through an RMO</a:t>
            </a:r>
            <a:r>
              <a:rPr lang="en-US" sz="2400" b="0" dirty="0">
                <a:solidFill>
                  <a:srgbClr val="1E1182"/>
                </a:solidFill>
                <a:latin typeface="Futura Bk BT"/>
              </a:rPr>
              <a:t> </a:t>
            </a:r>
            <a:r>
              <a:rPr lang="en-US" sz="2400" b="0" dirty="0">
                <a:latin typeface="Futura Bk BT"/>
              </a:rPr>
              <a:t>in order to take part in the activities – key and supplementary comparisons, and CMC declaration – required by the arrangement. </a:t>
            </a:r>
          </a:p>
        </p:txBody>
      </p:sp>
      <p:sp>
        <p:nvSpPr>
          <p:cNvPr id="9" name="Rectangle 8"/>
          <p:cNvSpPr>
            <a:spLocks noChangeArrowheads="1"/>
          </p:cNvSpPr>
          <p:nvPr/>
        </p:nvSpPr>
        <p:spPr bwMode="auto">
          <a:xfrm>
            <a:off x="47299" y="42038"/>
            <a:ext cx="816804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NMIs and RMOs</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24</a:t>
            </a:fld>
            <a:endParaRPr lang="tr-TR"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6390"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2" name="Rectangle 1"/>
          <p:cNvSpPr/>
          <p:nvPr/>
        </p:nvSpPr>
        <p:spPr>
          <a:xfrm>
            <a:off x="285720" y="1142984"/>
            <a:ext cx="8534400" cy="4875213"/>
          </a:xfrm>
          <a:prstGeom prst="rect">
            <a:avLst/>
          </a:prstGeom>
        </p:spPr>
        <p:txBody>
          <a:bodyPr>
            <a:spAutoFit/>
          </a:bodyPr>
          <a:lstStyle/>
          <a:p>
            <a:pPr algn="just">
              <a:lnSpc>
                <a:spcPct val="110000"/>
              </a:lnSpc>
              <a:spcBef>
                <a:spcPct val="65000"/>
              </a:spcBef>
              <a:buClr>
                <a:srgbClr val="000000"/>
              </a:buClr>
              <a:defRPr/>
            </a:pPr>
            <a:r>
              <a:rPr lang="en-US" sz="2400" b="0" dirty="0">
                <a:latin typeface="Futura Bk BT"/>
              </a:rPr>
              <a:t>Signatories of the CIPM MRA are expected to:</a:t>
            </a:r>
          </a:p>
          <a:p>
            <a:pPr marL="342900" indent="-342900" algn="just">
              <a:lnSpc>
                <a:spcPct val="110000"/>
              </a:lnSpc>
              <a:spcBef>
                <a:spcPct val="65000"/>
              </a:spcBef>
              <a:buClr>
                <a:srgbClr val="1E1182"/>
              </a:buClr>
              <a:buFont typeface="Arial" pitchFamily="34" charset="0"/>
              <a:buChar char="•"/>
              <a:defRPr/>
            </a:pPr>
            <a:r>
              <a:rPr lang="en-US" sz="2400" b="0" dirty="0">
                <a:solidFill>
                  <a:srgbClr val="C00000"/>
                </a:solidFill>
                <a:latin typeface="Futura Bk BT"/>
              </a:rPr>
              <a:t>Participate in key and supplementary comparisons</a:t>
            </a:r>
            <a:r>
              <a:rPr lang="en-US" sz="2400" b="0" dirty="0">
                <a:latin typeface="Futura Bk BT"/>
              </a:rPr>
              <a:t> in order to establish the equivalence of the measurement standards that they hold and in order to demonstrate their capabilities,</a:t>
            </a:r>
          </a:p>
          <a:p>
            <a:pPr marL="342900" indent="-342900" algn="just">
              <a:lnSpc>
                <a:spcPct val="110000"/>
              </a:lnSpc>
              <a:spcBef>
                <a:spcPct val="65000"/>
              </a:spcBef>
              <a:buClr>
                <a:srgbClr val="1E1182"/>
              </a:buClr>
              <a:buFont typeface="Arial" pitchFamily="34" charset="0"/>
              <a:buChar char="•"/>
              <a:defRPr/>
            </a:pPr>
            <a:r>
              <a:rPr lang="en-US" sz="2400" b="0" dirty="0">
                <a:solidFill>
                  <a:srgbClr val="C00000"/>
                </a:solidFill>
                <a:latin typeface="Futura Bk BT"/>
              </a:rPr>
              <a:t>Implement a comprehensive Quality System</a:t>
            </a:r>
            <a:r>
              <a:rPr lang="en-US" sz="2400" b="0" dirty="0">
                <a:latin typeface="Futura Bk BT"/>
              </a:rPr>
              <a:t> that is in compliance with ISO 17025:2005 or equivalent and submit information to its RMO for review purposes, </a:t>
            </a:r>
          </a:p>
          <a:p>
            <a:pPr marL="342900" indent="-342900" algn="just">
              <a:lnSpc>
                <a:spcPct val="110000"/>
              </a:lnSpc>
              <a:spcBef>
                <a:spcPct val="65000"/>
              </a:spcBef>
              <a:buClr>
                <a:srgbClr val="1E1182"/>
              </a:buClr>
              <a:buFont typeface="Arial" pitchFamily="34" charset="0"/>
              <a:buChar char="•"/>
              <a:defRPr/>
            </a:pPr>
            <a:r>
              <a:rPr lang="en-US" sz="2400" b="0" dirty="0" smtClean="0">
                <a:solidFill>
                  <a:srgbClr val="C00000"/>
                </a:solidFill>
                <a:latin typeface="Futura Bk BT"/>
              </a:rPr>
              <a:t>Declare their calibration and measurement capabilities</a:t>
            </a:r>
            <a:r>
              <a:rPr lang="en-US" sz="2400" b="0" dirty="0" smtClean="0">
                <a:latin typeface="Futura Bk BT"/>
              </a:rPr>
              <a:t> </a:t>
            </a:r>
            <a:r>
              <a:rPr lang="en-US" sz="2400" b="0" dirty="0">
                <a:latin typeface="Futura Bk BT"/>
              </a:rPr>
              <a:t>(CMCs) and submit them to the review process</a:t>
            </a:r>
            <a:r>
              <a:rPr lang="en-US" sz="2400" b="0" dirty="0" smtClean="0">
                <a:latin typeface="Futura Bk BT"/>
              </a:rPr>
              <a:t>.</a:t>
            </a:r>
            <a:endParaRPr lang="en-US" sz="2400" b="0" dirty="0">
              <a:latin typeface="Futura Bk BT"/>
            </a:endParaRPr>
          </a:p>
        </p:txBody>
      </p:sp>
      <p:sp>
        <p:nvSpPr>
          <p:cNvPr id="9" name="Rectangle 8"/>
          <p:cNvSpPr>
            <a:spLocks noChangeArrowheads="1"/>
          </p:cNvSpPr>
          <p:nvPr/>
        </p:nvSpPr>
        <p:spPr bwMode="auto">
          <a:xfrm>
            <a:off x="0" y="42038"/>
            <a:ext cx="9143999" cy="600164"/>
          </a:xfrm>
          <a:prstGeom prst="rect">
            <a:avLst/>
          </a:prstGeom>
          <a:noFill/>
          <a:ln w="9525" algn="ctr">
            <a:noFill/>
            <a:miter lim="800000"/>
            <a:headEnd/>
            <a:tailEnd/>
          </a:ln>
          <a:effectLst/>
        </p:spPr>
        <p:txBody>
          <a:bodyPr wrap="square">
            <a:spAutoFit/>
          </a:bodyPr>
          <a:lstStyle/>
          <a:p>
            <a:pPr eaLnBrk="0" hangingPunct="0">
              <a:spcBef>
                <a:spcPct val="50000"/>
              </a:spcBef>
            </a:pPr>
            <a:r>
              <a:rPr lang="tr-TR" sz="3200" dirty="0" smtClean="0">
                <a:solidFill>
                  <a:schemeClr val="bg1"/>
                </a:solidFill>
                <a:latin typeface="Futura Bk BT" pitchFamily="34" charset="0"/>
                <a:ea typeface="+mj-ea"/>
                <a:cs typeface="+mj-cs"/>
              </a:rPr>
              <a:t>Expectations from the CIPM MRA Signatory</a:t>
            </a:r>
            <a:endParaRPr lang="en-GB" sz="32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25</a:t>
            </a:fld>
            <a:endParaRPr lang="tr-TR"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7414"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7415" name="Rectangle 1"/>
          <p:cNvSpPr>
            <a:spLocks noChangeArrowheads="1"/>
          </p:cNvSpPr>
          <p:nvPr/>
        </p:nvSpPr>
        <p:spPr bwMode="auto">
          <a:xfrm>
            <a:off x="285720" y="1214422"/>
            <a:ext cx="8534400" cy="4635500"/>
          </a:xfrm>
          <a:prstGeom prst="rect">
            <a:avLst/>
          </a:prstGeom>
          <a:noFill/>
          <a:ln w="9525">
            <a:noFill/>
            <a:miter lim="800000"/>
            <a:headEnd/>
            <a:tailEnd/>
          </a:ln>
        </p:spPr>
        <p:txBody>
          <a:bodyPr>
            <a:spAutoFit/>
          </a:bodyPr>
          <a:lstStyle/>
          <a:p>
            <a:pPr algn="just">
              <a:lnSpc>
                <a:spcPct val="110000"/>
              </a:lnSpc>
              <a:spcBef>
                <a:spcPct val="65000"/>
              </a:spcBef>
              <a:buClr>
                <a:srgbClr val="000000"/>
              </a:buClr>
            </a:pPr>
            <a:r>
              <a:rPr lang="en-US" sz="2400" b="0" dirty="0">
                <a:solidFill>
                  <a:srgbClr val="C00000"/>
                </a:solidFill>
                <a:latin typeface="Futura Bk BT"/>
              </a:rPr>
              <a:t>Participation in comparisons is the fundamental requirement for having an NMIs measurement standards </a:t>
            </a:r>
            <a:r>
              <a:rPr lang="tr-TR" sz="2400" b="0" dirty="0" smtClean="0">
                <a:solidFill>
                  <a:srgbClr val="C00000"/>
                </a:solidFill>
              </a:rPr>
              <a:t>recognized</a:t>
            </a:r>
            <a:r>
              <a:rPr lang="en-US" sz="2400" b="0" dirty="0" smtClean="0">
                <a:solidFill>
                  <a:srgbClr val="C00000"/>
                </a:solidFill>
                <a:latin typeface="Futura Bk BT"/>
              </a:rPr>
              <a:t> </a:t>
            </a:r>
            <a:r>
              <a:rPr lang="en-US" sz="2400" b="0" dirty="0">
                <a:solidFill>
                  <a:srgbClr val="C00000"/>
                </a:solidFill>
                <a:latin typeface="Futura Bk BT"/>
              </a:rPr>
              <a:t>within the framework of the CIPM MRA.</a:t>
            </a:r>
          </a:p>
          <a:p>
            <a:pPr algn="just">
              <a:lnSpc>
                <a:spcPct val="110000"/>
              </a:lnSpc>
              <a:spcBef>
                <a:spcPct val="65000"/>
              </a:spcBef>
              <a:buClr>
                <a:srgbClr val="000000"/>
              </a:buClr>
            </a:pPr>
            <a:r>
              <a:rPr lang="en-US" sz="2400" b="0" dirty="0">
                <a:latin typeface="Futura Bk BT"/>
              </a:rPr>
              <a:t>While CIPM Key Comparisons are open to NMIs having the highest levels of technical capability, generally those that are CC members, all NMIs that have the required technical capability can participate in RMO key and supplemental comparisons. </a:t>
            </a:r>
          </a:p>
          <a:p>
            <a:pPr algn="just">
              <a:lnSpc>
                <a:spcPct val="110000"/>
              </a:lnSpc>
              <a:spcBef>
                <a:spcPct val="65000"/>
              </a:spcBef>
              <a:buClr>
                <a:srgbClr val="000000"/>
              </a:buClr>
            </a:pPr>
            <a:r>
              <a:rPr lang="en-US" sz="2400" b="0" dirty="0">
                <a:latin typeface="Futura Bk BT"/>
              </a:rPr>
              <a:t>Results from comparisons are the ideal supporting evidence for CMCs</a:t>
            </a:r>
          </a:p>
        </p:txBody>
      </p:sp>
      <p:sp>
        <p:nvSpPr>
          <p:cNvPr id="9" name="Rectangle 8"/>
          <p:cNvSpPr>
            <a:spLocks noChangeArrowheads="1"/>
          </p:cNvSpPr>
          <p:nvPr/>
        </p:nvSpPr>
        <p:spPr bwMode="auto">
          <a:xfrm>
            <a:off x="47299" y="40864"/>
            <a:ext cx="816804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Participation in Comparisons</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26</a:t>
            </a:fld>
            <a:endParaRPr lang="tr-TR" sz="1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18438"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4" name="TextBox 3"/>
          <p:cNvSpPr txBox="1"/>
          <p:nvPr/>
        </p:nvSpPr>
        <p:spPr>
          <a:xfrm>
            <a:off x="357158" y="1214423"/>
            <a:ext cx="8467724" cy="4893647"/>
          </a:xfrm>
          <a:prstGeom prst="rect">
            <a:avLst/>
          </a:prstGeom>
          <a:noFill/>
        </p:spPr>
        <p:txBody>
          <a:bodyPr wrap="square">
            <a:spAutoFit/>
          </a:bodyPr>
          <a:lstStyle/>
          <a:p>
            <a:pPr algn="just">
              <a:defRPr/>
            </a:pPr>
            <a:r>
              <a:rPr lang="en-US" sz="2400" b="0" dirty="0">
                <a:latin typeface="Futura Bk BT"/>
              </a:rPr>
              <a:t>A quality </a:t>
            </a:r>
            <a:r>
              <a:rPr lang="tr-TR" sz="2400" b="0" dirty="0" smtClean="0">
                <a:latin typeface="Futura Bk BT"/>
              </a:rPr>
              <a:t>management </a:t>
            </a:r>
            <a:r>
              <a:rPr lang="en-US" sz="2400" b="0" dirty="0" smtClean="0">
                <a:latin typeface="Futura Bk BT"/>
              </a:rPr>
              <a:t>system </a:t>
            </a:r>
            <a:r>
              <a:rPr lang="en-US" sz="2400" b="0" dirty="0">
                <a:latin typeface="Futura Bk BT"/>
              </a:rPr>
              <a:t>(QS) describes the everyday work of an institute in a </a:t>
            </a:r>
            <a:r>
              <a:rPr lang="en-US" sz="2400" b="0" dirty="0">
                <a:solidFill>
                  <a:srgbClr val="C00000"/>
                </a:solidFill>
                <a:latin typeface="Futura Bk BT"/>
              </a:rPr>
              <a:t>standardized</a:t>
            </a:r>
            <a:r>
              <a:rPr lang="en-US" sz="2400" b="0" dirty="0">
                <a:latin typeface="Futura Bk BT"/>
              </a:rPr>
              <a:t> way to ensure the maintenance of a certain level of quality and its continuous improvement. </a:t>
            </a:r>
          </a:p>
          <a:p>
            <a:pPr algn="just">
              <a:defRPr/>
            </a:pPr>
            <a:endParaRPr lang="en-US" sz="2400" b="0" dirty="0">
              <a:latin typeface="Futura Bk BT"/>
            </a:endParaRPr>
          </a:p>
          <a:p>
            <a:pPr algn="just">
              <a:defRPr/>
            </a:pPr>
            <a:r>
              <a:rPr lang="en-US" sz="2400" b="0" dirty="0">
                <a:latin typeface="Futura Bk BT"/>
              </a:rPr>
              <a:t>A functioning quality </a:t>
            </a:r>
            <a:r>
              <a:rPr lang="tr-TR" sz="2400" b="0" dirty="0" smtClean="0"/>
              <a:t>management </a:t>
            </a:r>
            <a:r>
              <a:rPr lang="en-US" sz="2400" b="0" dirty="0" smtClean="0">
                <a:latin typeface="Futura Bk BT"/>
              </a:rPr>
              <a:t>system</a:t>
            </a:r>
            <a:r>
              <a:rPr lang="en-US" sz="2400" b="0" dirty="0">
                <a:latin typeface="Futura Bk BT"/>
              </a:rPr>
              <a:t>:</a:t>
            </a:r>
          </a:p>
          <a:p>
            <a:pPr algn="just">
              <a:defRPr/>
            </a:pPr>
            <a:endParaRPr lang="en-US" sz="2400" b="0" dirty="0">
              <a:latin typeface="Futura Bk BT"/>
            </a:endParaRPr>
          </a:p>
          <a:p>
            <a:pPr marL="342900" indent="-342900" algn="just">
              <a:buFont typeface="Arial" pitchFamily="34" charset="0"/>
              <a:buChar char="•"/>
              <a:defRPr/>
            </a:pPr>
            <a:r>
              <a:rPr lang="en-US" sz="2400" b="0" dirty="0">
                <a:latin typeface="Futura Bk BT"/>
              </a:rPr>
              <a:t>Makes the work of the NMI </a:t>
            </a:r>
            <a:r>
              <a:rPr lang="en-US" sz="2400" b="0" dirty="0">
                <a:solidFill>
                  <a:srgbClr val="C00000"/>
                </a:solidFill>
                <a:latin typeface="Futura Bk BT"/>
              </a:rPr>
              <a:t>transparent</a:t>
            </a:r>
            <a:r>
              <a:rPr lang="en-US" sz="2400" b="0" dirty="0">
                <a:latin typeface="Futura Bk BT"/>
              </a:rPr>
              <a:t>,</a:t>
            </a:r>
          </a:p>
          <a:p>
            <a:pPr marL="342900" indent="-342900" algn="just">
              <a:buFont typeface="Arial" pitchFamily="34" charset="0"/>
              <a:buChar char="•"/>
              <a:defRPr/>
            </a:pPr>
            <a:r>
              <a:rPr lang="en-US" sz="2400" b="0" dirty="0">
                <a:latin typeface="Futura Bk BT"/>
              </a:rPr>
              <a:t>Describes the </a:t>
            </a:r>
            <a:r>
              <a:rPr lang="en-US" sz="2400" b="0" dirty="0">
                <a:solidFill>
                  <a:srgbClr val="C00000"/>
                </a:solidFill>
                <a:latin typeface="Futura Bk BT"/>
              </a:rPr>
              <a:t>working procedures</a:t>
            </a:r>
            <a:r>
              <a:rPr lang="en-US" sz="2400" b="0" dirty="0">
                <a:latin typeface="Futura Bk BT"/>
              </a:rPr>
              <a:t>, needed </a:t>
            </a:r>
            <a:r>
              <a:rPr lang="en-US" sz="2400" b="0" dirty="0">
                <a:solidFill>
                  <a:srgbClr val="C00000"/>
                </a:solidFill>
                <a:latin typeface="Futura Bk BT"/>
              </a:rPr>
              <a:t>personnel competencies</a:t>
            </a:r>
            <a:r>
              <a:rPr lang="en-US" sz="2400" b="0" dirty="0">
                <a:latin typeface="Futura Bk BT"/>
              </a:rPr>
              <a:t> and the </a:t>
            </a:r>
            <a:r>
              <a:rPr lang="en-US" sz="2400" b="0" dirty="0">
                <a:solidFill>
                  <a:srgbClr val="C00000"/>
                </a:solidFill>
                <a:latin typeface="Futura Bk BT"/>
              </a:rPr>
              <a:t>required equipment</a:t>
            </a:r>
            <a:r>
              <a:rPr lang="en-US" sz="2400" b="0" dirty="0">
                <a:latin typeface="Futura Bk BT"/>
              </a:rPr>
              <a:t>,</a:t>
            </a:r>
          </a:p>
          <a:p>
            <a:pPr marL="342900" indent="-342900" algn="just">
              <a:buFont typeface="Arial" pitchFamily="34" charset="0"/>
              <a:buChar char="•"/>
              <a:defRPr/>
            </a:pPr>
            <a:r>
              <a:rPr lang="en-US" sz="2400" b="0" dirty="0">
                <a:latin typeface="Futura Bk BT"/>
              </a:rPr>
              <a:t>Forms the foundation of the </a:t>
            </a:r>
            <a:r>
              <a:rPr lang="en-US" sz="2400" b="0" dirty="0">
                <a:solidFill>
                  <a:srgbClr val="C00000"/>
                </a:solidFill>
                <a:latin typeface="Futura Bk BT"/>
              </a:rPr>
              <a:t>mutual confidence</a:t>
            </a:r>
            <a:r>
              <a:rPr lang="en-US" sz="2400" b="0" dirty="0">
                <a:latin typeface="Futura Bk BT"/>
              </a:rPr>
              <a:t> among NMIs concerning measurement and calibration capabilities</a:t>
            </a:r>
            <a:r>
              <a:rPr lang="en-US" sz="2400" b="0" dirty="0" smtClean="0">
                <a:latin typeface="Futura Bk BT"/>
              </a:rPr>
              <a:t>.</a:t>
            </a:r>
            <a:endParaRPr lang="en-US" sz="2400" b="0" dirty="0">
              <a:solidFill>
                <a:srgbClr val="1E1182"/>
              </a:solidFill>
              <a:latin typeface="Futura Bk BT"/>
            </a:endParaRPr>
          </a:p>
        </p:txBody>
      </p:sp>
      <p:sp>
        <p:nvSpPr>
          <p:cNvPr id="9" name="Rectangle 8"/>
          <p:cNvSpPr>
            <a:spLocks noChangeArrowheads="1"/>
          </p:cNvSpPr>
          <p:nvPr/>
        </p:nvSpPr>
        <p:spPr bwMode="auto">
          <a:xfrm>
            <a:off x="47299" y="73570"/>
            <a:ext cx="8168040" cy="600164"/>
          </a:xfrm>
          <a:prstGeom prst="rect">
            <a:avLst/>
          </a:prstGeom>
          <a:noFill/>
          <a:ln w="9525" algn="ctr">
            <a:noFill/>
            <a:miter lim="800000"/>
            <a:headEnd/>
            <a:tailEnd/>
          </a:ln>
          <a:effectLst/>
        </p:spPr>
        <p:txBody>
          <a:bodyPr wrap="square">
            <a:spAutoFit/>
          </a:bodyPr>
          <a:lstStyle/>
          <a:p>
            <a:pPr eaLnBrk="0" hangingPunct="0">
              <a:spcBef>
                <a:spcPct val="50000"/>
              </a:spcBef>
            </a:pPr>
            <a:r>
              <a:rPr lang="tr-TR" sz="3200" dirty="0" smtClean="0">
                <a:solidFill>
                  <a:schemeClr val="bg1"/>
                </a:solidFill>
                <a:latin typeface="Futura Bk BT" pitchFamily="34" charset="0"/>
                <a:ea typeface="+mj-ea"/>
                <a:cs typeface="+mj-cs"/>
              </a:rPr>
              <a:t>Quality Management System Requirements</a:t>
            </a:r>
            <a:endParaRPr lang="en-GB" sz="32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27</a:t>
            </a:fld>
            <a:endParaRPr lang="tr-TR"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1510"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21511" name="TextBox 3"/>
          <p:cNvSpPr txBox="1">
            <a:spLocks noChangeArrowheads="1"/>
          </p:cNvSpPr>
          <p:nvPr/>
        </p:nvSpPr>
        <p:spPr bwMode="auto">
          <a:xfrm>
            <a:off x="304800" y="1219200"/>
            <a:ext cx="8610600" cy="4154984"/>
          </a:xfrm>
          <a:prstGeom prst="rect">
            <a:avLst/>
          </a:prstGeom>
          <a:noFill/>
          <a:ln w="9525">
            <a:noFill/>
            <a:miter lim="800000"/>
            <a:headEnd/>
            <a:tailEnd/>
          </a:ln>
        </p:spPr>
        <p:txBody>
          <a:bodyPr>
            <a:spAutoFit/>
          </a:bodyPr>
          <a:lstStyle/>
          <a:p>
            <a:pPr algn="just"/>
            <a:r>
              <a:rPr lang="en-US" sz="2400" b="0" dirty="0">
                <a:latin typeface="Futura Bk BT"/>
              </a:rPr>
              <a:t>After establishing a functioning QS that receives the approval of their RMO and participating in key and supplemental comparisons according their needs, the NMI is ready to declare their </a:t>
            </a:r>
            <a:r>
              <a:rPr lang="en-US" sz="2400" b="0" dirty="0" smtClean="0">
                <a:latin typeface="Futura Bk BT"/>
              </a:rPr>
              <a:t>C</a:t>
            </a:r>
            <a:r>
              <a:rPr lang="tr-TR" sz="2400" b="0" dirty="0" smtClean="0"/>
              <a:t>alibration and Measurement Capabilities (</a:t>
            </a:r>
            <a:r>
              <a:rPr lang="tr-TR" sz="2400" b="0" dirty="0" smtClean="0">
                <a:solidFill>
                  <a:srgbClr val="C00000"/>
                </a:solidFill>
              </a:rPr>
              <a:t>CMC</a:t>
            </a:r>
            <a:r>
              <a:rPr lang="tr-TR" sz="2400" b="0" dirty="0" smtClean="0"/>
              <a:t>s)</a:t>
            </a:r>
            <a:r>
              <a:rPr lang="en-US" sz="2400" b="0" dirty="0" smtClean="0">
                <a:latin typeface="Futura Bk BT"/>
              </a:rPr>
              <a:t>. </a:t>
            </a:r>
            <a:endParaRPr lang="tr-TR" sz="2400" b="0" dirty="0" smtClean="0"/>
          </a:p>
          <a:p>
            <a:pPr algn="just"/>
            <a:endParaRPr lang="tr-TR" sz="2400" b="0" dirty="0" smtClean="0"/>
          </a:p>
          <a:p>
            <a:r>
              <a:rPr lang="tr-TR" sz="2400" b="0" dirty="0" smtClean="0"/>
              <a:t>The full definition of a CMC (along with 8 notes!) is available in the document CIPM MRA-D-04 on the BIPM Website:</a:t>
            </a:r>
          </a:p>
          <a:p>
            <a:endParaRPr lang="tr-TR" sz="2400" b="0" dirty="0" smtClean="0"/>
          </a:p>
          <a:p>
            <a:r>
              <a:rPr lang="tr-TR" sz="2400" b="0" dirty="0" smtClean="0">
                <a:hlinkClick r:id="rId3"/>
              </a:rPr>
              <a:t>http://www.bipm.org/utils/common/CIPM_MRA/CIPM_MRA-D-04.pdf</a:t>
            </a:r>
            <a:endParaRPr lang="en-US" sz="2400" b="0" dirty="0">
              <a:latin typeface="Futura Bk BT"/>
            </a:endParaRPr>
          </a:p>
        </p:txBody>
      </p:sp>
      <p:sp>
        <p:nvSpPr>
          <p:cNvPr id="9" name="Rectangle 8"/>
          <p:cNvSpPr>
            <a:spLocks noChangeArrowheads="1"/>
          </p:cNvSpPr>
          <p:nvPr/>
        </p:nvSpPr>
        <p:spPr bwMode="auto">
          <a:xfrm>
            <a:off x="63064" y="57804"/>
            <a:ext cx="9143999" cy="600164"/>
          </a:xfrm>
          <a:prstGeom prst="rect">
            <a:avLst/>
          </a:prstGeom>
          <a:noFill/>
          <a:ln w="9525" algn="ctr">
            <a:noFill/>
            <a:miter lim="800000"/>
            <a:headEnd/>
            <a:tailEnd/>
          </a:ln>
          <a:effectLst/>
        </p:spPr>
        <p:txBody>
          <a:bodyPr wrap="square">
            <a:spAutoFit/>
          </a:bodyPr>
          <a:lstStyle/>
          <a:p>
            <a:pPr eaLnBrk="0" hangingPunct="0">
              <a:spcBef>
                <a:spcPct val="50000"/>
              </a:spcBef>
            </a:pPr>
            <a:r>
              <a:rPr lang="tr-TR" sz="3300" dirty="0" smtClean="0">
                <a:solidFill>
                  <a:schemeClr val="bg1"/>
                </a:solidFill>
                <a:latin typeface="Futura Bk BT" pitchFamily="34" charset="0"/>
                <a:ea typeface="+mj-ea"/>
                <a:cs typeface="+mj-cs"/>
              </a:rPr>
              <a:t>Calibration and Measurement Capabilities</a:t>
            </a:r>
            <a:endParaRPr lang="en-GB" sz="33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28</a:t>
            </a:fld>
            <a:endParaRPr lang="tr-TR"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2534"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4" name="TextBox 3"/>
          <p:cNvSpPr txBox="1"/>
          <p:nvPr/>
        </p:nvSpPr>
        <p:spPr>
          <a:xfrm>
            <a:off x="228600" y="1371600"/>
            <a:ext cx="8610600" cy="4524375"/>
          </a:xfrm>
          <a:prstGeom prst="rect">
            <a:avLst/>
          </a:prstGeom>
          <a:noFill/>
        </p:spPr>
        <p:txBody>
          <a:bodyPr>
            <a:spAutoFit/>
          </a:bodyPr>
          <a:lstStyle/>
          <a:p>
            <a:pPr algn="just">
              <a:defRPr/>
            </a:pPr>
            <a:r>
              <a:rPr lang="en-US" sz="2400" b="0" dirty="0">
                <a:latin typeface="Futura Bk BT"/>
              </a:rPr>
              <a:t>There are three characteristics in a CMC declarations that should be unambiguous:</a:t>
            </a:r>
          </a:p>
          <a:p>
            <a:pPr algn="just">
              <a:defRPr/>
            </a:pPr>
            <a:endParaRPr lang="en-US" sz="2400" b="0" dirty="0">
              <a:latin typeface="Futura Bk BT"/>
            </a:endParaRPr>
          </a:p>
          <a:p>
            <a:pPr marL="457200" indent="-457200" algn="just">
              <a:buFontTx/>
              <a:buAutoNum type="arabicPeriod"/>
              <a:defRPr/>
            </a:pPr>
            <a:r>
              <a:rPr lang="en-US" sz="2400" b="0" dirty="0">
                <a:solidFill>
                  <a:srgbClr val="C00000"/>
                </a:solidFill>
                <a:latin typeface="Futura Bk BT"/>
              </a:rPr>
              <a:t>Measurand: </a:t>
            </a:r>
            <a:r>
              <a:rPr lang="en-US" sz="2400" b="0" dirty="0">
                <a:latin typeface="Futura Bk BT"/>
              </a:rPr>
              <a:t>Only one measurand allowed per CMC</a:t>
            </a:r>
          </a:p>
          <a:p>
            <a:pPr marL="457200" indent="-457200" algn="just">
              <a:buFontTx/>
              <a:buAutoNum type="arabicPeriod"/>
              <a:defRPr/>
            </a:pPr>
            <a:endParaRPr lang="en-US" sz="2400" b="0" dirty="0">
              <a:latin typeface="Futura Bk BT"/>
            </a:endParaRPr>
          </a:p>
          <a:p>
            <a:pPr marL="457200" indent="-457200" algn="just">
              <a:buFontTx/>
              <a:buAutoNum type="arabicPeriod"/>
              <a:defRPr/>
            </a:pPr>
            <a:r>
              <a:rPr lang="en-US" sz="2400" b="0" dirty="0">
                <a:solidFill>
                  <a:srgbClr val="C00000"/>
                </a:solidFill>
                <a:latin typeface="Futura Bk BT"/>
              </a:rPr>
              <a:t>Range: </a:t>
            </a:r>
            <a:r>
              <a:rPr lang="en-US" sz="2400" b="0" dirty="0">
                <a:latin typeface="Futura Bk BT"/>
              </a:rPr>
              <a:t>Must never be expressed with reference to other services. </a:t>
            </a:r>
          </a:p>
          <a:p>
            <a:pPr marL="457200" indent="-457200" algn="just">
              <a:buFontTx/>
              <a:buAutoNum type="arabicPeriod"/>
              <a:defRPr/>
            </a:pPr>
            <a:endParaRPr lang="en-US" sz="2400" b="0" dirty="0">
              <a:latin typeface="Futura Bk BT"/>
            </a:endParaRPr>
          </a:p>
          <a:p>
            <a:pPr marL="457200" indent="-457200" algn="just">
              <a:buFontTx/>
              <a:buAutoNum type="arabicPeriod"/>
              <a:defRPr/>
            </a:pPr>
            <a:r>
              <a:rPr lang="en-US" sz="2400" b="0" dirty="0">
                <a:solidFill>
                  <a:srgbClr val="C00000"/>
                </a:solidFill>
                <a:latin typeface="Futura Bk BT"/>
              </a:rPr>
              <a:t>Uncertainty: </a:t>
            </a:r>
            <a:r>
              <a:rPr lang="en-US" sz="2400" b="0" dirty="0">
                <a:latin typeface="Futura Bk BT"/>
              </a:rPr>
              <a:t>There must be no doubt as to the uncertainty that can be expected of a CMC. Four options given for expression: single value, range, explicit function of measurand or parameter, matrix</a:t>
            </a:r>
          </a:p>
        </p:txBody>
      </p:sp>
      <p:sp>
        <p:nvSpPr>
          <p:cNvPr id="9" name="Rectangle 8"/>
          <p:cNvSpPr>
            <a:spLocks noChangeArrowheads="1"/>
          </p:cNvSpPr>
          <p:nvPr/>
        </p:nvSpPr>
        <p:spPr bwMode="auto">
          <a:xfrm>
            <a:off x="94597" y="57804"/>
            <a:ext cx="797786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Required Features of a CMC</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29</a:t>
            </a:fld>
            <a:endParaRPr lang="tr-TR"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3004" y="2785076"/>
            <a:ext cx="7715304" cy="1200329"/>
          </a:xfrm>
          <a:prstGeom prst="rect">
            <a:avLst/>
          </a:prstGeom>
          <a:noFill/>
        </p:spPr>
        <p:txBody>
          <a:bodyPr wrap="square" rtlCol="0">
            <a:spAutoFit/>
          </a:bodyPr>
          <a:lstStyle/>
          <a:p>
            <a:pPr algn="ctr"/>
            <a:r>
              <a:rPr lang="tr-TR" sz="3600" b="1" kern="0" dirty="0" smtClean="0">
                <a:solidFill>
                  <a:srgbClr val="C00000"/>
                </a:solidFill>
                <a:latin typeface="Futura Bk BT"/>
              </a:rPr>
              <a:t>OBJECTIVES and SCOPE of </a:t>
            </a:r>
          </a:p>
          <a:p>
            <a:pPr algn="ctr"/>
            <a:r>
              <a:rPr lang="tr-TR" sz="3600" b="1" kern="0" dirty="0" smtClean="0">
                <a:solidFill>
                  <a:srgbClr val="C00000"/>
                </a:solidFill>
                <a:latin typeface="Futura Bk BT"/>
              </a:rPr>
              <a:t>the CIPM MRA</a:t>
            </a:r>
            <a:endParaRPr lang="tr-TR" sz="3600" b="1" kern="0" dirty="0">
              <a:solidFill>
                <a:srgbClr val="C00000"/>
              </a:solidFill>
              <a:latin typeface="Futura Bk BT"/>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1510"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21511" name="TextBox 3"/>
          <p:cNvSpPr txBox="1">
            <a:spLocks noChangeArrowheads="1"/>
          </p:cNvSpPr>
          <p:nvPr/>
        </p:nvSpPr>
        <p:spPr bwMode="auto">
          <a:xfrm>
            <a:off x="304800" y="1219200"/>
            <a:ext cx="8610600" cy="4785926"/>
          </a:xfrm>
          <a:prstGeom prst="rect">
            <a:avLst/>
          </a:prstGeom>
          <a:noFill/>
          <a:ln w="9525">
            <a:noFill/>
            <a:miter lim="800000"/>
            <a:headEnd/>
            <a:tailEnd/>
          </a:ln>
        </p:spPr>
        <p:txBody>
          <a:bodyPr>
            <a:spAutoFit/>
          </a:bodyPr>
          <a:lstStyle/>
          <a:p>
            <a:r>
              <a:rPr lang="tr-TR" sz="2600" b="0" dirty="0" smtClean="0"/>
              <a:t>The measurement or calibration described by its measurand, range and uncertainty should be:</a:t>
            </a:r>
          </a:p>
          <a:p>
            <a:pPr>
              <a:spcBef>
                <a:spcPts val="1800"/>
              </a:spcBef>
              <a:buFont typeface="Arial" pitchFamily="34" charset="0"/>
              <a:buChar char="•"/>
              <a:tabLst>
                <a:tab pos="361950" algn="l"/>
              </a:tabLst>
            </a:pPr>
            <a:r>
              <a:rPr lang="tr-TR" sz="2600" b="0" dirty="0" smtClean="0"/>
              <a:t>  	performed according to a </a:t>
            </a:r>
            <a:r>
              <a:rPr lang="tr-TR" sz="2600" b="0" dirty="0" smtClean="0">
                <a:solidFill>
                  <a:srgbClr val="C00000"/>
                </a:solidFill>
              </a:rPr>
              <a:t>documented procedure </a:t>
            </a:r>
            <a:r>
              <a:rPr lang="tr-TR" sz="2600" b="0" dirty="0" smtClean="0"/>
              <a:t>and 	have an </a:t>
            </a:r>
            <a:r>
              <a:rPr lang="tr-TR" sz="2600" b="0" dirty="0" smtClean="0">
                <a:solidFill>
                  <a:srgbClr val="C00000"/>
                </a:solidFill>
              </a:rPr>
              <a:t>established uncertainty budget </a:t>
            </a:r>
            <a:r>
              <a:rPr lang="tr-TR" sz="2600" b="0" dirty="0" smtClean="0"/>
              <a:t>under the 	QMS of the NMI</a:t>
            </a:r>
          </a:p>
          <a:p>
            <a:pPr>
              <a:spcBef>
                <a:spcPts val="1800"/>
              </a:spcBef>
              <a:buFont typeface="Arial" pitchFamily="34" charset="0"/>
              <a:buChar char="•"/>
              <a:tabLst>
                <a:tab pos="361950" algn="l"/>
              </a:tabLst>
            </a:pPr>
            <a:r>
              <a:rPr lang="tr-TR" sz="2600" b="0" dirty="0" smtClean="0"/>
              <a:t>  	performed on a </a:t>
            </a:r>
            <a:r>
              <a:rPr lang="tr-TR" sz="2600" b="0" dirty="0" smtClean="0">
                <a:solidFill>
                  <a:srgbClr val="C00000"/>
                </a:solidFill>
              </a:rPr>
              <a:t>regular basis</a:t>
            </a:r>
          </a:p>
          <a:p>
            <a:pPr>
              <a:spcBef>
                <a:spcPts val="1800"/>
              </a:spcBef>
              <a:buFont typeface="Arial" pitchFamily="34" charset="0"/>
              <a:buChar char="•"/>
              <a:tabLst>
                <a:tab pos="361950" algn="l"/>
              </a:tabLst>
            </a:pPr>
            <a:r>
              <a:rPr lang="tr-TR" sz="2600" b="0" dirty="0" smtClean="0"/>
              <a:t>  	available to all </a:t>
            </a:r>
            <a:r>
              <a:rPr lang="tr-TR" sz="2600" b="0" dirty="0" smtClean="0">
                <a:solidFill>
                  <a:srgbClr val="C00000"/>
                </a:solidFill>
              </a:rPr>
              <a:t>clients</a:t>
            </a:r>
          </a:p>
          <a:p>
            <a:endParaRPr lang="en-US" sz="2600" b="0" dirty="0">
              <a:latin typeface="Futura Bk BT"/>
            </a:endParaRPr>
          </a:p>
          <a:p>
            <a:endParaRPr lang="tr-TR" sz="2600" b="0" dirty="0" smtClean="0"/>
          </a:p>
          <a:p>
            <a:endParaRPr lang="en-US" sz="2600" b="0" dirty="0">
              <a:latin typeface="Futura Bk BT"/>
            </a:endParaRPr>
          </a:p>
        </p:txBody>
      </p:sp>
      <p:sp>
        <p:nvSpPr>
          <p:cNvPr id="8" name="Rectangle 7"/>
          <p:cNvSpPr>
            <a:spLocks noChangeArrowheads="1"/>
          </p:cNvSpPr>
          <p:nvPr/>
        </p:nvSpPr>
        <p:spPr bwMode="auto">
          <a:xfrm>
            <a:off x="94597" y="57804"/>
            <a:ext cx="797786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Required Features of a CMC</a:t>
            </a:r>
            <a:endParaRPr lang="en-GB" sz="3600" dirty="0">
              <a:solidFill>
                <a:schemeClr val="bg1"/>
              </a:solidFill>
              <a:latin typeface="Futura Bk BT" pitchFamily="34" charset="0"/>
              <a:ea typeface="+mj-ea"/>
              <a:cs typeface="+mj-cs"/>
            </a:endParaRPr>
          </a:p>
        </p:txBody>
      </p: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30</a:t>
            </a:fld>
            <a:endParaRPr lang="tr-TR" sz="12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3558"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4" name="TextBox 3"/>
          <p:cNvSpPr txBox="1"/>
          <p:nvPr/>
        </p:nvSpPr>
        <p:spPr>
          <a:xfrm>
            <a:off x="214282" y="1142984"/>
            <a:ext cx="8610600" cy="4524375"/>
          </a:xfrm>
          <a:prstGeom prst="rect">
            <a:avLst/>
          </a:prstGeom>
          <a:noFill/>
        </p:spPr>
        <p:txBody>
          <a:bodyPr>
            <a:spAutoFit/>
          </a:bodyPr>
          <a:lstStyle/>
          <a:p>
            <a:pPr algn="just">
              <a:defRPr/>
            </a:pPr>
            <a:r>
              <a:rPr lang="en-US" sz="2400" b="0" dirty="0">
                <a:latin typeface="Futura Bk BT"/>
              </a:rPr>
              <a:t>All CMCs must include information on traceability of the measurements to the SI. According to the CIPM MRA, there are two routes to establish traceability:</a:t>
            </a:r>
          </a:p>
          <a:p>
            <a:pPr algn="just">
              <a:defRPr/>
            </a:pPr>
            <a:endParaRPr lang="en-US" sz="2400" b="0" dirty="0">
              <a:latin typeface="Futura Bk BT"/>
            </a:endParaRPr>
          </a:p>
          <a:p>
            <a:pPr marL="457200" indent="-457200" algn="just">
              <a:buFontTx/>
              <a:buAutoNum type="arabicPeriod"/>
              <a:defRPr/>
            </a:pPr>
            <a:r>
              <a:rPr lang="en-US" sz="2400" b="0" dirty="0">
                <a:latin typeface="Futura Bk BT"/>
              </a:rPr>
              <a:t>via a </a:t>
            </a:r>
            <a:r>
              <a:rPr lang="en-US" sz="2400" b="0" dirty="0">
                <a:solidFill>
                  <a:srgbClr val="C00000"/>
                </a:solidFill>
                <a:latin typeface="Futura Bk BT"/>
              </a:rPr>
              <a:t>primary realization</a:t>
            </a:r>
            <a:r>
              <a:rPr lang="en-US" sz="2400" b="0" dirty="0">
                <a:latin typeface="Futura Bk BT"/>
              </a:rPr>
              <a:t> of the unit of measurement concerned, in which traceability is declared to its own </a:t>
            </a:r>
            <a:r>
              <a:rPr lang="en-US" sz="2400" b="0" dirty="0">
                <a:solidFill>
                  <a:srgbClr val="C00000"/>
                </a:solidFill>
                <a:latin typeface="Futura Bk BT"/>
              </a:rPr>
              <a:t>demonstrable</a:t>
            </a:r>
            <a:r>
              <a:rPr lang="en-US" sz="2400" b="0" dirty="0">
                <a:latin typeface="Futura Bk BT"/>
              </a:rPr>
              <a:t> realization of the SI.</a:t>
            </a:r>
          </a:p>
          <a:p>
            <a:pPr marL="457200" indent="-457200" algn="just">
              <a:buFontTx/>
              <a:buAutoNum type="arabicPeriod"/>
              <a:defRPr/>
            </a:pPr>
            <a:endParaRPr lang="en-US" sz="2400" b="0" dirty="0">
              <a:latin typeface="Futura Bk BT"/>
            </a:endParaRPr>
          </a:p>
          <a:p>
            <a:pPr marL="457200" indent="-457200" algn="just">
              <a:buFontTx/>
              <a:buAutoNum type="arabicPeriod"/>
              <a:defRPr/>
            </a:pPr>
            <a:r>
              <a:rPr lang="en-US" sz="2400" b="0" dirty="0">
                <a:latin typeface="Futura Bk BT"/>
              </a:rPr>
              <a:t>via </a:t>
            </a:r>
            <a:r>
              <a:rPr lang="en-US" sz="2400" b="0" dirty="0">
                <a:solidFill>
                  <a:srgbClr val="C00000"/>
                </a:solidFill>
                <a:latin typeface="Futura Bk BT"/>
              </a:rPr>
              <a:t>another NMI or DI having relevant CMCs </a:t>
            </a:r>
            <a:r>
              <a:rPr lang="en-US" sz="2400" b="0" dirty="0">
                <a:latin typeface="Futura Bk BT"/>
              </a:rPr>
              <a:t>with appropriate uncertainty published in the KCDB, or through calibration and measurement services offered by the BIPM </a:t>
            </a:r>
          </a:p>
          <a:p>
            <a:pPr>
              <a:defRPr/>
            </a:pPr>
            <a:endParaRPr lang="en-US" sz="2400" b="0" dirty="0">
              <a:solidFill>
                <a:srgbClr val="1E1182"/>
              </a:solidFill>
              <a:latin typeface="Futura Bk BT"/>
            </a:endParaRPr>
          </a:p>
        </p:txBody>
      </p:sp>
      <p:sp>
        <p:nvSpPr>
          <p:cNvPr id="15" name="Rectangle 14"/>
          <p:cNvSpPr>
            <a:spLocks noChangeArrowheads="1"/>
          </p:cNvSpPr>
          <p:nvPr/>
        </p:nvSpPr>
        <p:spPr bwMode="auto">
          <a:xfrm>
            <a:off x="63065" y="42038"/>
            <a:ext cx="815227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Traceability</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31</a:t>
            </a:fld>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4582"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4" name="TextBox 3"/>
          <p:cNvSpPr txBox="1">
            <a:spLocks noChangeArrowheads="1"/>
          </p:cNvSpPr>
          <p:nvPr/>
        </p:nvSpPr>
        <p:spPr bwMode="auto">
          <a:xfrm>
            <a:off x="228600" y="1371600"/>
            <a:ext cx="8610600" cy="4524375"/>
          </a:xfrm>
          <a:prstGeom prst="rect">
            <a:avLst/>
          </a:prstGeom>
          <a:noFill/>
          <a:ln w="9525">
            <a:noFill/>
            <a:miter lim="800000"/>
            <a:headEnd/>
            <a:tailEnd/>
          </a:ln>
        </p:spPr>
        <p:txBody>
          <a:bodyPr>
            <a:spAutoFit/>
          </a:bodyPr>
          <a:lstStyle/>
          <a:p>
            <a:pPr algn="just"/>
            <a:r>
              <a:rPr lang="en-US" sz="2400" b="0" dirty="0">
                <a:latin typeface="Futura Bk BT"/>
              </a:rPr>
              <a:t>CMC declarations must be backed by </a:t>
            </a:r>
            <a:r>
              <a:rPr lang="en-US" sz="2400" b="0" dirty="0">
                <a:solidFill>
                  <a:srgbClr val="C00000"/>
                </a:solidFill>
                <a:latin typeface="Futura Bk BT"/>
              </a:rPr>
              <a:t>evidence</a:t>
            </a:r>
            <a:r>
              <a:rPr lang="en-US" sz="2400" b="0" dirty="0">
                <a:latin typeface="Futura Bk BT"/>
              </a:rPr>
              <a:t>. Acceptable evidence includes:</a:t>
            </a:r>
          </a:p>
          <a:p>
            <a:pPr algn="just"/>
            <a:endParaRPr lang="en-US" sz="2400" b="0" dirty="0">
              <a:latin typeface="Futura Bk BT"/>
            </a:endParaRPr>
          </a:p>
          <a:p>
            <a:pPr algn="just">
              <a:tabLst>
                <a:tab pos="361950" algn="l"/>
              </a:tabLst>
            </a:pPr>
            <a:r>
              <a:rPr lang="en-US" sz="2400" b="0" dirty="0">
                <a:latin typeface="Futura Bk BT"/>
              </a:rPr>
              <a:t>1. </a:t>
            </a:r>
            <a:r>
              <a:rPr lang="tr-TR" sz="2400" b="0" dirty="0" smtClean="0">
                <a:latin typeface="Futura Bk BT"/>
              </a:rPr>
              <a:t>	</a:t>
            </a:r>
            <a:r>
              <a:rPr lang="en-US" sz="2400" b="0" dirty="0" smtClean="0">
                <a:latin typeface="Futura Bk BT"/>
              </a:rPr>
              <a:t>Results </a:t>
            </a:r>
            <a:r>
              <a:rPr lang="en-US" sz="2400" b="0" dirty="0">
                <a:latin typeface="Futura Bk BT"/>
              </a:rPr>
              <a:t>of key and supplementary comparisons  </a:t>
            </a:r>
          </a:p>
          <a:p>
            <a:pPr algn="just">
              <a:tabLst>
                <a:tab pos="361950" algn="l"/>
              </a:tabLst>
            </a:pPr>
            <a:r>
              <a:rPr lang="en-US" sz="2400" b="0" dirty="0">
                <a:latin typeface="Futura Bk BT"/>
              </a:rPr>
              <a:t>2. </a:t>
            </a:r>
            <a:r>
              <a:rPr lang="tr-TR" sz="2400" b="0" dirty="0" smtClean="0">
                <a:latin typeface="Futura Bk BT"/>
              </a:rPr>
              <a:t>	</a:t>
            </a:r>
            <a:r>
              <a:rPr lang="en-US" sz="2400" b="0" dirty="0" smtClean="0">
                <a:latin typeface="Futura Bk BT"/>
              </a:rPr>
              <a:t>Documented </a:t>
            </a:r>
            <a:r>
              <a:rPr lang="en-US" sz="2400" b="0" dirty="0">
                <a:latin typeface="Futura Bk BT"/>
              </a:rPr>
              <a:t>results of past CC, RMO or other </a:t>
            </a:r>
            <a:r>
              <a:rPr lang="tr-TR" sz="2400" b="0" dirty="0" smtClean="0">
                <a:latin typeface="Futura Bk BT"/>
              </a:rPr>
              <a:t>	</a:t>
            </a:r>
            <a:r>
              <a:rPr lang="en-US" sz="2400" b="0" dirty="0" smtClean="0">
                <a:latin typeface="Futura Bk BT"/>
              </a:rPr>
              <a:t>comparisons </a:t>
            </a:r>
            <a:r>
              <a:rPr lang="en-US" sz="2400" b="0" dirty="0">
                <a:latin typeface="Futura Bk BT"/>
              </a:rPr>
              <a:t>(including bilateral)  </a:t>
            </a:r>
          </a:p>
          <a:p>
            <a:pPr algn="just">
              <a:tabLst>
                <a:tab pos="361950" algn="l"/>
              </a:tabLst>
            </a:pPr>
            <a:r>
              <a:rPr lang="en-US" sz="2400" b="0" dirty="0">
                <a:latin typeface="Futura Bk BT"/>
              </a:rPr>
              <a:t>3. Knowledge of technical activities by other NMIs, including </a:t>
            </a:r>
            <a:r>
              <a:rPr lang="tr-TR" sz="2400" b="0" dirty="0" smtClean="0">
                <a:latin typeface="Futura Bk BT"/>
              </a:rPr>
              <a:t>	</a:t>
            </a:r>
            <a:r>
              <a:rPr lang="en-US" sz="2400" b="0" dirty="0" smtClean="0">
                <a:latin typeface="Futura Bk BT"/>
              </a:rPr>
              <a:t>publications  </a:t>
            </a:r>
            <a:endParaRPr lang="en-US" sz="2400" b="0" dirty="0">
              <a:latin typeface="Futura Bk BT"/>
            </a:endParaRPr>
          </a:p>
          <a:p>
            <a:pPr algn="just">
              <a:tabLst>
                <a:tab pos="361950" algn="l"/>
              </a:tabLst>
            </a:pPr>
            <a:r>
              <a:rPr lang="en-US" sz="2400" b="0" dirty="0">
                <a:latin typeface="Futura Bk BT"/>
              </a:rPr>
              <a:t>4. </a:t>
            </a:r>
            <a:r>
              <a:rPr lang="tr-TR" sz="2400" b="0" dirty="0" smtClean="0">
                <a:latin typeface="Futura Bk BT"/>
              </a:rPr>
              <a:t>	</a:t>
            </a:r>
            <a:r>
              <a:rPr lang="en-US" sz="2400" b="0" dirty="0" smtClean="0">
                <a:latin typeface="Futura Bk BT"/>
              </a:rPr>
              <a:t>On-site </a:t>
            </a:r>
            <a:r>
              <a:rPr lang="en-US" sz="2400" b="0" dirty="0">
                <a:latin typeface="Futura Bk BT"/>
              </a:rPr>
              <a:t>peer-assessment reports  </a:t>
            </a:r>
          </a:p>
          <a:p>
            <a:pPr algn="just">
              <a:tabLst>
                <a:tab pos="361950" algn="l"/>
              </a:tabLst>
            </a:pPr>
            <a:r>
              <a:rPr lang="en-US" sz="2400" b="0" dirty="0">
                <a:latin typeface="Futura Bk BT"/>
              </a:rPr>
              <a:t>5. </a:t>
            </a:r>
            <a:r>
              <a:rPr lang="tr-TR" sz="2400" b="0" dirty="0" smtClean="0">
                <a:latin typeface="Futura Bk BT"/>
              </a:rPr>
              <a:t>	</a:t>
            </a:r>
            <a:r>
              <a:rPr lang="en-US" sz="2400" b="0" dirty="0" smtClean="0">
                <a:latin typeface="Futura Bk BT"/>
              </a:rPr>
              <a:t>Active </a:t>
            </a:r>
            <a:r>
              <a:rPr lang="en-US" sz="2400" b="0" dirty="0">
                <a:latin typeface="Futura Bk BT"/>
              </a:rPr>
              <a:t>participation in RMO projects  </a:t>
            </a:r>
          </a:p>
          <a:p>
            <a:pPr algn="just">
              <a:tabLst>
                <a:tab pos="361950" algn="l"/>
              </a:tabLst>
            </a:pPr>
            <a:r>
              <a:rPr lang="en-US" sz="2400" b="0" dirty="0">
                <a:latin typeface="Futura Bk BT"/>
              </a:rPr>
              <a:t>6. </a:t>
            </a:r>
            <a:r>
              <a:rPr lang="tr-TR" sz="2400" b="0" dirty="0" smtClean="0">
                <a:latin typeface="Futura Bk BT"/>
              </a:rPr>
              <a:t>	</a:t>
            </a:r>
            <a:r>
              <a:rPr lang="en-US" sz="2400" b="0" dirty="0" smtClean="0">
                <a:latin typeface="Futura Bk BT"/>
              </a:rPr>
              <a:t>Other </a:t>
            </a:r>
            <a:r>
              <a:rPr lang="en-US" sz="2400" b="0" dirty="0">
                <a:latin typeface="Futura Bk BT"/>
              </a:rPr>
              <a:t>available knowledge and experience </a:t>
            </a:r>
          </a:p>
          <a:p>
            <a:endParaRPr lang="en-US" sz="2400" b="0" dirty="0">
              <a:solidFill>
                <a:srgbClr val="1E1182"/>
              </a:solidFill>
              <a:latin typeface="Futura Bk BT"/>
            </a:endParaRPr>
          </a:p>
        </p:txBody>
      </p:sp>
      <p:sp>
        <p:nvSpPr>
          <p:cNvPr id="9" name="Rectangle 8"/>
          <p:cNvSpPr>
            <a:spLocks noChangeArrowheads="1"/>
          </p:cNvSpPr>
          <p:nvPr/>
        </p:nvSpPr>
        <p:spPr bwMode="auto">
          <a:xfrm>
            <a:off x="1" y="57804"/>
            <a:ext cx="814390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Evidence for CMCs</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32</a:t>
            </a:fld>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TextBox 5"/>
          <p:cNvSpPr txBox="1">
            <a:spLocks noChangeArrowheads="1"/>
          </p:cNvSpPr>
          <p:nvPr/>
        </p:nvSpPr>
        <p:spPr bwMode="auto">
          <a:xfrm>
            <a:off x="533400" y="4743450"/>
            <a:ext cx="2286000" cy="247650"/>
          </a:xfrm>
          <a:prstGeom prst="rect">
            <a:avLst/>
          </a:prstGeom>
          <a:noFill/>
          <a:ln w="9525">
            <a:noFill/>
            <a:miter lim="800000"/>
            <a:headEnd/>
            <a:tailEnd/>
          </a:ln>
        </p:spPr>
        <p:txBody>
          <a:bodyPr>
            <a:spAutoFit/>
          </a:bodyPr>
          <a:lstStyle/>
          <a:p>
            <a:pPr eaLnBrk="0" hangingPunct="0"/>
            <a:endParaRPr lang="en-US"/>
          </a:p>
        </p:txBody>
      </p:sp>
      <p:cxnSp>
        <p:nvCxnSpPr>
          <p:cNvPr id="25606"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4" name="TextBox 3"/>
          <p:cNvSpPr txBox="1">
            <a:spLocks noChangeArrowheads="1"/>
          </p:cNvSpPr>
          <p:nvPr/>
        </p:nvSpPr>
        <p:spPr bwMode="auto">
          <a:xfrm>
            <a:off x="228600" y="1371600"/>
            <a:ext cx="8610600" cy="3786188"/>
          </a:xfrm>
          <a:prstGeom prst="rect">
            <a:avLst/>
          </a:prstGeom>
          <a:noFill/>
          <a:ln w="9525">
            <a:noFill/>
            <a:miter lim="800000"/>
            <a:headEnd/>
            <a:tailEnd/>
          </a:ln>
        </p:spPr>
        <p:txBody>
          <a:bodyPr>
            <a:spAutoFit/>
          </a:bodyPr>
          <a:lstStyle/>
          <a:p>
            <a:pPr algn="just"/>
            <a:r>
              <a:rPr lang="en-US" sz="2400" b="0" dirty="0"/>
              <a:t>Once the NMI has prepared its CMC declarations, it submits them to its RMO’s TC-Chair in the relevant area for review with accompanying documentation, if necessary. </a:t>
            </a:r>
          </a:p>
          <a:p>
            <a:pPr algn="just"/>
            <a:endParaRPr lang="en-US" sz="2400" b="0" dirty="0"/>
          </a:p>
          <a:p>
            <a:pPr algn="just"/>
            <a:r>
              <a:rPr lang="en-US" sz="2400" b="0" dirty="0">
                <a:solidFill>
                  <a:srgbClr val="C00000"/>
                </a:solidFill>
              </a:rPr>
              <a:t>Thus begins the two stage review of CMCs.  </a:t>
            </a:r>
          </a:p>
          <a:p>
            <a:pPr algn="just"/>
            <a:endParaRPr lang="en-US" sz="2400" b="0" dirty="0"/>
          </a:p>
          <a:p>
            <a:pPr algn="just"/>
            <a:r>
              <a:rPr lang="en-US" sz="2400" b="0" dirty="0"/>
              <a:t>Until final approval, the NMI must be prepared to answer questions, and if necessary, modify their submission, in order to satisfy reviewers. </a:t>
            </a:r>
          </a:p>
          <a:p>
            <a:endParaRPr lang="en-US" sz="2400" b="0" dirty="0">
              <a:solidFill>
                <a:srgbClr val="1E1182"/>
              </a:solidFill>
            </a:endParaRPr>
          </a:p>
        </p:txBody>
      </p:sp>
      <p:sp>
        <p:nvSpPr>
          <p:cNvPr id="9" name="Rectangle 8"/>
          <p:cNvSpPr>
            <a:spLocks noChangeArrowheads="1"/>
          </p:cNvSpPr>
          <p:nvPr/>
        </p:nvSpPr>
        <p:spPr bwMode="auto">
          <a:xfrm>
            <a:off x="47299" y="26272"/>
            <a:ext cx="814390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 Reviews</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33</a:t>
            </a:fld>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37506" y="2875226"/>
            <a:ext cx="7715304" cy="646331"/>
          </a:xfrm>
          <a:prstGeom prst="rect">
            <a:avLst/>
          </a:prstGeom>
          <a:noFill/>
        </p:spPr>
        <p:txBody>
          <a:bodyPr wrap="square" rtlCol="0">
            <a:spAutoFit/>
          </a:bodyPr>
          <a:lstStyle/>
          <a:p>
            <a:pPr algn="ctr"/>
            <a:r>
              <a:rPr lang="tr-TR" sz="3600" b="1" kern="0" dirty="0" smtClean="0">
                <a:solidFill>
                  <a:srgbClr val="C00000"/>
                </a:solidFill>
                <a:latin typeface="Futura Bk BT"/>
              </a:rPr>
              <a:t>SIGNATORIES of the CIPM MRA</a:t>
            </a:r>
            <a:endParaRPr lang="tr-TR" sz="3600" b="1" kern="0" dirty="0">
              <a:solidFill>
                <a:srgbClr val="C00000"/>
              </a:solidFill>
              <a:latin typeface="Futura Bk BT"/>
            </a:endParaRPr>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7" name="Freeform 631"/>
          <p:cNvSpPr>
            <a:spLocks noChangeAspect="1"/>
          </p:cNvSpPr>
          <p:nvPr/>
        </p:nvSpPr>
        <p:spPr bwMode="auto">
          <a:xfrm>
            <a:off x="3575050" y="5688012"/>
            <a:ext cx="165100" cy="71438"/>
          </a:xfrm>
          <a:custGeom>
            <a:avLst/>
            <a:gdLst>
              <a:gd name="T0" fmla="*/ 2147483647 w 112"/>
              <a:gd name="T1" fmla="*/ 2147483647 h 48"/>
              <a:gd name="T2" fmla="*/ 2147483647 w 112"/>
              <a:gd name="T3" fmla="*/ 2147483647 h 48"/>
              <a:gd name="T4" fmla="*/ 2147483647 w 112"/>
              <a:gd name="T5" fmla="*/ 2147483647 h 48"/>
              <a:gd name="T6" fmla="*/ 2147483647 w 112"/>
              <a:gd name="T7" fmla="*/ 2147483647 h 48"/>
              <a:gd name="T8" fmla="*/ 2147483647 w 112"/>
              <a:gd name="T9" fmla="*/ 2147483647 h 48"/>
              <a:gd name="T10" fmla="*/ 2147483647 w 112"/>
              <a:gd name="T11" fmla="*/ 2147483647 h 48"/>
              <a:gd name="T12" fmla="*/ 2147483647 w 112"/>
              <a:gd name="T13" fmla="*/ 2147483647 h 48"/>
              <a:gd name="T14" fmla="*/ 2147483647 w 112"/>
              <a:gd name="T15" fmla="*/ 2147483647 h 48"/>
              <a:gd name="T16" fmla="*/ 2147483647 w 112"/>
              <a:gd name="T17" fmla="*/ 2147483647 h 48"/>
              <a:gd name="T18" fmla="*/ 2147483647 w 112"/>
              <a:gd name="T19" fmla="*/ 2147483647 h 48"/>
              <a:gd name="T20" fmla="*/ 2147483647 w 112"/>
              <a:gd name="T21" fmla="*/ 2147483647 h 48"/>
              <a:gd name="T22" fmla="*/ 2147483647 w 112"/>
              <a:gd name="T23" fmla="*/ 2147483647 h 48"/>
              <a:gd name="T24" fmla="*/ 2147483647 w 112"/>
              <a:gd name="T25" fmla="*/ 2147483647 h 48"/>
              <a:gd name="T26" fmla="*/ 2147483647 w 112"/>
              <a:gd name="T27" fmla="*/ 0 h 48"/>
              <a:gd name="T28" fmla="*/ 2147483647 w 112"/>
              <a:gd name="T29" fmla="*/ 0 h 48"/>
              <a:gd name="T30" fmla="*/ 2147483647 w 112"/>
              <a:gd name="T31" fmla="*/ 2147483647 h 48"/>
              <a:gd name="T32" fmla="*/ 2147483647 w 112"/>
              <a:gd name="T33" fmla="*/ 2147483647 h 48"/>
              <a:gd name="T34" fmla="*/ 2147483647 w 112"/>
              <a:gd name="T35" fmla="*/ 2147483647 h 48"/>
              <a:gd name="T36" fmla="*/ 2147483647 w 112"/>
              <a:gd name="T37" fmla="*/ 2147483647 h 48"/>
              <a:gd name="T38" fmla="*/ 2147483647 w 112"/>
              <a:gd name="T39" fmla="*/ 2147483647 h 48"/>
              <a:gd name="T40" fmla="*/ 2147483647 w 112"/>
              <a:gd name="T41" fmla="*/ 2147483647 h 48"/>
              <a:gd name="T42" fmla="*/ 2147483647 w 112"/>
              <a:gd name="T43" fmla="*/ 2147483647 h 48"/>
              <a:gd name="T44" fmla="*/ 2147483647 w 112"/>
              <a:gd name="T45" fmla="*/ 2147483647 h 48"/>
              <a:gd name="T46" fmla="*/ 2147483647 w 112"/>
              <a:gd name="T47" fmla="*/ 2147483647 h 48"/>
              <a:gd name="T48" fmla="*/ 2147483647 w 112"/>
              <a:gd name="T49" fmla="*/ 2147483647 h 48"/>
              <a:gd name="T50" fmla="*/ 2147483647 w 112"/>
              <a:gd name="T51" fmla="*/ 2147483647 h 48"/>
              <a:gd name="T52" fmla="*/ 2147483647 w 112"/>
              <a:gd name="T53" fmla="*/ 2147483647 h 48"/>
              <a:gd name="T54" fmla="*/ 2147483647 w 112"/>
              <a:gd name="T55" fmla="*/ 2147483647 h 48"/>
              <a:gd name="T56" fmla="*/ 2147483647 w 112"/>
              <a:gd name="T57" fmla="*/ 2147483647 h 48"/>
              <a:gd name="T58" fmla="*/ 0 w 112"/>
              <a:gd name="T59" fmla="*/ 2147483647 h 48"/>
              <a:gd name="T60" fmla="*/ 2147483647 w 112"/>
              <a:gd name="T61" fmla="*/ 2147483647 h 48"/>
              <a:gd name="T62" fmla="*/ 2147483647 w 112"/>
              <a:gd name="T63" fmla="*/ 2147483647 h 48"/>
              <a:gd name="T64" fmla="*/ 2147483647 w 112"/>
              <a:gd name="T65" fmla="*/ 2147483647 h 48"/>
              <a:gd name="T66" fmla="*/ 2147483647 w 112"/>
              <a:gd name="T67" fmla="*/ 2147483647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46" y="44"/>
                </a:moveTo>
                <a:lnTo>
                  <a:pt x="64" y="46"/>
                </a:lnTo>
                <a:lnTo>
                  <a:pt x="84" y="46"/>
                </a:lnTo>
                <a:lnTo>
                  <a:pt x="96" y="44"/>
                </a:lnTo>
                <a:lnTo>
                  <a:pt x="106" y="40"/>
                </a:lnTo>
                <a:lnTo>
                  <a:pt x="112" y="34"/>
                </a:lnTo>
                <a:lnTo>
                  <a:pt x="112" y="30"/>
                </a:lnTo>
                <a:lnTo>
                  <a:pt x="112" y="24"/>
                </a:lnTo>
                <a:lnTo>
                  <a:pt x="112" y="20"/>
                </a:lnTo>
                <a:lnTo>
                  <a:pt x="106" y="18"/>
                </a:lnTo>
                <a:lnTo>
                  <a:pt x="94" y="16"/>
                </a:lnTo>
                <a:lnTo>
                  <a:pt x="106" y="8"/>
                </a:lnTo>
                <a:lnTo>
                  <a:pt x="98" y="2"/>
                </a:lnTo>
                <a:lnTo>
                  <a:pt x="92" y="0"/>
                </a:lnTo>
                <a:lnTo>
                  <a:pt x="84" y="0"/>
                </a:lnTo>
                <a:lnTo>
                  <a:pt x="78" y="2"/>
                </a:lnTo>
                <a:lnTo>
                  <a:pt x="62" y="2"/>
                </a:lnTo>
                <a:lnTo>
                  <a:pt x="56" y="2"/>
                </a:lnTo>
                <a:lnTo>
                  <a:pt x="50" y="2"/>
                </a:lnTo>
                <a:lnTo>
                  <a:pt x="44" y="6"/>
                </a:lnTo>
                <a:lnTo>
                  <a:pt x="40" y="12"/>
                </a:lnTo>
                <a:lnTo>
                  <a:pt x="38" y="20"/>
                </a:lnTo>
                <a:lnTo>
                  <a:pt x="42" y="30"/>
                </a:lnTo>
                <a:lnTo>
                  <a:pt x="42" y="34"/>
                </a:lnTo>
                <a:lnTo>
                  <a:pt x="40" y="38"/>
                </a:lnTo>
                <a:lnTo>
                  <a:pt x="34" y="38"/>
                </a:lnTo>
                <a:lnTo>
                  <a:pt x="28" y="38"/>
                </a:lnTo>
                <a:lnTo>
                  <a:pt x="12" y="36"/>
                </a:lnTo>
                <a:lnTo>
                  <a:pt x="4" y="38"/>
                </a:lnTo>
                <a:lnTo>
                  <a:pt x="0" y="42"/>
                </a:lnTo>
                <a:lnTo>
                  <a:pt x="4" y="44"/>
                </a:lnTo>
                <a:lnTo>
                  <a:pt x="10" y="46"/>
                </a:lnTo>
                <a:lnTo>
                  <a:pt x="24" y="48"/>
                </a:lnTo>
                <a:lnTo>
                  <a:pt x="46" y="44"/>
                </a:lnTo>
                <a:close/>
              </a:path>
            </a:pathLst>
          </a:custGeom>
          <a:solidFill>
            <a:schemeClr val="bg1"/>
          </a:solidFill>
          <a:ln w="6350">
            <a:solidFill>
              <a:schemeClr val="tx1"/>
            </a:solidFill>
            <a:round/>
            <a:headEnd/>
            <a:tailEnd/>
          </a:ln>
        </p:spPr>
        <p:txBody>
          <a:bodyPr/>
          <a:lstStyle/>
          <a:p>
            <a:endParaRPr lang="tr-TR"/>
          </a:p>
        </p:txBody>
      </p:sp>
      <p:sp>
        <p:nvSpPr>
          <p:cNvPr id="8368" name="Freeform 632"/>
          <p:cNvSpPr>
            <a:spLocks noChangeAspect="1"/>
          </p:cNvSpPr>
          <p:nvPr/>
        </p:nvSpPr>
        <p:spPr bwMode="auto">
          <a:xfrm>
            <a:off x="3094038" y="5513387"/>
            <a:ext cx="104775" cy="80963"/>
          </a:xfrm>
          <a:custGeom>
            <a:avLst/>
            <a:gdLst>
              <a:gd name="T0" fmla="*/ 0 w 70"/>
              <a:gd name="T1" fmla="*/ 2147483647 h 54"/>
              <a:gd name="T2" fmla="*/ 0 w 70"/>
              <a:gd name="T3" fmla="*/ 2147483647 h 54"/>
              <a:gd name="T4" fmla="*/ 2147483647 w 70"/>
              <a:gd name="T5" fmla="*/ 2147483647 h 54"/>
              <a:gd name="T6" fmla="*/ 2147483647 w 70"/>
              <a:gd name="T7" fmla="*/ 2147483647 h 54"/>
              <a:gd name="T8" fmla="*/ 2147483647 w 70"/>
              <a:gd name="T9" fmla="*/ 2147483647 h 54"/>
              <a:gd name="T10" fmla="*/ 2147483647 w 70"/>
              <a:gd name="T11" fmla="*/ 2147483647 h 54"/>
              <a:gd name="T12" fmla="*/ 2147483647 w 70"/>
              <a:gd name="T13" fmla="*/ 2147483647 h 54"/>
              <a:gd name="T14" fmla="*/ 2147483647 w 70"/>
              <a:gd name="T15" fmla="*/ 2147483647 h 54"/>
              <a:gd name="T16" fmla="*/ 2147483647 w 70"/>
              <a:gd name="T17" fmla="*/ 2147483647 h 54"/>
              <a:gd name="T18" fmla="*/ 2147483647 w 70"/>
              <a:gd name="T19" fmla="*/ 2147483647 h 54"/>
              <a:gd name="T20" fmla="*/ 2147483647 w 70"/>
              <a:gd name="T21" fmla="*/ 2147483647 h 54"/>
              <a:gd name="T22" fmla="*/ 2147483647 w 70"/>
              <a:gd name="T23" fmla="*/ 2147483647 h 54"/>
              <a:gd name="T24" fmla="*/ 2147483647 w 70"/>
              <a:gd name="T25" fmla="*/ 2147483647 h 54"/>
              <a:gd name="T26" fmla="*/ 2147483647 w 70"/>
              <a:gd name="T27" fmla="*/ 2147483647 h 54"/>
              <a:gd name="T28" fmla="*/ 2147483647 w 70"/>
              <a:gd name="T29" fmla="*/ 0 h 54"/>
              <a:gd name="T30" fmla="*/ 2147483647 w 70"/>
              <a:gd name="T31" fmla="*/ 0 h 54"/>
              <a:gd name="T32" fmla="*/ 2147483647 w 70"/>
              <a:gd name="T33" fmla="*/ 0 h 54"/>
              <a:gd name="T34" fmla="*/ 2147483647 w 70"/>
              <a:gd name="T35" fmla="*/ 0 h 54"/>
              <a:gd name="T36" fmla="*/ 2147483647 w 70"/>
              <a:gd name="T37" fmla="*/ 2147483647 h 54"/>
              <a:gd name="T38" fmla="*/ 2147483647 w 70"/>
              <a:gd name="T39" fmla="*/ 2147483647 h 54"/>
              <a:gd name="T40" fmla="*/ 2147483647 w 70"/>
              <a:gd name="T41" fmla="*/ 2147483647 h 54"/>
              <a:gd name="T42" fmla="*/ 2147483647 w 70"/>
              <a:gd name="T43" fmla="*/ 2147483647 h 54"/>
              <a:gd name="T44" fmla="*/ 2147483647 w 70"/>
              <a:gd name="T45" fmla="*/ 2147483647 h 54"/>
              <a:gd name="T46" fmla="*/ 2147483647 w 70"/>
              <a:gd name="T47" fmla="*/ 2147483647 h 54"/>
              <a:gd name="T48" fmla="*/ 2147483647 w 70"/>
              <a:gd name="T49" fmla="*/ 2147483647 h 54"/>
              <a:gd name="T50" fmla="*/ 2147483647 w 70"/>
              <a:gd name="T51" fmla="*/ 2147483647 h 54"/>
              <a:gd name="T52" fmla="*/ 2147483647 w 70"/>
              <a:gd name="T53" fmla="*/ 2147483647 h 54"/>
              <a:gd name="T54" fmla="*/ 2147483647 w 70"/>
              <a:gd name="T55" fmla="*/ 2147483647 h 54"/>
              <a:gd name="T56" fmla="*/ 2147483647 w 70"/>
              <a:gd name="T57" fmla="*/ 2147483647 h 54"/>
              <a:gd name="T58" fmla="*/ 2147483647 w 70"/>
              <a:gd name="T59" fmla="*/ 2147483647 h 54"/>
              <a:gd name="T60" fmla="*/ 2147483647 w 70"/>
              <a:gd name="T61" fmla="*/ 2147483647 h 54"/>
              <a:gd name="T62" fmla="*/ 2147483647 w 70"/>
              <a:gd name="T63" fmla="*/ 2147483647 h 54"/>
              <a:gd name="T64" fmla="*/ 2147483647 w 70"/>
              <a:gd name="T65" fmla="*/ 2147483647 h 54"/>
              <a:gd name="T66" fmla="*/ 2147483647 w 70"/>
              <a:gd name="T67" fmla="*/ 2147483647 h 54"/>
              <a:gd name="T68" fmla="*/ 2147483647 w 70"/>
              <a:gd name="T69" fmla="*/ 2147483647 h 54"/>
              <a:gd name="T70" fmla="*/ 0 w 70"/>
              <a:gd name="T71" fmla="*/ 2147483647 h 54"/>
              <a:gd name="T72" fmla="*/ 0 w 70"/>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
              <a:gd name="T112" fmla="*/ 0 h 54"/>
              <a:gd name="T113" fmla="*/ 70 w 70"/>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 h="54">
                <a:moveTo>
                  <a:pt x="0" y="48"/>
                </a:moveTo>
                <a:lnTo>
                  <a:pt x="0" y="40"/>
                </a:lnTo>
                <a:lnTo>
                  <a:pt x="20" y="36"/>
                </a:lnTo>
                <a:lnTo>
                  <a:pt x="28" y="34"/>
                </a:lnTo>
                <a:lnTo>
                  <a:pt x="38" y="32"/>
                </a:lnTo>
                <a:lnTo>
                  <a:pt x="34" y="28"/>
                </a:lnTo>
                <a:lnTo>
                  <a:pt x="28" y="26"/>
                </a:lnTo>
                <a:lnTo>
                  <a:pt x="24" y="26"/>
                </a:lnTo>
                <a:lnTo>
                  <a:pt x="20" y="28"/>
                </a:lnTo>
                <a:lnTo>
                  <a:pt x="20" y="18"/>
                </a:lnTo>
                <a:lnTo>
                  <a:pt x="18" y="16"/>
                </a:lnTo>
                <a:lnTo>
                  <a:pt x="14" y="12"/>
                </a:lnTo>
                <a:lnTo>
                  <a:pt x="10" y="8"/>
                </a:lnTo>
                <a:lnTo>
                  <a:pt x="8" y="4"/>
                </a:lnTo>
                <a:lnTo>
                  <a:pt x="10" y="0"/>
                </a:lnTo>
                <a:lnTo>
                  <a:pt x="14" y="0"/>
                </a:lnTo>
                <a:lnTo>
                  <a:pt x="24" y="0"/>
                </a:lnTo>
                <a:lnTo>
                  <a:pt x="28" y="0"/>
                </a:lnTo>
                <a:lnTo>
                  <a:pt x="34" y="2"/>
                </a:lnTo>
                <a:lnTo>
                  <a:pt x="52" y="14"/>
                </a:lnTo>
                <a:lnTo>
                  <a:pt x="64" y="26"/>
                </a:lnTo>
                <a:lnTo>
                  <a:pt x="68" y="32"/>
                </a:lnTo>
                <a:lnTo>
                  <a:pt x="70" y="38"/>
                </a:lnTo>
                <a:lnTo>
                  <a:pt x="70" y="44"/>
                </a:lnTo>
                <a:lnTo>
                  <a:pt x="68" y="48"/>
                </a:lnTo>
                <a:lnTo>
                  <a:pt x="64" y="50"/>
                </a:lnTo>
                <a:lnTo>
                  <a:pt x="62" y="52"/>
                </a:lnTo>
                <a:lnTo>
                  <a:pt x="54" y="54"/>
                </a:lnTo>
                <a:lnTo>
                  <a:pt x="44" y="54"/>
                </a:lnTo>
                <a:lnTo>
                  <a:pt x="38" y="54"/>
                </a:lnTo>
                <a:lnTo>
                  <a:pt x="32" y="54"/>
                </a:lnTo>
                <a:lnTo>
                  <a:pt x="38" y="50"/>
                </a:lnTo>
                <a:lnTo>
                  <a:pt x="46" y="48"/>
                </a:lnTo>
                <a:lnTo>
                  <a:pt x="18" y="44"/>
                </a:lnTo>
                <a:lnTo>
                  <a:pt x="6" y="44"/>
                </a:lnTo>
                <a:lnTo>
                  <a:pt x="0" y="46"/>
                </a:lnTo>
                <a:lnTo>
                  <a:pt x="0" y="48"/>
                </a:lnTo>
                <a:close/>
              </a:path>
            </a:pathLst>
          </a:custGeom>
          <a:solidFill>
            <a:schemeClr val="bg1"/>
          </a:solidFill>
          <a:ln w="6350">
            <a:solidFill>
              <a:schemeClr val="tx1"/>
            </a:solidFill>
            <a:round/>
            <a:headEnd/>
            <a:tailEnd/>
          </a:ln>
        </p:spPr>
        <p:txBody>
          <a:bodyPr/>
          <a:lstStyle/>
          <a:p>
            <a:endParaRPr lang="tr-TR"/>
          </a:p>
        </p:txBody>
      </p:sp>
      <p:sp>
        <p:nvSpPr>
          <p:cNvPr id="8369" name="Freeform 633"/>
          <p:cNvSpPr>
            <a:spLocks noChangeAspect="1"/>
          </p:cNvSpPr>
          <p:nvPr/>
        </p:nvSpPr>
        <p:spPr bwMode="auto">
          <a:xfrm>
            <a:off x="3092450" y="5594350"/>
            <a:ext cx="28575" cy="17462"/>
          </a:xfrm>
          <a:custGeom>
            <a:avLst/>
            <a:gdLst>
              <a:gd name="T0" fmla="*/ 2147483647 w 20"/>
              <a:gd name="T1" fmla="*/ 0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0 h 12"/>
              <a:gd name="T12" fmla="*/ 2147483647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0"/>
                </a:moveTo>
                <a:lnTo>
                  <a:pt x="20" y="12"/>
                </a:lnTo>
                <a:lnTo>
                  <a:pt x="12" y="12"/>
                </a:lnTo>
                <a:lnTo>
                  <a:pt x="2" y="8"/>
                </a:lnTo>
                <a:lnTo>
                  <a:pt x="2" y="4"/>
                </a:lnTo>
                <a:lnTo>
                  <a:pt x="0" y="0"/>
                </a:lnTo>
                <a:lnTo>
                  <a:pt x="20" y="0"/>
                </a:lnTo>
                <a:close/>
              </a:path>
            </a:pathLst>
          </a:custGeom>
          <a:solidFill>
            <a:schemeClr val="bg1"/>
          </a:solidFill>
          <a:ln w="6350">
            <a:solidFill>
              <a:schemeClr val="tx1"/>
            </a:solidFill>
            <a:round/>
            <a:headEnd/>
            <a:tailEnd/>
          </a:ln>
        </p:spPr>
        <p:txBody>
          <a:bodyPr/>
          <a:lstStyle/>
          <a:p>
            <a:endParaRPr lang="tr-TR"/>
          </a:p>
        </p:txBody>
      </p:sp>
      <p:sp>
        <p:nvSpPr>
          <p:cNvPr id="8370" name="Freeform 634"/>
          <p:cNvSpPr>
            <a:spLocks noChangeAspect="1"/>
          </p:cNvSpPr>
          <p:nvPr/>
        </p:nvSpPr>
        <p:spPr bwMode="auto">
          <a:xfrm>
            <a:off x="2662238" y="5561012"/>
            <a:ext cx="100012" cy="20638"/>
          </a:xfrm>
          <a:custGeom>
            <a:avLst/>
            <a:gdLst>
              <a:gd name="T0" fmla="*/ 2147483647 w 68"/>
              <a:gd name="T1" fmla="*/ 2147483647 h 14"/>
              <a:gd name="T2" fmla="*/ 2147483647 w 68"/>
              <a:gd name="T3" fmla="*/ 2147483647 h 14"/>
              <a:gd name="T4" fmla="*/ 2147483647 w 68"/>
              <a:gd name="T5" fmla="*/ 0 h 14"/>
              <a:gd name="T6" fmla="*/ 2147483647 w 68"/>
              <a:gd name="T7" fmla="*/ 0 h 14"/>
              <a:gd name="T8" fmla="*/ 2147483647 w 68"/>
              <a:gd name="T9" fmla="*/ 0 h 14"/>
              <a:gd name="T10" fmla="*/ 2147483647 w 68"/>
              <a:gd name="T11" fmla="*/ 2147483647 h 14"/>
              <a:gd name="T12" fmla="*/ 2147483647 w 68"/>
              <a:gd name="T13" fmla="*/ 2147483647 h 14"/>
              <a:gd name="T14" fmla="*/ 2147483647 w 68"/>
              <a:gd name="T15" fmla="*/ 2147483647 h 14"/>
              <a:gd name="T16" fmla="*/ 2147483647 w 68"/>
              <a:gd name="T17" fmla="*/ 0 h 14"/>
              <a:gd name="T18" fmla="*/ 2147483647 w 68"/>
              <a:gd name="T19" fmla="*/ 2147483647 h 14"/>
              <a:gd name="T20" fmla="*/ 2147483647 w 68"/>
              <a:gd name="T21" fmla="*/ 2147483647 h 14"/>
              <a:gd name="T22" fmla="*/ 2147483647 w 68"/>
              <a:gd name="T23" fmla="*/ 2147483647 h 14"/>
              <a:gd name="T24" fmla="*/ 0 w 68"/>
              <a:gd name="T25" fmla="*/ 2147483647 h 14"/>
              <a:gd name="T26" fmla="*/ 2147483647 w 68"/>
              <a:gd name="T27" fmla="*/ 2147483647 h 14"/>
              <a:gd name="T28" fmla="*/ 2147483647 w 68"/>
              <a:gd name="T29" fmla="*/ 2147483647 h 14"/>
              <a:gd name="T30" fmla="*/ 2147483647 w 68"/>
              <a:gd name="T31" fmla="*/ 2147483647 h 14"/>
              <a:gd name="T32" fmla="*/ 2147483647 w 68"/>
              <a:gd name="T33" fmla="*/ 2147483647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14"/>
              <a:gd name="T53" fmla="*/ 68 w 68"/>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14">
                <a:moveTo>
                  <a:pt x="68" y="12"/>
                </a:moveTo>
                <a:lnTo>
                  <a:pt x="68" y="4"/>
                </a:lnTo>
                <a:lnTo>
                  <a:pt x="56" y="0"/>
                </a:lnTo>
                <a:lnTo>
                  <a:pt x="46" y="0"/>
                </a:lnTo>
                <a:lnTo>
                  <a:pt x="44" y="0"/>
                </a:lnTo>
                <a:lnTo>
                  <a:pt x="42" y="2"/>
                </a:lnTo>
                <a:lnTo>
                  <a:pt x="38" y="4"/>
                </a:lnTo>
                <a:lnTo>
                  <a:pt x="34" y="2"/>
                </a:lnTo>
                <a:lnTo>
                  <a:pt x="30" y="0"/>
                </a:lnTo>
                <a:lnTo>
                  <a:pt x="24" y="2"/>
                </a:lnTo>
                <a:lnTo>
                  <a:pt x="16" y="4"/>
                </a:lnTo>
                <a:lnTo>
                  <a:pt x="8" y="6"/>
                </a:lnTo>
                <a:lnTo>
                  <a:pt x="0" y="8"/>
                </a:lnTo>
                <a:lnTo>
                  <a:pt x="6" y="10"/>
                </a:lnTo>
                <a:lnTo>
                  <a:pt x="14" y="12"/>
                </a:lnTo>
                <a:lnTo>
                  <a:pt x="32" y="14"/>
                </a:lnTo>
                <a:lnTo>
                  <a:pt x="68" y="12"/>
                </a:lnTo>
                <a:close/>
              </a:path>
            </a:pathLst>
          </a:custGeom>
          <a:solidFill>
            <a:schemeClr val="bg1"/>
          </a:solidFill>
          <a:ln w="6350">
            <a:solidFill>
              <a:schemeClr val="tx1"/>
            </a:solidFill>
            <a:round/>
            <a:headEnd/>
            <a:tailEnd/>
          </a:ln>
        </p:spPr>
        <p:txBody>
          <a:bodyPr/>
          <a:lstStyle/>
          <a:p>
            <a:endParaRPr lang="tr-TR"/>
          </a:p>
        </p:txBody>
      </p:sp>
      <p:sp>
        <p:nvSpPr>
          <p:cNvPr id="8372" name="Text Box 637"/>
          <p:cNvSpPr txBox="1">
            <a:spLocks noChangeArrowheads="1"/>
          </p:cNvSpPr>
          <p:nvPr/>
        </p:nvSpPr>
        <p:spPr bwMode="auto">
          <a:xfrm>
            <a:off x="5867400" y="5253037"/>
            <a:ext cx="3051175" cy="577081"/>
          </a:xfrm>
          <a:prstGeom prst="rect">
            <a:avLst/>
          </a:prstGeom>
          <a:noFill/>
          <a:ln w="9525">
            <a:noFill/>
            <a:miter lim="800000"/>
            <a:headEnd/>
            <a:tailEnd/>
          </a:ln>
        </p:spPr>
        <p:txBody>
          <a:bodyPr lIns="0" tIns="0" rIns="0" bIns="0">
            <a:spAutoFit/>
          </a:bodyPr>
          <a:lstStyle/>
          <a:p>
            <a:pPr>
              <a:spcBef>
                <a:spcPct val="20000"/>
              </a:spcBef>
              <a:buSzTx/>
              <a:buFontTx/>
              <a:buNone/>
            </a:pPr>
            <a:r>
              <a:rPr lang="en-US" sz="1050" dirty="0">
                <a:solidFill>
                  <a:schemeClr val="bg2">
                    <a:lumMod val="25000"/>
                  </a:schemeClr>
                </a:solidFill>
                <a:ea typeface="Arial Unicode MS" pitchFamily="34" charset="-128"/>
                <a:cs typeface="Arial Unicode MS" pitchFamily="34" charset="-128"/>
              </a:rPr>
              <a:t>Member participating in the CIPM MRA</a:t>
            </a:r>
          </a:p>
          <a:p>
            <a:pPr>
              <a:spcBef>
                <a:spcPct val="20000"/>
              </a:spcBef>
              <a:buSzTx/>
              <a:buFontTx/>
              <a:buNone/>
            </a:pPr>
            <a:r>
              <a:rPr lang="en-US" sz="1050" dirty="0">
                <a:solidFill>
                  <a:schemeClr val="bg2">
                    <a:lumMod val="25000"/>
                  </a:schemeClr>
                </a:solidFill>
                <a:ea typeface="Arial Unicode MS" pitchFamily="34" charset="-128"/>
                <a:cs typeface="Arial Unicode MS" pitchFamily="34" charset="-128"/>
              </a:rPr>
              <a:t>Associate participating in the </a:t>
            </a:r>
            <a:r>
              <a:rPr lang="en-US" sz="1050" dirty="0" smtClean="0">
                <a:solidFill>
                  <a:schemeClr val="bg2">
                    <a:lumMod val="25000"/>
                  </a:schemeClr>
                </a:solidFill>
                <a:ea typeface="Arial Unicode MS" pitchFamily="34" charset="-128"/>
                <a:cs typeface="Arial Unicode MS" pitchFamily="34" charset="-128"/>
              </a:rPr>
              <a:t>CIP </a:t>
            </a:r>
            <a:r>
              <a:rPr lang="en-US" sz="1050" dirty="0">
                <a:solidFill>
                  <a:schemeClr val="bg2">
                    <a:lumMod val="25000"/>
                  </a:schemeClr>
                </a:solidFill>
                <a:ea typeface="Arial Unicode MS" pitchFamily="34" charset="-128"/>
                <a:cs typeface="Arial Unicode MS" pitchFamily="34" charset="-128"/>
              </a:rPr>
              <a:t>MRA</a:t>
            </a:r>
          </a:p>
          <a:p>
            <a:pPr>
              <a:spcBef>
                <a:spcPct val="20000"/>
              </a:spcBef>
              <a:buSzTx/>
              <a:buFontTx/>
              <a:buNone/>
            </a:pPr>
            <a:endParaRPr lang="en-US" sz="1200" dirty="0">
              <a:solidFill>
                <a:schemeClr val="accent2"/>
              </a:solidFill>
              <a:ea typeface="Arial Unicode MS" pitchFamily="34" charset="-128"/>
              <a:cs typeface="Arial Unicode MS" pitchFamily="34" charset="-128"/>
            </a:endParaRPr>
          </a:p>
        </p:txBody>
      </p:sp>
      <p:sp>
        <p:nvSpPr>
          <p:cNvPr id="8373" name="Rectangle 639"/>
          <p:cNvSpPr>
            <a:spLocks noChangeAspect="1" noChangeArrowheads="1"/>
          </p:cNvSpPr>
          <p:nvPr/>
        </p:nvSpPr>
        <p:spPr bwMode="auto">
          <a:xfrm>
            <a:off x="5435600" y="5268912"/>
            <a:ext cx="309563" cy="149225"/>
          </a:xfrm>
          <a:prstGeom prst="rect">
            <a:avLst/>
          </a:prstGeom>
          <a:solidFill>
            <a:srgbClr val="CC9900"/>
          </a:solidFill>
          <a:ln w="9525">
            <a:solidFill>
              <a:schemeClr val="bg1"/>
            </a:solidFill>
            <a:miter lim="800000"/>
            <a:headEnd/>
            <a:tailEnd/>
          </a:ln>
        </p:spPr>
        <p:txBody>
          <a:bodyPr wrap="none" anchor="ctr"/>
          <a:lstStyle/>
          <a:p>
            <a:pPr>
              <a:buSzTx/>
              <a:buFontTx/>
              <a:buNone/>
            </a:pPr>
            <a:endParaRPr lang="de-DE" sz="1000">
              <a:solidFill>
                <a:schemeClr val="tx1"/>
              </a:solidFill>
              <a:ea typeface="Arial Unicode MS" pitchFamily="34" charset="-128"/>
              <a:cs typeface="Arial Unicode MS" pitchFamily="34" charset="-128"/>
            </a:endParaRPr>
          </a:p>
        </p:txBody>
      </p:sp>
      <p:sp>
        <p:nvSpPr>
          <p:cNvPr id="8374" name="Rectangle 640"/>
          <p:cNvSpPr>
            <a:spLocks noChangeAspect="1" noChangeArrowheads="1"/>
          </p:cNvSpPr>
          <p:nvPr/>
        </p:nvSpPr>
        <p:spPr bwMode="auto">
          <a:xfrm>
            <a:off x="5435600" y="5484812"/>
            <a:ext cx="309563" cy="149225"/>
          </a:xfrm>
          <a:prstGeom prst="rect">
            <a:avLst/>
          </a:prstGeom>
          <a:solidFill>
            <a:srgbClr val="008000"/>
          </a:solidFill>
          <a:ln w="9525">
            <a:solidFill>
              <a:schemeClr val="bg1"/>
            </a:solidFill>
            <a:miter lim="800000"/>
            <a:headEnd/>
            <a:tailEnd/>
          </a:ln>
        </p:spPr>
        <p:txBody>
          <a:bodyPr wrap="none" anchor="ctr"/>
          <a:lstStyle/>
          <a:p>
            <a:pPr>
              <a:buSzTx/>
              <a:buFontTx/>
              <a:buNone/>
            </a:pPr>
            <a:endParaRPr lang="de-DE" sz="1000">
              <a:solidFill>
                <a:schemeClr val="tx1"/>
              </a:solidFill>
              <a:ea typeface="Arial Unicode MS" pitchFamily="34" charset="-128"/>
              <a:cs typeface="Arial Unicode MS" pitchFamily="34" charset="-128"/>
            </a:endParaRPr>
          </a:p>
        </p:txBody>
      </p:sp>
      <p:sp>
        <p:nvSpPr>
          <p:cNvPr id="311" name="Rectangle 310"/>
          <p:cNvSpPr>
            <a:spLocks noChangeArrowheads="1"/>
          </p:cNvSpPr>
          <p:nvPr/>
        </p:nvSpPr>
        <p:spPr bwMode="auto">
          <a:xfrm>
            <a:off x="78831" y="26272"/>
            <a:ext cx="8136508"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Signatories</a:t>
            </a:r>
            <a:endParaRPr lang="en-GB" sz="3600" dirty="0">
              <a:solidFill>
                <a:schemeClr val="bg1"/>
              </a:solidFill>
              <a:latin typeface="Futura Bk BT" pitchFamily="34" charset="0"/>
              <a:ea typeface="+mj-ea"/>
              <a:cs typeface="+mj-cs"/>
            </a:endParaRPr>
          </a:p>
        </p:txBody>
      </p:sp>
      <p:grpSp>
        <p:nvGrpSpPr>
          <p:cNvPr id="310" name="Group 338"/>
          <p:cNvGrpSpPr>
            <a:grpSpLocks/>
          </p:cNvGrpSpPr>
          <p:nvPr/>
        </p:nvGrpSpPr>
        <p:grpSpPr bwMode="auto">
          <a:xfrm>
            <a:off x="7296120" y="2116134"/>
            <a:ext cx="214313" cy="390527"/>
            <a:chOff x="4603" y="1383"/>
            <a:chExt cx="137" cy="246"/>
          </a:xfrm>
        </p:grpSpPr>
        <p:sp>
          <p:nvSpPr>
            <p:cNvPr id="312" name="Freeform 339"/>
            <p:cNvSpPr>
              <a:spLocks noChangeAspect="1"/>
            </p:cNvSpPr>
            <p:nvPr/>
          </p:nvSpPr>
          <p:spPr bwMode="auto">
            <a:xfrm>
              <a:off x="4657" y="1383"/>
              <a:ext cx="77" cy="65"/>
            </a:xfrm>
            <a:custGeom>
              <a:avLst/>
              <a:gdLst>
                <a:gd name="T0" fmla="*/ 22 w 82"/>
                <a:gd name="T1" fmla="*/ 39 h 70"/>
                <a:gd name="T2" fmla="*/ 16 w 82"/>
                <a:gd name="T3" fmla="*/ 40 h 70"/>
                <a:gd name="T4" fmla="*/ 10 w 82"/>
                <a:gd name="T5" fmla="*/ 42 h 70"/>
                <a:gd name="T6" fmla="*/ 21 w 82"/>
                <a:gd name="T7" fmla="*/ 46 h 70"/>
                <a:gd name="T8" fmla="*/ 23 w 82"/>
                <a:gd name="T9" fmla="*/ 47 h 70"/>
                <a:gd name="T10" fmla="*/ 28 w 82"/>
                <a:gd name="T11" fmla="*/ 52 h 70"/>
                <a:gd name="T12" fmla="*/ 16 w 82"/>
                <a:gd name="T13" fmla="*/ 52 h 70"/>
                <a:gd name="T14" fmla="*/ 10 w 82"/>
                <a:gd name="T15" fmla="*/ 46 h 70"/>
                <a:gd name="T16" fmla="*/ 8 w 82"/>
                <a:gd name="T17" fmla="*/ 43 h 70"/>
                <a:gd name="T18" fmla="*/ 8 w 82"/>
                <a:gd name="T19" fmla="*/ 42 h 70"/>
                <a:gd name="T20" fmla="*/ 8 w 82"/>
                <a:gd name="T21" fmla="*/ 37 h 70"/>
                <a:gd name="T22" fmla="*/ 10 w 82"/>
                <a:gd name="T23" fmla="*/ 34 h 70"/>
                <a:gd name="T24" fmla="*/ 8 w 82"/>
                <a:gd name="T25" fmla="*/ 33 h 70"/>
                <a:gd name="T26" fmla="*/ 8 w 82"/>
                <a:gd name="T27" fmla="*/ 30 h 70"/>
                <a:gd name="T28" fmla="*/ 14 w 82"/>
                <a:gd name="T29" fmla="*/ 30 h 70"/>
                <a:gd name="T30" fmla="*/ 12 w 82"/>
                <a:gd name="T31" fmla="*/ 26 h 70"/>
                <a:gd name="T32" fmla="*/ 10 w 82"/>
                <a:gd name="T33" fmla="*/ 20 h 70"/>
                <a:gd name="T34" fmla="*/ 10 w 82"/>
                <a:gd name="T35" fmla="*/ 12 h 70"/>
                <a:gd name="T36" fmla="*/ 8 w 82"/>
                <a:gd name="T37" fmla="*/ 8 h 70"/>
                <a:gd name="T38" fmla="*/ 6 w 82"/>
                <a:gd name="T39" fmla="*/ 7 h 70"/>
                <a:gd name="T40" fmla="*/ 2 w 82"/>
                <a:gd name="T41" fmla="*/ 4 h 70"/>
                <a:gd name="T42" fmla="*/ 0 w 82"/>
                <a:gd name="T43" fmla="*/ 0 h 70"/>
                <a:gd name="T44" fmla="*/ 4 w 82"/>
                <a:gd name="T45" fmla="*/ 0 h 70"/>
                <a:gd name="T46" fmla="*/ 8 w 82"/>
                <a:gd name="T47" fmla="*/ 4 h 70"/>
                <a:gd name="T48" fmla="*/ 20 w 82"/>
                <a:gd name="T49" fmla="*/ 10 h 70"/>
                <a:gd name="T50" fmla="*/ 32 w 82"/>
                <a:gd name="T51" fmla="*/ 17 h 70"/>
                <a:gd name="T52" fmla="*/ 36 w 82"/>
                <a:gd name="T53" fmla="*/ 18 h 70"/>
                <a:gd name="T54" fmla="*/ 42 w 82"/>
                <a:gd name="T55" fmla="*/ 19 h 70"/>
                <a:gd name="T56" fmla="*/ 47 w 82"/>
                <a:gd name="T57" fmla="*/ 19 h 70"/>
                <a:gd name="T58" fmla="*/ 51 w 82"/>
                <a:gd name="T59" fmla="*/ 18 h 70"/>
                <a:gd name="T60" fmla="*/ 57 w 82"/>
                <a:gd name="T61" fmla="*/ 16 h 70"/>
                <a:gd name="T62" fmla="*/ 57 w 82"/>
                <a:gd name="T63" fmla="*/ 22 h 70"/>
                <a:gd name="T64" fmla="*/ 57 w 82"/>
                <a:gd name="T65" fmla="*/ 26 h 70"/>
                <a:gd name="T66" fmla="*/ 59 w 82"/>
                <a:gd name="T67" fmla="*/ 27 h 70"/>
                <a:gd name="T68" fmla="*/ 64 w 82"/>
                <a:gd name="T69" fmla="*/ 31 h 70"/>
                <a:gd name="T70" fmla="*/ 61 w 82"/>
                <a:gd name="T71" fmla="*/ 33 h 70"/>
                <a:gd name="T72" fmla="*/ 56 w 82"/>
                <a:gd name="T73" fmla="*/ 33 h 70"/>
                <a:gd name="T74" fmla="*/ 47 w 82"/>
                <a:gd name="T75" fmla="*/ 34 h 70"/>
                <a:gd name="T76" fmla="*/ 47 w 82"/>
                <a:gd name="T77" fmla="*/ 46 h 70"/>
                <a:gd name="T78" fmla="*/ 40 w 82"/>
                <a:gd name="T79" fmla="*/ 45 h 70"/>
                <a:gd name="T80" fmla="*/ 35 w 82"/>
                <a:gd name="T81" fmla="*/ 42 h 70"/>
                <a:gd name="T82" fmla="*/ 30 w 82"/>
                <a:gd name="T83" fmla="*/ 40 h 70"/>
                <a:gd name="T84" fmla="*/ 22 w 82"/>
                <a:gd name="T85" fmla="*/ 39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solidFill>
              <a:srgbClr val="CC9900"/>
            </a:solidFill>
            <a:ln w="6350">
              <a:solidFill>
                <a:schemeClr val="tx1"/>
              </a:solidFill>
              <a:round/>
              <a:headEnd/>
              <a:tailEnd/>
            </a:ln>
          </p:spPr>
          <p:txBody>
            <a:bodyPr/>
            <a:lstStyle/>
            <a:p>
              <a:endParaRPr lang="tr-TR"/>
            </a:p>
          </p:txBody>
        </p:sp>
        <p:sp>
          <p:nvSpPr>
            <p:cNvPr id="313" name="Freeform 340"/>
            <p:cNvSpPr>
              <a:spLocks noChangeAspect="1"/>
            </p:cNvSpPr>
            <p:nvPr/>
          </p:nvSpPr>
          <p:spPr bwMode="auto">
            <a:xfrm>
              <a:off x="4612" y="1452"/>
              <a:ext cx="128" cy="139"/>
            </a:xfrm>
            <a:custGeom>
              <a:avLst/>
              <a:gdLst>
                <a:gd name="T0" fmla="*/ 61 w 136"/>
                <a:gd name="T1" fmla="*/ 6 h 148"/>
                <a:gd name="T2" fmla="*/ 68 w 136"/>
                <a:gd name="T3" fmla="*/ 0 h 148"/>
                <a:gd name="T4" fmla="*/ 87 w 136"/>
                <a:gd name="T5" fmla="*/ 20 h 148"/>
                <a:gd name="T6" fmla="*/ 92 w 136"/>
                <a:gd name="T7" fmla="*/ 30 h 148"/>
                <a:gd name="T8" fmla="*/ 96 w 136"/>
                <a:gd name="T9" fmla="*/ 40 h 148"/>
                <a:gd name="T10" fmla="*/ 92 w 136"/>
                <a:gd name="T11" fmla="*/ 47 h 148"/>
                <a:gd name="T12" fmla="*/ 106 w 136"/>
                <a:gd name="T13" fmla="*/ 80 h 148"/>
                <a:gd name="T14" fmla="*/ 104 w 136"/>
                <a:gd name="T15" fmla="*/ 88 h 148"/>
                <a:gd name="T16" fmla="*/ 99 w 136"/>
                <a:gd name="T17" fmla="*/ 88 h 148"/>
                <a:gd name="T18" fmla="*/ 102 w 136"/>
                <a:gd name="T19" fmla="*/ 83 h 148"/>
                <a:gd name="T20" fmla="*/ 92 w 136"/>
                <a:gd name="T21" fmla="*/ 85 h 148"/>
                <a:gd name="T22" fmla="*/ 91 w 136"/>
                <a:gd name="T23" fmla="*/ 90 h 148"/>
                <a:gd name="T24" fmla="*/ 85 w 136"/>
                <a:gd name="T25" fmla="*/ 94 h 148"/>
                <a:gd name="T26" fmla="*/ 78 w 136"/>
                <a:gd name="T27" fmla="*/ 95 h 148"/>
                <a:gd name="T28" fmla="*/ 69 w 136"/>
                <a:gd name="T29" fmla="*/ 94 h 148"/>
                <a:gd name="T30" fmla="*/ 64 w 136"/>
                <a:gd name="T31" fmla="*/ 94 h 148"/>
                <a:gd name="T32" fmla="*/ 68 w 136"/>
                <a:gd name="T33" fmla="*/ 100 h 148"/>
                <a:gd name="T34" fmla="*/ 68 w 136"/>
                <a:gd name="T35" fmla="*/ 108 h 148"/>
                <a:gd name="T36" fmla="*/ 58 w 136"/>
                <a:gd name="T37" fmla="*/ 112 h 148"/>
                <a:gd name="T38" fmla="*/ 52 w 136"/>
                <a:gd name="T39" fmla="*/ 102 h 148"/>
                <a:gd name="T40" fmla="*/ 42 w 136"/>
                <a:gd name="T41" fmla="*/ 95 h 148"/>
                <a:gd name="T42" fmla="*/ 30 w 136"/>
                <a:gd name="T43" fmla="*/ 98 h 148"/>
                <a:gd name="T44" fmla="*/ 16 w 136"/>
                <a:gd name="T45" fmla="*/ 101 h 148"/>
                <a:gd name="T46" fmla="*/ 8 w 136"/>
                <a:gd name="T47" fmla="*/ 104 h 148"/>
                <a:gd name="T48" fmla="*/ 0 w 136"/>
                <a:gd name="T49" fmla="*/ 102 h 148"/>
                <a:gd name="T50" fmla="*/ 6 w 136"/>
                <a:gd name="T51" fmla="*/ 98 h 148"/>
                <a:gd name="T52" fmla="*/ 10 w 136"/>
                <a:gd name="T53" fmla="*/ 90 h 148"/>
                <a:gd name="T54" fmla="*/ 20 w 136"/>
                <a:gd name="T55" fmla="*/ 83 h 148"/>
                <a:gd name="T56" fmla="*/ 26 w 136"/>
                <a:gd name="T57" fmla="*/ 83 h 148"/>
                <a:gd name="T58" fmla="*/ 34 w 136"/>
                <a:gd name="T59" fmla="*/ 80 h 148"/>
                <a:gd name="T60" fmla="*/ 40 w 136"/>
                <a:gd name="T61" fmla="*/ 80 h 148"/>
                <a:gd name="T62" fmla="*/ 47 w 136"/>
                <a:gd name="T63" fmla="*/ 84 h 148"/>
                <a:gd name="T64" fmla="*/ 49 w 136"/>
                <a:gd name="T65" fmla="*/ 80 h 148"/>
                <a:gd name="T66" fmla="*/ 47 w 136"/>
                <a:gd name="T67" fmla="*/ 73 h 148"/>
                <a:gd name="T68" fmla="*/ 50 w 136"/>
                <a:gd name="T69" fmla="*/ 67 h 148"/>
                <a:gd name="T70" fmla="*/ 53 w 136"/>
                <a:gd name="T71" fmla="*/ 62 h 148"/>
                <a:gd name="T72" fmla="*/ 53 w 136"/>
                <a:gd name="T73" fmla="*/ 58 h 148"/>
                <a:gd name="T74" fmla="*/ 53 w 136"/>
                <a:gd name="T75" fmla="*/ 64 h 148"/>
                <a:gd name="T76" fmla="*/ 64 w 136"/>
                <a:gd name="T77" fmla="*/ 61 h 148"/>
                <a:gd name="T78" fmla="*/ 71 w 136"/>
                <a:gd name="T79" fmla="*/ 56 h 148"/>
                <a:gd name="T80" fmla="*/ 73 w 136"/>
                <a:gd name="T81" fmla="*/ 39 h 148"/>
                <a:gd name="T82" fmla="*/ 72 w 136"/>
                <a:gd name="T83" fmla="*/ 32 h 148"/>
                <a:gd name="T84" fmla="*/ 66 w 136"/>
                <a:gd name="T85" fmla="*/ 21 h 148"/>
                <a:gd name="T86" fmla="*/ 63 w 136"/>
                <a:gd name="T87" fmla="*/ 16 h 148"/>
                <a:gd name="T88" fmla="*/ 60 w 136"/>
                <a:gd name="T89" fmla="*/ 8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solidFill>
              <a:srgbClr val="CC9900"/>
            </a:solidFill>
            <a:ln w="6350">
              <a:solidFill>
                <a:schemeClr val="tx1"/>
              </a:solidFill>
              <a:round/>
              <a:headEnd/>
              <a:tailEnd/>
            </a:ln>
          </p:spPr>
          <p:txBody>
            <a:bodyPr/>
            <a:lstStyle/>
            <a:p>
              <a:endParaRPr lang="tr-TR"/>
            </a:p>
          </p:txBody>
        </p:sp>
        <p:sp>
          <p:nvSpPr>
            <p:cNvPr id="314" name="Freeform 341"/>
            <p:cNvSpPr>
              <a:spLocks noChangeAspect="1"/>
            </p:cNvSpPr>
            <p:nvPr/>
          </p:nvSpPr>
          <p:spPr bwMode="auto">
            <a:xfrm>
              <a:off x="4640" y="1574"/>
              <a:ext cx="30" cy="25"/>
            </a:xfrm>
            <a:custGeom>
              <a:avLst/>
              <a:gdLst>
                <a:gd name="T0" fmla="*/ 10 w 32"/>
                <a:gd name="T1" fmla="*/ 4 h 26"/>
                <a:gd name="T2" fmla="*/ 12 w 32"/>
                <a:gd name="T3" fmla="*/ 4 h 26"/>
                <a:gd name="T4" fmla="*/ 10 w 32"/>
                <a:gd name="T5" fmla="*/ 0 h 26"/>
                <a:gd name="T6" fmla="*/ 18 w 32"/>
                <a:gd name="T7" fmla="*/ 0 h 26"/>
                <a:gd name="T8" fmla="*/ 21 w 32"/>
                <a:gd name="T9" fmla="*/ 2 h 26"/>
                <a:gd name="T10" fmla="*/ 24 w 32"/>
                <a:gd name="T11" fmla="*/ 8 h 26"/>
                <a:gd name="T12" fmla="*/ 23 w 32"/>
                <a:gd name="T13" fmla="*/ 12 h 26"/>
                <a:gd name="T14" fmla="*/ 20 w 32"/>
                <a:gd name="T15" fmla="*/ 13 h 26"/>
                <a:gd name="T16" fmla="*/ 10 w 32"/>
                <a:gd name="T17" fmla="*/ 13 h 26"/>
                <a:gd name="T18" fmla="*/ 10 w 32"/>
                <a:gd name="T19" fmla="*/ 20 h 26"/>
                <a:gd name="T20" fmla="*/ 8 w 32"/>
                <a:gd name="T21" fmla="*/ 22 h 26"/>
                <a:gd name="T22" fmla="*/ 8 w 32"/>
                <a:gd name="T23" fmla="*/ 22 h 26"/>
                <a:gd name="T24" fmla="*/ 6 w 32"/>
                <a:gd name="T25" fmla="*/ 20 h 26"/>
                <a:gd name="T26" fmla="*/ 4 w 32"/>
                <a:gd name="T27" fmla="*/ 16 h 26"/>
                <a:gd name="T28" fmla="*/ 0 w 32"/>
                <a:gd name="T29" fmla="*/ 13 h 26"/>
                <a:gd name="T30" fmla="*/ 0 w 32"/>
                <a:gd name="T31" fmla="*/ 8 h 26"/>
                <a:gd name="T32" fmla="*/ 2 w 32"/>
                <a:gd name="T33" fmla="*/ 6 h 26"/>
                <a:gd name="T34" fmla="*/ 4 w 32"/>
                <a:gd name="T35" fmla="*/ 4 h 26"/>
                <a:gd name="T36" fmla="*/ 8 w 32"/>
                <a:gd name="T37" fmla="*/ 4 h 26"/>
                <a:gd name="T38" fmla="*/ 10 w 32"/>
                <a:gd name="T39" fmla="*/ 4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solidFill>
              <a:srgbClr val="CC9900"/>
            </a:solidFill>
            <a:ln w="6350">
              <a:solidFill>
                <a:schemeClr val="tx1"/>
              </a:solidFill>
              <a:round/>
              <a:headEnd/>
              <a:tailEnd/>
            </a:ln>
          </p:spPr>
          <p:txBody>
            <a:bodyPr/>
            <a:lstStyle/>
            <a:p>
              <a:endParaRPr lang="tr-TR"/>
            </a:p>
          </p:txBody>
        </p:sp>
        <p:sp>
          <p:nvSpPr>
            <p:cNvPr id="315" name="Freeform 342"/>
            <p:cNvSpPr>
              <a:spLocks noChangeAspect="1"/>
            </p:cNvSpPr>
            <p:nvPr/>
          </p:nvSpPr>
          <p:spPr bwMode="auto">
            <a:xfrm>
              <a:off x="4603" y="1580"/>
              <a:ext cx="37" cy="49"/>
            </a:xfrm>
            <a:custGeom>
              <a:avLst/>
              <a:gdLst>
                <a:gd name="T0" fmla="*/ 8 w 40"/>
                <a:gd name="T1" fmla="*/ 20 h 52"/>
                <a:gd name="T2" fmla="*/ 4 w 40"/>
                <a:gd name="T3" fmla="*/ 16 h 52"/>
                <a:gd name="T4" fmla="*/ 2 w 40"/>
                <a:gd name="T5" fmla="*/ 12 h 52"/>
                <a:gd name="T6" fmla="*/ 0 w 40"/>
                <a:gd name="T7" fmla="*/ 8 h 52"/>
                <a:gd name="T8" fmla="*/ 2 w 40"/>
                <a:gd name="T9" fmla="*/ 8 h 52"/>
                <a:gd name="T10" fmla="*/ 6 w 40"/>
                <a:gd name="T11" fmla="*/ 4 h 52"/>
                <a:gd name="T12" fmla="*/ 10 w 40"/>
                <a:gd name="T13" fmla="*/ 0 h 52"/>
                <a:gd name="T14" fmla="*/ 14 w 40"/>
                <a:gd name="T15" fmla="*/ 4 h 52"/>
                <a:gd name="T16" fmla="*/ 14 w 40"/>
                <a:gd name="T17" fmla="*/ 6 h 52"/>
                <a:gd name="T18" fmla="*/ 20 w 40"/>
                <a:gd name="T19" fmla="*/ 6 h 52"/>
                <a:gd name="T20" fmla="*/ 22 w 40"/>
                <a:gd name="T21" fmla="*/ 8 h 52"/>
                <a:gd name="T22" fmla="*/ 24 w 40"/>
                <a:gd name="T23" fmla="*/ 12 h 52"/>
                <a:gd name="T24" fmla="*/ 29 w 40"/>
                <a:gd name="T25" fmla="*/ 18 h 52"/>
                <a:gd name="T26" fmla="*/ 27 w 40"/>
                <a:gd name="T27" fmla="*/ 20 h 52"/>
                <a:gd name="T28" fmla="*/ 25 w 40"/>
                <a:gd name="T29" fmla="*/ 23 h 52"/>
                <a:gd name="T30" fmla="*/ 27 w 40"/>
                <a:gd name="T31" fmla="*/ 25 h 52"/>
                <a:gd name="T32" fmla="*/ 28 w 40"/>
                <a:gd name="T33" fmla="*/ 28 h 52"/>
                <a:gd name="T34" fmla="*/ 28 w 40"/>
                <a:gd name="T35" fmla="*/ 32 h 52"/>
                <a:gd name="T36" fmla="*/ 29 w 40"/>
                <a:gd name="T37" fmla="*/ 34 h 52"/>
                <a:gd name="T38" fmla="*/ 28 w 40"/>
                <a:gd name="T39" fmla="*/ 38 h 52"/>
                <a:gd name="T40" fmla="*/ 28 w 40"/>
                <a:gd name="T41" fmla="*/ 41 h 52"/>
                <a:gd name="T42" fmla="*/ 24 w 40"/>
                <a:gd name="T43" fmla="*/ 39 h 52"/>
                <a:gd name="T44" fmla="*/ 18 w 40"/>
                <a:gd name="T45" fmla="*/ 37 h 52"/>
                <a:gd name="T46" fmla="*/ 14 w 40"/>
                <a:gd name="T47" fmla="*/ 34 h 52"/>
                <a:gd name="T48" fmla="*/ 14 w 40"/>
                <a:gd name="T49" fmla="*/ 28 h 52"/>
                <a:gd name="T50" fmla="*/ 14 w 40"/>
                <a:gd name="T51" fmla="*/ 24 h 52"/>
                <a:gd name="T52" fmla="*/ 8 w 40"/>
                <a:gd name="T53" fmla="*/ 20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solidFill>
              <a:srgbClr val="CC9900"/>
            </a:solidFill>
            <a:ln w="6350">
              <a:solidFill>
                <a:schemeClr val="tx1"/>
              </a:solidFill>
              <a:round/>
              <a:headEnd/>
              <a:tailEnd/>
            </a:ln>
          </p:spPr>
          <p:txBody>
            <a:bodyPr/>
            <a:lstStyle/>
            <a:p>
              <a:endParaRPr lang="tr-TR"/>
            </a:p>
          </p:txBody>
        </p:sp>
      </p:grpSp>
      <p:sp>
        <p:nvSpPr>
          <p:cNvPr id="316" name="Freeform 343"/>
          <p:cNvSpPr>
            <a:spLocks noChangeAspect="1"/>
          </p:cNvSpPr>
          <p:nvPr/>
        </p:nvSpPr>
        <p:spPr bwMode="auto">
          <a:xfrm>
            <a:off x="7151658" y="2665397"/>
            <a:ext cx="38100" cy="84137"/>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solidFill>
            <a:srgbClr val="008000"/>
          </a:solidFill>
          <a:ln w="6350">
            <a:solidFill>
              <a:schemeClr val="tx1"/>
            </a:solidFill>
            <a:round/>
            <a:headEnd/>
            <a:tailEnd/>
          </a:ln>
        </p:spPr>
        <p:txBody>
          <a:bodyPr/>
          <a:lstStyle/>
          <a:p>
            <a:endParaRPr lang="tr-TR"/>
          </a:p>
        </p:txBody>
      </p:sp>
      <p:grpSp>
        <p:nvGrpSpPr>
          <p:cNvPr id="317" name="Group 344"/>
          <p:cNvGrpSpPr>
            <a:grpSpLocks/>
          </p:cNvGrpSpPr>
          <p:nvPr/>
        </p:nvGrpSpPr>
        <p:grpSpPr bwMode="auto">
          <a:xfrm>
            <a:off x="5983258" y="1890697"/>
            <a:ext cx="1211262" cy="957262"/>
            <a:chOff x="3770" y="1248"/>
            <a:chExt cx="770" cy="600"/>
          </a:xfrm>
        </p:grpSpPr>
        <p:sp>
          <p:nvSpPr>
            <p:cNvPr id="318" name="Freeform 345"/>
            <p:cNvSpPr>
              <a:spLocks noChangeAspect="1"/>
            </p:cNvSpPr>
            <p:nvPr/>
          </p:nvSpPr>
          <p:spPr bwMode="auto">
            <a:xfrm>
              <a:off x="3770" y="1248"/>
              <a:ext cx="770" cy="563"/>
            </a:xfrm>
            <a:custGeom>
              <a:avLst/>
              <a:gdLst>
                <a:gd name="T0" fmla="*/ 338 w 820"/>
                <a:gd name="T1" fmla="*/ 361 h 600"/>
                <a:gd name="T2" fmla="*/ 342 w 820"/>
                <a:gd name="T3" fmla="*/ 391 h 600"/>
                <a:gd name="T4" fmla="*/ 348 w 820"/>
                <a:gd name="T5" fmla="*/ 414 h 600"/>
                <a:gd name="T6" fmla="*/ 363 w 820"/>
                <a:gd name="T7" fmla="*/ 430 h 600"/>
                <a:gd name="T8" fmla="*/ 383 w 820"/>
                <a:gd name="T9" fmla="*/ 450 h 600"/>
                <a:gd name="T10" fmla="*/ 389 w 820"/>
                <a:gd name="T11" fmla="*/ 438 h 600"/>
                <a:gd name="T12" fmla="*/ 427 w 820"/>
                <a:gd name="T13" fmla="*/ 424 h 600"/>
                <a:gd name="T14" fmla="*/ 454 w 820"/>
                <a:gd name="T15" fmla="*/ 435 h 600"/>
                <a:gd name="T16" fmla="*/ 496 w 820"/>
                <a:gd name="T17" fmla="*/ 450 h 600"/>
                <a:gd name="T18" fmla="*/ 503 w 820"/>
                <a:gd name="T19" fmla="*/ 458 h 600"/>
                <a:gd name="T20" fmla="*/ 554 w 820"/>
                <a:gd name="T21" fmla="*/ 435 h 600"/>
                <a:gd name="T22" fmla="*/ 580 w 820"/>
                <a:gd name="T23" fmla="*/ 419 h 600"/>
                <a:gd name="T24" fmla="*/ 605 w 820"/>
                <a:gd name="T25" fmla="*/ 371 h 600"/>
                <a:gd name="T26" fmla="*/ 608 w 820"/>
                <a:gd name="T27" fmla="*/ 326 h 600"/>
                <a:gd name="T28" fmla="*/ 604 w 820"/>
                <a:gd name="T29" fmla="*/ 304 h 600"/>
                <a:gd name="T30" fmla="*/ 558 w 820"/>
                <a:gd name="T31" fmla="*/ 258 h 600"/>
                <a:gd name="T32" fmla="*/ 571 w 820"/>
                <a:gd name="T33" fmla="*/ 221 h 600"/>
                <a:gd name="T34" fmla="*/ 515 w 820"/>
                <a:gd name="T35" fmla="*/ 207 h 600"/>
                <a:gd name="T36" fmla="*/ 540 w 820"/>
                <a:gd name="T37" fmla="*/ 177 h 600"/>
                <a:gd name="T38" fmla="*/ 558 w 820"/>
                <a:gd name="T39" fmla="*/ 204 h 600"/>
                <a:gd name="T40" fmla="*/ 591 w 820"/>
                <a:gd name="T41" fmla="*/ 172 h 600"/>
                <a:gd name="T42" fmla="*/ 618 w 820"/>
                <a:gd name="T43" fmla="*/ 154 h 600"/>
                <a:gd name="T44" fmla="*/ 638 w 820"/>
                <a:gd name="T45" fmla="*/ 145 h 600"/>
                <a:gd name="T46" fmla="*/ 638 w 820"/>
                <a:gd name="T47" fmla="*/ 110 h 600"/>
                <a:gd name="T48" fmla="*/ 616 w 820"/>
                <a:gd name="T49" fmla="*/ 76 h 600"/>
                <a:gd name="T50" fmla="*/ 578 w 820"/>
                <a:gd name="T51" fmla="*/ 62 h 600"/>
                <a:gd name="T52" fmla="*/ 502 w 820"/>
                <a:gd name="T53" fmla="*/ 20 h 600"/>
                <a:gd name="T54" fmla="*/ 432 w 820"/>
                <a:gd name="T55" fmla="*/ 4 h 600"/>
                <a:gd name="T56" fmla="*/ 439 w 820"/>
                <a:gd name="T57" fmla="*/ 32 h 600"/>
                <a:gd name="T58" fmla="*/ 416 w 820"/>
                <a:gd name="T59" fmla="*/ 51 h 600"/>
                <a:gd name="T60" fmla="*/ 448 w 820"/>
                <a:gd name="T61" fmla="*/ 78 h 600"/>
                <a:gd name="T62" fmla="*/ 450 w 820"/>
                <a:gd name="T63" fmla="*/ 96 h 600"/>
                <a:gd name="T64" fmla="*/ 432 w 820"/>
                <a:gd name="T65" fmla="*/ 112 h 600"/>
                <a:gd name="T66" fmla="*/ 408 w 820"/>
                <a:gd name="T67" fmla="*/ 116 h 600"/>
                <a:gd name="T68" fmla="*/ 411 w 820"/>
                <a:gd name="T69" fmla="*/ 129 h 600"/>
                <a:gd name="T70" fmla="*/ 386 w 820"/>
                <a:gd name="T71" fmla="*/ 154 h 600"/>
                <a:gd name="T72" fmla="*/ 312 w 820"/>
                <a:gd name="T73" fmla="*/ 155 h 600"/>
                <a:gd name="T74" fmla="*/ 224 w 820"/>
                <a:gd name="T75" fmla="*/ 133 h 600"/>
                <a:gd name="T76" fmla="*/ 163 w 820"/>
                <a:gd name="T77" fmla="*/ 114 h 600"/>
                <a:gd name="T78" fmla="*/ 131 w 820"/>
                <a:gd name="T79" fmla="*/ 76 h 600"/>
                <a:gd name="T80" fmla="*/ 95 w 820"/>
                <a:gd name="T81" fmla="*/ 67 h 600"/>
                <a:gd name="T82" fmla="*/ 71 w 820"/>
                <a:gd name="T83" fmla="*/ 100 h 600"/>
                <a:gd name="T84" fmla="*/ 54 w 820"/>
                <a:gd name="T85" fmla="*/ 121 h 600"/>
                <a:gd name="T86" fmla="*/ 39 w 820"/>
                <a:gd name="T87" fmla="*/ 177 h 600"/>
                <a:gd name="T88" fmla="*/ 0 w 820"/>
                <a:gd name="T89" fmla="*/ 196 h 600"/>
                <a:gd name="T90" fmla="*/ 16 w 820"/>
                <a:gd name="T91" fmla="*/ 222 h 600"/>
                <a:gd name="T92" fmla="*/ 35 w 820"/>
                <a:gd name="T93" fmla="*/ 235 h 600"/>
                <a:gd name="T94" fmla="*/ 61 w 820"/>
                <a:gd name="T95" fmla="*/ 251 h 600"/>
                <a:gd name="T96" fmla="*/ 84 w 820"/>
                <a:gd name="T97" fmla="*/ 249 h 600"/>
                <a:gd name="T98" fmla="*/ 87 w 820"/>
                <a:gd name="T99" fmla="*/ 273 h 600"/>
                <a:gd name="T100" fmla="*/ 87 w 820"/>
                <a:gd name="T101" fmla="*/ 295 h 600"/>
                <a:gd name="T102" fmla="*/ 112 w 820"/>
                <a:gd name="T103" fmla="*/ 322 h 600"/>
                <a:gd name="T104" fmla="*/ 140 w 820"/>
                <a:gd name="T105" fmla="*/ 332 h 600"/>
                <a:gd name="T106" fmla="*/ 179 w 820"/>
                <a:gd name="T107" fmla="*/ 355 h 600"/>
                <a:gd name="T108" fmla="*/ 212 w 820"/>
                <a:gd name="T109" fmla="*/ 361 h 600"/>
                <a:gd name="T110" fmla="*/ 228 w 820"/>
                <a:gd name="T111" fmla="*/ 358 h 600"/>
                <a:gd name="T112" fmla="*/ 262 w 820"/>
                <a:gd name="T113" fmla="*/ 372 h 600"/>
                <a:gd name="T114" fmla="*/ 289 w 820"/>
                <a:gd name="T115" fmla="*/ 340 h 600"/>
                <a:gd name="T116" fmla="*/ 305 w 820"/>
                <a:gd name="T117" fmla="*/ 338 h 600"/>
                <a:gd name="T118" fmla="*/ 322 w 820"/>
                <a:gd name="T119" fmla="*/ 350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solidFill>
              <a:srgbClr val="CC9900"/>
            </a:solidFill>
            <a:ln w="6350">
              <a:solidFill>
                <a:schemeClr val="tx1"/>
              </a:solidFill>
              <a:round/>
              <a:headEnd/>
              <a:tailEnd/>
            </a:ln>
          </p:spPr>
          <p:txBody>
            <a:bodyPr/>
            <a:lstStyle/>
            <a:p>
              <a:endParaRPr lang="tr-TR"/>
            </a:p>
          </p:txBody>
        </p:sp>
        <p:sp>
          <p:nvSpPr>
            <p:cNvPr id="319" name="Freeform 346"/>
            <p:cNvSpPr>
              <a:spLocks noChangeAspect="1"/>
            </p:cNvSpPr>
            <p:nvPr/>
          </p:nvSpPr>
          <p:spPr bwMode="auto">
            <a:xfrm>
              <a:off x="4357" y="1815"/>
              <a:ext cx="32" cy="33"/>
            </a:xfrm>
            <a:custGeom>
              <a:avLst/>
              <a:gdLst>
                <a:gd name="T0" fmla="*/ 14 w 34"/>
                <a:gd name="T1" fmla="*/ 26 h 36"/>
                <a:gd name="T2" fmla="*/ 8 w 34"/>
                <a:gd name="T3" fmla="*/ 24 h 36"/>
                <a:gd name="T4" fmla="*/ 6 w 34"/>
                <a:gd name="T5" fmla="*/ 22 h 36"/>
                <a:gd name="T6" fmla="*/ 2 w 34"/>
                <a:gd name="T7" fmla="*/ 17 h 36"/>
                <a:gd name="T8" fmla="*/ 0 w 34"/>
                <a:gd name="T9" fmla="*/ 15 h 36"/>
                <a:gd name="T10" fmla="*/ 2 w 34"/>
                <a:gd name="T11" fmla="*/ 12 h 36"/>
                <a:gd name="T12" fmla="*/ 4 w 34"/>
                <a:gd name="T13" fmla="*/ 8 h 36"/>
                <a:gd name="T14" fmla="*/ 8 w 34"/>
                <a:gd name="T15" fmla="*/ 6 h 36"/>
                <a:gd name="T16" fmla="*/ 21 w 34"/>
                <a:gd name="T17" fmla="*/ 2 h 36"/>
                <a:gd name="T18" fmla="*/ 26 w 34"/>
                <a:gd name="T19" fmla="*/ 0 h 36"/>
                <a:gd name="T20" fmla="*/ 26 w 34"/>
                <a:gd name="T21" fmla="*/ 6 h 36"/>
                <a:gd name="T22" fmla="*/ 23 w 34"/>
                <a:gd name="T23" fmla="*/ 15 h 36"/>
                <a:gd name="T24" fmla="*/ 20 w 34"/>
                <a:gd name="T25" fmla="*/ 23 h 36"/>
                <a:gd name="T26" fmla="*/ 18 w 34"/>
                <a:gd name="T27" fmla="*/ 24 h 36"/>
                <a:gd name="T28" fmla="*/ 14 w 34"/>
                <a:gd name="T29" fmla="*/ 26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solidFill>
              <a:srgbClr val="CC9900"/>
            </a:solidFill>
            <a:ln w="6350">
              <a:solidFill>
                <a:schemeClr val="tx1"/>
              </a:solidFill>
              <a:round/>
              <a:headEnd/>
              <a:tailEnd/>
            </a:ln>
          </p:spPr>
          <p:txBody>
            <a:bodyPr/>
            <a:lstStyle/>
            <a:p>
              <a:endParaRPr lang="tr-TR"/>
            </a:p>
          </p:txBody>
        </p:sp>
      </p:grpSp>
      <p:sp>
        <p:nvSpPr>
          <p:cNvPr id="320" name="Freeform 347"/>
          <p:cNvSpPr>
            <a:spLocks noChangeAspect="1"/>
          </p:cNvSpPr>
          <p:nvPr/>
        </p:nvSpPr>
        <p:spPr bwMode="auto">
          <a:xfrm>
            <a:off x="6254720" y="3090847"/>
            <a:ext cx="53975" cy="103187"/>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solidFill>
            <a:srgbClr val="CC9900"/>
          </a:solidFill>
          <a:ln w="6350">
            <a:solidFill>
              <a:schemeClr val="tx1"/>
            </a:solidFill>
            <a:round/>
            <a:headEnd/>
            <a:tailEnd/>
          </a:ln>
        </p:spPr>
        <p:txBody>
          <a:bodyPr/>
          <a:lstStyle/>
          <a:p>
            <a:endParaRPr lang="tr-TR"/>
          </a:p>
        </p:txBody>
      </p:sp>
      <p:sp>
        <p:nvSpPr>
          <p:cNvPr id="321" name="Freeform 348"/>
          <p:cNvSpPr>
            <a:spLocks noChangeAspect="1"/>
          </p:cNvSpPr>
          <p:nvPr/>
        </p:nvSpPr>
        <p:spPr bwMode="auto">
          <a:xfrm>
            <a:off x="6734145" y="2717784"/>
            <a:ext cx="223838" cy="401638"/>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solidFill>
            <a:srgbClr val="008000"/>
          </a:solidFill>
          <a:ln w="6350">
            <a:solidFill>
              <a:schemeClr val="tx1"/>
            </a:solidFill>
            <a:round/>
            <a:headEnd/>
            <a:tailEnd/>
          </a:ln>
        </p:spPr>
        <p:txBody>
          <a:bodyPr/>
          <a:lstStyle/>
          <a:p>
            <a:endParaRPr lang="tr-TR"/>
          </a:p>
        </p:txBody>
      </p:sp>
      <p:sp>
        <p:nvSpPr>
          <p:cNvPr id="322" name="Freeform 349"/>
          <p:cNvSpPr>
            <a:spLocks noChangeAspect="1"/>
          </p:cNvSpPr>
          <p:nvPr/>
        </p:nvSpPr>
        <p:spPr bwMode="auto">
          <a:xfrm>
            <a:off x="6780183" y="2954322"/>
            <a:ext cx="125412" cy="114300"/>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solidFill>
            <a:schemeClr val="bg1"/>
          </a:solidFill>
          <a:ln w="6350">
            <a:solidFill>
              <a:schemeClr val="tx1"/>
            </a:solidFill>
            <a:round/>
            <a:headEnd/>
            <a:tailEnd/>
          </a:ln>
        </p:spPr>
        <p:txBody>
          <a:bodyPr/>
          <a:lstStyle/>
          <a:p>
            <a:endParaRPr lang="tr-TR"/>
          </a:p>
        </p:txBody>
      </p:sp>
      <p:sp>
        <p:nvSpPr>
          <p:cNvPr id="323" name="Freeform 350"/>
          <p:cNvSpPr>
            <a:spLocks noChangeAspect="1"/>
          </p:cNvSpPr>
          <p:nvPr/>
        </p:nvSpPr>
        <p:spPr bwMode="auto">
          <a:xfrm>
            <a:off x="6692870" y="2736834"/>
            <a:ext cx="207963" cy="231775"/>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solidFill>
            <a:schemeClr val="bg1"/>
          </a:solidFill>
          <a:ln w="6350">
            <a:solidFill>
              <a:schemeClr val="tx1"/>
            </a:solidFill>
            <a:round/>
            <a:headEnd/>
            <a:tailEnd/>
          </a:ln>
        </p:spPr>
        <p:txBody>
          <a:bodyPr/>
          <a:lstStyle/>
          <a:p>
            <a:endParaRPr lang="tr-TR"/>
          </a:p>
        </p:txBody>
      </p:sp>
      <p:sp>
        <p:nvSpPr>
          <p:cNvPr id="324" name="Freeform 351"/>
          <p:cNvSpPr>
            <a:spLocks noChangeAspect="1"/>
          </p:cNvSpPr>
          <p:nvPr/>
        </p:nvSpPr>
        <p:spPr bwMode="auto">
          <a:xfrm>
            <a:off x="6645245" y="2795572"/>
            <a:ext cx="201613" cy="403225"/>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solidFill>
            <a:srgbClr val="CC9900"/>
          </a:solidFill>
          <a:ln w="6350">
            <a:solidFill>
              <a:schemeClr val="tx1"/>
            </a:solidFill>
            <a:round/>
            <a:headEnd/>
            <a:tailEnd/>
          </a:ln>
        </p:spPr>
        <p:txBody>
          <a:bodyPr/>
          <a:lstStyle/>
          <a:p>
            <a:endParaRPr lang="tr-TR"/>
          </a:p>
        </p:txBody>
      </p:sp>
      <p:sp>
        <p:nvSpPr>
          <p:cNvPr id="325" name="Freeform 352"/>
          <p:cNvSpPr>
            <a:spLocks noChangeAspect="1"/>
          </p:cNvSpPr>
          <p:nvPr/>
        </p:nvSpPr>
        <p:spPr bwMode="auto">
          <a:xfrm>
            <a:off x="6515070" y="2576497"/>
            <a:ext cx="196850" cy="473075"/>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solidFill>
            <a:schemeClr val="bg1"/>
          </a:solidFill>
          <a:ln w="6350">
            <a:solidFill>
              <a:schemeClr val="tx1"/>
            </a:solidFill>
            <a:round/>
            <a:headEnd/>
            <a:tailEnd/>
          </a:ln>
        </p:spPr>
        <p:txBody>
          <a:bodyPr/>
          <a:lstStyle/>
          <a:p>
            <a:endParaRPr lang="tr-TR"/>
          </a:p>
        </p:txBody>
      </p:sp>
      <p:sp>
        <p:nvSpPr>
          <p:cNvPr id="326" name="Freeform 353"/>
          <p:cNvSpPr>
            <a:spLocks noChangeAspect="1"/>
          </p:cNvSpPr>
          <p:nvPr/>
        </p:nvSpPr>
        <p:spPr bwMode="auto">
          <a:xfrm>
            <a:off x="6399183" y="2632059"/>
            <a:ext cx="122237" cy="142875"/>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solidFill>
            <a:srgbClr val="008000"/>
          </a:solidFill>
          <a:ln w="6350" algn="ctr">
            <a:solidFill>
              <a:schemeClr val="tx1"/>
            </a:solidFill>
            <a:round/>
            <a:headEnd/>
            <a:tailEnd/>
          </a:ln>
          <a:effectLst/>
        </p:spPr>
        <p:txBody>
          <a:bodyPr/>
          <a:lstStyle/>
          <a:p>
            <a:endParaRPr lang="tr-TR"/>
          </a:p>
        </p:txBody>
      </p:sp>
      <p:sp>
        <p:nvSpPr>
          <p:cNvPr id="327" name="Freeform 354"/>
          <p:cNvSpPr>
            <a:spLocks noChangeAspect="1"/>
          </p:cNvSpPr>
          <p:nvPr/>
        </p:nvSpPr>
        <p:spPr bwMode="auto">
          <a:xfrm>
            <a:off x="5956270" y="2378059"/>
            <a:ext cx="639763" cy="75088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solidFill>
            <a:srgbClr val="CC9900"/>
          </a:solidFill>
          <a:ln w="6350" algn="ctr">
            <a:solidFill>
              <a:schemeClr val="tx1"/>
            </a:solidFill>
            <a:round/>
            <a:headEnd/>
            <a:tailEnd/>
          </a:ln>
          <a:effectLst/>
        </p:spPr>
        <p:txBody>
          <a:bodyPr/>
          <a:lstStyle/>
          <a:p>
            <a:endParaRPr lang="tr-TR"/>
          </a:p>
        </p:txBody>
      </p:sp>
      <p:sp>
        <p:nvSpPr>
          <p:cNvPr id="328" name="Freeform 355"/>
          <p:cNvSpPr>
            <a:spLocks noChangeAspect="1"/>
          </p:cNvSpPr>
          <p:nvPr/>
        </p:nvSpPr>
        <p:spPr bwMode="auto">
          <a:xfrm>
            <a:off x="6408708" y="2584434"/>
            <a:ext cx="71437" cy="39688"/>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solidFill>
            <a:schemeClr val="bg1"/>
          </a:solidFill>
          <a:ln w="6350">
            <a:solidFill>
              <a:schemeClr val="tx1"/>
            </a:solidFill>
            <a:round/>
            <a:headEnd/>
            <a:tailEnd/>
          </a:ln>
        </p:spPr>
        <p:txBody>
          <a:bodyPr/>
          <a:lstStyle/>
          <a:p>
            <a:endParaRPr lang="tr-TR"/>
          </a:p>
        </p:txBody>
      </p:sp>
      <p:sp>
        <p:nvSpPr>
          <p:cNvPr id="329" name="Freeform 356"/>
          <p:cNvSpPr>
            <a:spLocks noChangeAspect="1"/>
          </p:cNvSpPr>
          <p:nvPr/>
        </p:nvSpPr>
        <p:spPr bwMode="auto">
          <a:xfrm>
            <a:off x="6200745" y="2528872"/>
            <a:ext cx="195263" cy="103187"/>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solidFill>
            <a:schemeClr val="bg1"/>
          </a:solidFill>
          <a:ln w="6350">
            <a:solidFill>
              <a:schemeClr val="tx1"/>
            </a:solidFill>
            <a:round/>
            <a:headEnd/>
            <a:tailEnd/>
          </a:ln>
        </p:spPr>
        <p:txBody>
          <a:bodyPr/>
          <a:lstStyle/>
          <a:p>
            <a:endParaRPr lang="tr-TR"/>
          </a:p>
        </p:txBody>
      </p:sp>
      <p:sp>
        <p:nvSpPr>
          <p:cNvPr id="330" name="Freeform 357"/>
          <p:cNvSpPr>
            <a:spLocks noChangeAspect="1"/>
          </p:cNvSpPr>
          <p:nvPr/>
        </p:nvSpPr>
        <p:spPr bwMode="auto">
          <a:xfrm>
            <a:off x="5754658" y="2346309"/>
            <a:ext cx="355600" cy="36036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solidFill>
            <a:srgbClr val="CC9900"/>
          </a:solidFill>
          <a:ln w="6350" algn="ctr">
            <a:solidFill>
              <a:schemeClr val="tx1"/>
            </a:solidFill>
            <a:round/>
            <a:headEnd/>
            <a:tailEnd/>
          </a:ln>
          <a:effectLst/>
        </p:spPr>
        <p:txBody>
          <a:bodyPr/>
          <a:lstStyle/>
          <a:p>
            <a:endParaRPr lang="tr-TR"/>
          </a:p>
        </p:txBody>
      </p:sp>
      <p:sp>
        <p:nvSpPr>
          <p:cNvPr id="331" name="Freeform 358"/>
          <p:cNvSpPr>
            <a:spLocks noChangeAspect="1"/>
          </p:cNvSpPr>
          <p:nvPr/>
        </p:nvSpPr>
        <p:spPr bwMode="auto">
          <a:xfrm>
            <a:off x="5732433" y="2300272"/>
            <a:ext cx="293687" cy="252412"/>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solidFill>
            <a:schemeClr val="bg1"/>
          </a:solidFill>
          <a:ln w="6350">
            <a:solidFill>
              <a:schemeClr val="tx1"/>
            </a:solidFill>
            <a:round/>
            <a:headEnd/>
            <a:tailEnd/>
          </a:ln>
        </p:spPr>
        <p:txBody>
          <a:bodyPr/>
          <a:lstStyle/>
          <a:p>
            <a:endParaRPr lang="tr-TR"/>
          </a:p>
        </p:txBody>
      </p:sp>
      <p:sp>
        <p:nvSpPr>
          <p:cNvPr id="332" name="Freeform 359"/>
          <p:cNvSpPr>
            <a:spLocks noChangeAspect="1"/>
          </p:cNvSpPr>
          <p:nvPr/>
        </p:nvSpPr>
        <p:spPr bwMode="auto">
          <a:xfrm>
            <a:off x="6183283" y="1938322"/>
            <a:ext cx="709612" cy="277812"/>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solidFill>
            <a:schemeClr val="bg1"/>
          </a:solidFill>
          <a:ln w="6350">
            <a:solidFill>
              <a:schemeClr val="tx1"/>
            </a:solidFill>
            <a:round/>
            <a:headEnd/>
            <a:tailEnd/>
          </a:ln>
        </p:spPr>
        <p:txBody>
          <a:bodyPr/>
          <a:lstStyle/>
          <a:p>
            <a:endParaRPr lang="tr-TR"/>
          </a:p>
        </p:txBody>
      </p:sp>
      <p:sp>
        <p:nvSpPr>
          <p:cNvPr id="333" name="Freeform 360"/>
          <p:cNvSpPr>
            <a:spLocks noChangeAspect="1"/>
          </p:cNvSpPr>
          <p:nvPr/>
        </p:nvSpPr>
        <p:spPr bwMode="auto">
          <a:xfrm>
            <a:off x="7089745" y="2176447"/>
            <a:ext cx="111125" cy="139700"/>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solidFill>
            <a:srgbClr val="FFE9AB"/>
          </a:solidFill>
          <a:ln w="6350">
            <a:solidFill>
              <a:schemeClr val="tx1"/>
            </a:solidFill>
            <a:round/>
            <a:headEnd/>
            <a:tailEnd/>
          </a:ln>
        </p:spPr>
        <p:txBody>
          <a:bodyPr/>
          <a:lstStyle/>
          <a:p>
            <a:endParaRPr lang="tr-TR"/>
          </a:p>
        </p:txBody>
      </p:sp>
      <p:sp>
        <p:nvSpPr>
          <p:cNvPr id="334" name="Freeform 361"/>
          <p:cNvSpPr>
            <a:spLocks noChangeAspect="1"/>
          </p:cNvSpPr>
          <p:nvPr/>
        </p:nvSpPr>
        <p:spPr bwMode="auto">
          <a:xfrm>
            <a:off x="7172295" y="2297097"/>
            <a:ext cx="92075" cy="11588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solidFill>
            <a:srgbClr val="CC9900"/>
          </a:solidFill>
          <a:ln w="6350">
            <a:solidFill>
              <a:schemeClr val="tx1"/>
            </a:solidFill>
            <a:round/>
            <a:headEnd/>
            <a:tailEnd/>
          </a:ln>
        </p:spPr>
        <p:txBody>
          <a:bodyPr/>
          <a:lstStyle/>
          <a:p>
            <a:endParaRPr lang="tr-TR"/>
          </a:p>
        </p:txBody>
      </p:sp>
      <p:grpSp>
        <p:nvGrpSpPr>
          <p:cNvPr id="335" name="Group 362"/>
          <p:cNvGrpSpPr>
            <a:grpSpLocks noChangeAspect="1"/>
          </p:cNvGrpSpPr>
          <p:nvPr/>
        </p:nvGrpSpPr>
        <p:grpSpPr bwMode="auto">
          <a:xfrm>
            <a:off x="1709708" y="1227122"/>
            <a:ext cx="1816100" cy="977900"/>
            <a:chOff x="881" y="712"/>
            <a:chExt cx="1232" cy="654"/>
          </a:xfrm>
        </p:grpSpPr>
        <p:sp>
          <p:nvSpPr>
            <p:cNvPr id="336" name="Freeform 363"/>
            <p:cNvSpPr>
              <a:spLocks noChangeAspect="1"/>
            </p:cNvSpPr>
            <p:nvPr/>
          </p:nvSpPr>
          <p:spPr bwMode="auto">
            <a:xfrm>
              <a:off x="881" y="826"/>
              <a:ext cx="1056" cy="540"/>
            </a:xfrm>
            <a:custGeom>
              <a:avLst/>
              <a:gdLst>
                <a:gd name="T0" fmla="*/ 840 w 1056"/>
                <a:gd name="T1" fmla="*/ 184 h 540"/>
                <a:gd name="T2" fmla="*/ 898 w 1056"/>
                <a:gd name="T3" fmla="*/ 186 h 540"/>
                <a:gd name="T4" fmla="*/ 932 w 1056"/>
                <a:gd name="T5" fmla="*/ 218 h 540"/>
                <a:gd name="T6" fmla="*/ 936 w 1056"/>
                <a:gd name="T7" fmla="*/ 254 h 540"/>
                <a:gd name="T8" fmla="*/ 984 w 1056"/>
                <a:gd name="T9" fmla="*/ 220 h 540"/>
                <a:gd name="T10" fmla="*/ 1006 w 1056"/>
                <a:gd name="T11" fmla="*/ 266 h 540"/>
                <a:gd name="T12" fmla="*/ 1010 w 1056"/>
                <a:gd name="T13" fmla="*/ 300 h 540"/>
                <a:gd name="T14" fmla="*/ 1040 w 1056"/>
                <a:gd name="T15" fmla="*/ 324 h 540"/>
                <a:gd name="T16" fmla="*/ 1044 w 1056"/>
                <a:gd name="T17" fmla="*/ 368 h 540"/>
                <a:gd name="T18" fmla="*/ 934 w 1056"/>
                <a:gd name="T19" fmla="*/ 390 h 540"/>
                <a:gd name="T20" fmla="*/ 856 w 1056"/>
                <a:gd name="T21" fmla="*/ 422 h 540"/>
                <a:gd name="T22" fmla="*/ 910 w 1056"/>
                <a:gd name="T23" fmla="*/ 430 h 540"/>
                <a:gd name="T24" fmla="*/ 894 w 1056"/>
                <a:gd name="T25" fmla="*/ 468 h 540"/>
                <a:gd name="T26" fmla="*/ 954 w 1056"/>
                <a:gd name="T27" fmla="*/ 454 h 540"/>
                <a:gd name="T28" fmla="*/ 946 w 1056"/>
                <a:gd name="T29" fmla="*/ 478 h 540"/>
                <a:gd name="T30" fmla="*/ 870 w 1056"/>
                <a:gd name="T31" fmla="*/ 514 h 540"/>
                <a:gd name="T32" fmla="*/ 880 w 1056"/>
                <a:gd name="T33" fmla="*/ 488 h 540"/>
                <a:gd name="T34" fmla="*/ 806 w 1056"/>
                <a:gd name="T35" fmla="*/ 468 h 540"/>
                <a:gd name="T36" fmla="*/ 718 w 1056"/>
                <a:gd name="T37" fmla="*/ 502 h 540"/>
                <a:gd name="T38" fmla="*/ 646 w 1056"/>
                <a:gd name="T39" fmla="*/ 530 h 540"/>
                <a:gd name="T40" fmla="*/ 600 w 1056"/>
                <a:gd name="T41" fmla="*/ 540 h 540"/>
                <a:gd name="T42" fmla="*/ 644 w 1056"/>
                <a:gd name="T43" fmla="*/ 486 h 540"/>
                <a:gd name="T44" fmla="*/ 650 w 1056"/>
                <a:gd name="T45" fmla="*/ 466 h 540"/>
                <a:gd name="T46" fmla="*/ 612 w 1056"/>
                <a:gd name="T47" fmla="*/ 442 h 540"/>
                <a:gd name="T48" fmla="*/ 588 w 1056"/>
                <a:gd name="T49" fmla="*/ 414 h 540"/>
                <a:gd name="T50" fmla="*/ 498 w 1056"/>
                <a:gd name="T51" fmla="*/ 430 h 540"/>
                <a:gd name="T52" fmla="*/ 80 w 1056"/>
                <a:gd name="T53" fmla="*/ 402 h 540"/>
                <a:gd name="T54" fmla="*/ 54 w 1056"/>
                <a:gd name="T55" fmla="*/ 354 h 540"/>
                <a:gd name="T56" fmla="*/ 48 w 1056"/>
                <a:gd name="T57" fmla="*/ 326 h 540"/>
                <a:gd name="T58" fmla="*/ 36 w 1056"/>
                <a:gd name="T59" fmla="*/ 290 h 540"/>
                <a:gd name="T60" fmla="*/ 28 w 1056"/>
                <a:gd name="T61" fmla="*/ 236 h 540"/>
                <a:gd name="T62" fmla="*/ 186 w 1056"/>
                <a:gd name="T63" fmla="*/ 68 h 540"/>
                <a:gd name="T64" fmla="*/ 252 w 1056"/>
                <a:gd name="T65" fmla="*/ 70 h 540"/>
                <a:gd name="T66" fmla="*/ 352 w 1056"/>
                <a:gd name="T67" fmla="*/ 64 h 540"/>
                <a:gd name="T68" fmla="*/ 382 w 1056"/>
                <a:gd name="T69" fmla="*/ 72 h 540"/>
                <a:gd name="T70" fmla="*/ 458 w 1056"/>
                <a:gd name="T71" fmla="*/ 80 h 540"/>
                <a:gd name="T72" fmla="*/ 460 w 1056"/>
                <a:gd name="T73" fmla="*/ 98 h 540"/>
                <a:gd name="T74" fmla="*/ 526 w 1056"/>
                <a:gd name="T75" fmla="*/ 102 h 540"/>
                <a:gd name="T76" fmla="*/ 582 w 1056"/>
                <a:gd name="T77" fmla="*/ 84 h 540"/>
                <a:gd name="T78" fmla="*/ 662 w 1056"/>
                <a:gd name="T79" fmla="*/ 86 h 540"/>
                <a:gd name="T80" fmla="*/ 694 w 1056"/>
                <a:gd name="T81" fmla="*/ 88 h 540"/>
                <a:gd name="T82" fmla="*/ 706 w 1056"/>
                <a:gd name="T83" fmla="*/ 62 h 540"/>
                <a:gd name="T84" fmla="*/ 760 w 1056"/>
                <a:gd name="T85" fmla="*/ 8 h 540"/>
                <a:gd name="T86" fmla="*/ 790 w 1056"/>
                <a:gd name="T87" fmla="*/ 20 h 540"/>
                <a:gd name="T88" fmla="*/ 750 w 1056"/>
                <a:gd name="T89" fmla="*/ 66 h 540"/>
                <a:gd name="T90" fmla="*/ 776 w 1056"/>
                <a:gd name="T91" fmla="*/ 76 h 540"/>
                <a:gd name="T92" fmla="*/ 780 w 1056"/>
                <a:gd name="T93" fmla="*/ 104 h 540"/>
                <a:gd name="T94" fmla="*/ 828 w 1056"/>
                <a:gd name="T95" fmla="*/ 66 h 540"/>
                <a:gd name="T96" fmla="*/ 846 w 1056"/>
                <a:gd name="T97" fmla="*/ 90 h 540"/>
                <a:gd name="T98" fmla="*/ 790 w 1056"/>
                <a:gd name="T99" fmla="*/ 122 h 540"/>
                <a:gd name="T100" fmla="*/ 704 w 1056"/>
                <a:gd name="T101" fmla="*/ 168 h 540"/>
                <a:gd name="T102" fmla="*/ 612 w 1056"/>
                <a:gd name="T103" fmla="*/ 214 h 540"/>
                <a:gd name="T104" fmla="*/ 604 w 1056"/>
                <a:gd name="T105" fmla="*/ 274 h 540"/>
                <a:gd name="T106" fmla="*/ 656 w 1056"/>
                <a:gd name="T107" fmla="*/ 294 h 540"/>
                <a:gd name="T108" fmla="*/ 712 w 1056"/>
                <a:gd name="T109" fmla="*/ 314 h 540"/>
                <a:gd name="T110" fmla="*/ 718 w 1056"/>
                <a:gd name="T111" fmla="*/ 370 h 540"/>
                <a:gd name="T112" fmla="*/ 772 w 1056"/>
                <a:gd name="T113" fmla="*/ 304 h 540"/>
                <a:gd name="T114" fmla="*/ 794 w 1056"/>
                <a:gd name="T115" fmla="*/ 254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solidFill>
              <a:srgbClr val="CC9900"/>
            </a:solidFill>
            <a:ln w="6350">
              <a:solidFill>
                <a:schemeClr val="tx1"/>
              </a:solidFill>
              <a:round/>
              <a:headEnd/>
              <a:tailEnd/>
            </a:ln>
          </p:spPr>
          <p:txBody>
            <a:bodyPr/>
            <a:lstStyle/>
            <a:p>
              <a:endParaRPr lang="tr-TR"/>
            </a:p>
          </p:txBody>
        </p:sp>
        <p:sp>
          <p:nvSpPr>
            <p:cNvPr id="337" name="Freeform 364"/>
            <p:cNvSpPr>
              <a:spLocks noChangeAspect="1"/>
            </p:cNvSpPr>
            <p:nvPr/>
          </p:nvSpPr>
          <p:spPr bwMode="auto">
            <a:xfrm>
              <a:off x="1795" y="1226"/>
              <a:ext cx="38" cy="18"/>
            </a:xfrm>
            <a:custGeom>
              <a:avLst/>
              <a:gdLst>
                <a:gd name="T0" fmla="*/ 38 w 38"/>
                <a:gd name="T1" fmla="*/ 18 h 18"/>
                <a:gd name="T2" fmla="*/ 24 w 38"/>
                <a:gd name="T3" fmla="*/ 16 h 18"/>
                <a:gd name="T4" fmla="*/ 18 w 38"/>
                <a:gd name="T5" fmla="*/ 16 h 18"/>
                <a:gd name="T6" fmla="*/ 10 w 38"/>
                <a:gd name="T7" fmla="*/ 14 h 18"/>
                <a:gd name="T8" fmla="*/ 2 w 38"/>
                <a:gd name="T9" fmla="*/ 8 h 18"/>
                <a:gd name="T10" fmla="*/ 0 w 38"/>
                <a:gd name="T11" fmla="*/ 4 h 18"/>
                <a:gd name="T12" fmla="*/ 2 w 38"/>
                <a:gd name="T13" fmla="*/ 0 h 18"/>
                <a:gd name="T14" fmla="*/ 4 w 38"/>
                <a:gd name="T15" fmla="*/ 0 h 18"/>
                <a:gd name="T16" fmla="*/ 12 w 38"/>
                <a:gd name="T17" fmla="*/ 0 h 18"/>
                <a:gd name="T18" fmla="*/ 22 w 38"/>
                <a:gd name="T19" fmla="*/ 2 h 18"/>
                <a:gd name="T20" fmla="*/ 28 w 38"/>
                <a:gd name="T21" fmla="*/ 6 h 18"/>
                <a:gd name="T22" fmla="*/ 34 w 38"/>
                <a:gd name="T23" fmla="*/ 12 h 18"/>
                <a:gd name="T24" fmla="*/ 36 w 38"/>
                <a:gd name="T25" fmla="*/ 14 h 18"/>
                <a:gd name="T26" fmla="*/ 38 w 38"/>
                <a:gd name="T27" fmla="*/ 18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solidFill>
              <a:srgbClr val="CC9900"/>
            </a:solidFill>
            <a:ln w="6350">
              <a:solidFill>
                <a:schemeClr val="tx1"/>
              </a:solidFill>
              <a:round/>
              <a:headEnd/>
              <a:tailEnd/>
            </a:ln>
          </p:spPr>
          <p:txBody>
            <a:bodyPr/>
            <a:lstStyle/>
            <a:p>
              <a:endParaRPr lang="tr-TR"/>
            </a:p>
          </p:txBody>
        </p:sp>
        <p:sp>
          <p:nvSpPr>
            <p:cNvPr id="338" name="Freeform 365"/>
            <p:cNvSpPr>
              <a:spLocks noChangeAspect="1"/>
            </p:cNvSpPr>
            <p:nvPr/>
          </p:nvSpPr>
          <p:spPr bwMode="auto">
            <a:xfrm>
              <a:off x="1857" y="1198"/>
              <a:ext cx="96" cy="90"/>
            </a:xfrm>
            <a:custGeom>
              <a:avLst/>
              <a:gdLst>
                <a:gd name="T0" fmla="*/ 70 w 96"/>
                <a:gd name="T1" fmla="*/ 74 h 90"/>
                <a:gd name="T2" fmla="*/ 58 w 96"/>
                <a:gd name="T3" fmla="*/ 80 h 90"/>
                <a:gd name="T4" fmla="*/ 48 w 96"/>
                <a:gd name="T5" fmla="*/ 84 h 90"/>
                <a:gd name="T6" fmla="*/ 50 w 96"/>
                <a:gd name="T7" fmla="*/ 76 h 90"/>
                <a:gd name="T8" fmla="*/ 42 w 96"/>
                <a:gd name="T9" fmla="*/ 70 h 90"/>
                <a:gd name="T10" fmla="*/ 6 w 96"/>
                <a:gd name="T11" fmla="*/ 70 h 90"/>
                <a:gd name="T12" fmla="*/ 0 w 96"/>
                <a:gd name="T13" fmla="*/ 68 h 90"/>
                <a:gd name="T14" fmla="*/ 4 w 96"/>
                <a:gd name="T15" fmla="*/ 64 h 90"/>
                <a:gd name="T16" fmla="*/ 10 w 96"/>
                <a:gd name="T17" fmla="*/ 54 h 90"/>
                <a:gd name="T18" fmla="*/ 22 w 96"/>
                <a:gd name="T19" fmla="*/ 48 h 90"/>
                <a:gd name="T20" fmla="*/ 24 w 96"/>
                <a:gd name="T21" fmla="*/ 42 h 90"/>
                <a:gd name="T22" fmla="*/ 34 w 96"/>
                <a:gd name="T23" fmla="*/ 30 h 90"/>
                <a:gd name="T24" fmla="*/ 44 w 96"/>
                <a:gd name="T25" fmla="*/ 20 h 90"/>
                <a:gd name="T26" fmla="*/ 62 w 96"/>
                <a:gd name="T27" fmla="*/ 6 h 90"/>
                <a:gd name="T28" fmla="*/ 70 w 96"/>
                <a:gd name="T29" fmla="*/ 0 h 90"/>
                <a:gd name="T30" fmla="*/ 74 w 96"/>
                <a:gd name="T31" fmla="*/ 4 h 90"/>
                <a:gd name="T32" fmla="*/ 72 w 96"/>
                <a:gd name="T33" fmla="*/ 8 h 90"/>
                <a:gd name="T34" fmla="*/ 56 w 96"/>
                <a:gd name="T35" fmla="*/ 24 h 90"/>
                <a:gd name="T36" fmla="*/ 56 w 96"/>
                <a:gd name="T37" fmla="*/ 30 h 90"/>
                <a:gd name="T38" fmla="*/ 64 w 96"/>
                <a:gd name="T39" fmla="*/ 24 h 90"/>
                <a:gd name="T40" fmla="*/ 66 w 96"/>
                <a:gd name="T41" fmla="*/ 32 h 90"/>
                <a:gd name="T42" fmla="*/ 70 w 96"/>
                <a:gd name="T43" fmla="*/ 40 h 90"/>
                <a:gd name="T44" fmla="*/ 72 w 96"/>
                <a:gd name="T45" fmla="*/ 42 h 90"/>
                <a:gd name="T46" fmla="*/ 78 w 96"/>
                <a:gd name="T47" fmla="*/ 38 h 90"/>
                <a:gd name="T48" fmla="*/ 88 w 96"/>
                <a:gd name="T49" fmla="*/ 40 h 90"/>
                <a:gd name="T50" fmla="*/ 94 w 96"/>
                <a:gd name="T51" fmla="*/ 42 h 90"/>
                <a:gd name="T52" fmla="*/ 88 w 96"/>
                <a:gd name="T53" fmla="*/ 48 h 90"/>
                <a:gd name="T54" fmla="*/ 84 w 96"/>
                <a:gd name="T55" fmla="*/ 52 h 90"/>
                <a:gd name="T56" fmla="*/ 92 w 96"/>
                <a:gd name="T57" fmla="*/ 50 h 90"/>
                <a:gd name="T58" fmla="*/ 90 w 96"/>
                <a:gd name="T59" fmla="*/ 56 h 90"/>
                <a:gd name="T60" fmla="*/ 96 w 96"/>
                <a:gd name="T61" fmla="*/ 58 h 90"/>
                <a:gd name="T62" fmla="*/ 88 w 96"/>
                <a:gd name="T63" fmla="*/ 68 h 90"/>
                <a:gd name="T64" fmla="*/ 88 w 96"/>
                <a:gd name="T65" fmla="*/ 70 h 90"/>
                <a:gd name="T66" fmla="*/ 96 w 96"/>
                <a:gd name="T67" fmla="*/ 70 h 90"/>
                <a:gd name="T68" fmla="*/ 90 w 96"/>
                <a:gd name="T69" fmla="*/ 82 h 90"/>
                <a:gd name="T70" fmla="*/ 80 w 96"/>
                <a:gd name="T71" fmla="*/ 90 h 90"/>
                <a:gd name="T72" fmla="*/ 76 w 96"/>
                <a:gd name="T73" fmla="*/ 86 h 90"/>
                <a:gd name="T74" fmla="*/ 80 w 96"/>
                <a:gd name="T75" fmla="*/ 80 h 90"/>
                <a:gd name="T76" fmla="*/ 70 w 96"/>
                <a:gd name="T77" fmla="*/ 82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solidFill>
              <a:srgbClr val="CC9900"/>
            </a:solidFill>
            <a:ln w="6350">
              <a:solidFill>
                <a:schemeClr val="tx1"/>
              </a:solidFill>
              <a:round/>
              <a:headEnd/>
              <a:tailEnd/>
            </a:ln>
          </p:spPr>
          <p:txBody>
            <a:bodyPr/>
            <a:lstStyle/>
            <a:p>
              <a:endParaRPr lang="tr-TR"/>
            </a:p>
          </p:txBody>
        </p:sp>
        <p:sp>
          <p:nvSpPr>
            <p:cNvPr id="339" name="Freeform 366"/>
            <p:cNvSpPr>
              <a:spLocks noChangeAspect="1"/>
            </p:cNvSpPr>
            <p:nvPr/>
          </p:nvSpPr>
          <p:spPr bwMode="auto">
            <a:xfrm>
              <a:off x="1279" y="822"/>
              <a:ext cx="142" cy="58"/>
            </a:xfrm>
            <a:custGeom>
              <a:avLst/>
              <a:gdLst>
                <a:gd name="T0" fmla="*/ 0 w 142"/>
                <a:gd name="T1" fmla="*/ 40 h 58"/>
                <a:gd name="T2" fmla="*/ 4 w 142"/>
                <a:gd name="T3" fmla="*/ 40 h 58"/>
                <a:gd name="T4" fmla="*/ 10 w 142"/>
                <a:gd name="T5" fmla="*/ 40 h 58"/>
                <a:gd name="T6" fmla="*/ 14 w 142"/>
                <a:gd name="T7" fmla="*/ 40 h 58"/>
                <a:gd name="T8" fmla="*/ 18 w 142"/>
                <a:gd name="T9" fmla="*/ 44 h 58"/>
                <a:gd name="T10" fmla="*/ 20 w 142"/>
                <a:gd name="T11" fmla="*/ 48 h 58"/>
                <a:gd name="T12" fmla="*/ 18 w 142"/>
                <a:gd name="T13" fmla="*/ 56 h 58"/>
                <a:gd name="T14" fmla="*/ 20 w 142"/>
                <a:gd name="T15" fmla="*/ 58 h 58"/>
                <a:gd name="T16" fmla="*/ 24 w 142"/>
                <a:gd name="T17" fmla="*/ 54 h 58"/>
                <a:gd name="T18" fmla="*/ 32 w 142"/>
                <a:gd name="T19" fmla="*/ 48 h 58"/>
                <a:gd name="T20" fmla="*/ 38 w 142"/>
                <a:gd name="T21" fmla="*/ 44 h 58"/>
                <a:gd name="T22" fmla="*/ 48 w 142"/>
                <a:gd name="T23" fmla="*/ 44 h 58"/>
                <a:gd name="T24" fmla="*/ 54 w 142"/>
                <a:gd name="T25" fmla="*/ 44 h 58"/>
                <a:gd name="T26" fmla="*/ 60 w 142"/>
                <a:gd name="T27" fmla="*/ 42 h 58"/>
                <a:gd name="T28" fmla="*/ 70 w 142"/>
                <a:gd name="T29" fmla="*/ 36 h 58"/>
                <a:gd name="T30" fmla="*/ 78 w 142"/>
                <a:gd name="T31" fmla="*/ 34 h 58"/>
                <a:gd name="T32" fmla="*/ 100 w 142"/>
                <a:gd name="T33" fmla="*/ 30 h 58"/>
                <a:gd name="T34" fmla="*/ 122 w 142"/>
                <a:gd name="T35" fmla="*/ 24 h 58"/>
                <a:gd name="T36" fmla="*/ 132 w 142"/>
                <a:gd name="T37" fmla="*/ 20 h 58"/>
                <a:gd name="T38" fmla="*/ 142 w 142"/>
                <a:gd name="T39" fmla="*/ 14 h 58"/>
                <a:gd name="T40" fmla="*/ 134 w 142"/>
                <a:gd name="T41" fmla="*/ 8 h 58"/>
                <a:gd name="T42" fmla="*/ 128 w 142"/>
                <a:gd name="T43" fmla="*/ 4 h 58"/>
                <a:gd name="T44" fmla="*/ 124 w 142"/>
                <a:gd name="T45" fmla="*/ 4 h 58"/>
                <a:gd name="T46" fmla="*/ 118 w 142"/>
                <a:gd name="T47" fmla="*/ 4 h 58"/>
                <a:gd name="T48" fmla="*/ 118 w 142"/>
                <a:gd name="T49" fmla="*/ 8 h 58"/>
                <a:gd name="T50" fmla="*/ 112 w 142"/>
                <a:gd name="T51" fmla="*/ 8 h 58"/>
                <a:gd name="T52" fmla="*/ 106 w 142"/>
                <a:gd name="T53" fmla="*/ 6 h 58"/>
                <a:gd name="T54" fmla="*/ 102 w 142"/>
                <a:gd name="T55" fmla="*/ 2 h 58"/>
                <a:gd name="T56" fmla="*/ 96 w 142"/>
                <a:gd name="T57" fmla="*/ 0 h 58"/>
                <a:gd name="T58" fmla="*/ 76 w 142"/>
                <a:gd name="T59" fmla="*/ 2 h 58"/>
                <a:gd name="T60" fmla="*/ 60 w 142"/>
                <a:gd name="T61" fmla="*/ 4 h 58"/>
                <a:gd name="T62" fmla="*/ 48 w 142"/>
                <a:gd name="T63" fmla="*/ 14 h 58"/>
                <a:gd name="T64" fmla="*/ 44 w 142"/>
                <a:gd name="T65" fmla="*/ 18 h 58"/>
                <a:gd name="T66" fmla="*/ 38 w 142"/>
                <a:gd name="T67" fmla="*/ 22 h 58"/>
                <a:gd name="T68" fmla="*/ 24 w 142"/>
                <a:gd name="T69" fmla="*/ 28 h 58"/>
                <a:gd name="T70" fmla="*/ 12 w 142"/>
                <a:gd name="T71" fmla="*/ 34 h 58"/>
                <a:gd name="T72" fmla="*/ 6 w 142"/>
                <a:gd name="T73" fmla="*/ 36 h 58"/>
                <a:gd name="T74" fmla="*/ 0 w 142"/>
                <a:gd name="T75" fmla="*/ 40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solidFill>
              <a:srgbClr val="CC9900"/>
            </a:solidFill>
            <a:ln w="6350">
              <a:solidFill>
                <a:schemeClr val="tx1"/>
              </a:solidFill>
              <a:round/>
              <a:headEnd/>
              <a:tailEnd/>
            </a:ln>
          </p:spPr>
          <p:txBody>
            <a:bodyPr/>
            <a:lstStyle/>
            <a:p>
              <a:endParaRPr lang="tr-TR"/>
            </a:p>
          </p:txBody>
        </p:sp>
        <p:sp>
          <p:nvSpPr>
            <p:cNvPr id="340" name="Freeform 367"/>
            <p:cNvSpPr>
              <a:spLocks noChangeAspect="1"/>
            </p:cNvSpPr>
            <p:nvPr/>
          </p:nvSpPr>
          <p:spPr bwMode="auto">
            <a:xfrm>
              <a:off x="1621" y="754"/>
              <a:ext cx="52" cy="26"/>
            </a:xfrm>
            <a:custGeom>
              <a:avLst/>
              <a:gdLst>
                <a:gd name="T0" fmla="*/ 34 w 52"/>
                <a:gd name="T1" fmla="*/ 26 h 26"/>
                <a:gd name="T2" fmla="*/ 32 w 52"/>
                <a:gd name="T3" fmla="*/ 24 h 26"/>
                <a:gd name="T4" fmla="*/ 30 w 52"/>
                <a:gd name="T5" fmla="*/ 22 h 26"/>
                <a:gd name="T6" fmla="*/ 26 w 52"/>
                <a:gd name="T7" fmla="*/ 18 h 26"/>
                <a:gd name="T8" fmla="*/ 20 w 52"/>
                <a:gd name="T9" fmla="*/ 18 h 26"/>
                <a:gd name="T10" fmla="*/ 12 w 52"/>
                <a:gd name="T11" fmla="*/ 18 h 26"/>
                <a:gd name="T12" fmla="*/ 6 w 52"/>
                <a:gd name="T13" fmla="*/ 18 h 26"/>
                <a:gd name="T14" fmla="*/ 0 w 52"/>
                <a:gd name="T15" fmla="*/ 16 h 26"/>
                <a:gd name="T16" fmla="*/ 8 w 52"/>
                <a:gd name="T17" fmla="*/ 6 h 26"/>
                <a:gd name="T18" fmla="*/ 14 w 52"/>
                <a:gd name="T19" fmla="*/ 2 h 26"/>
                <a:gd name="T20" fmla="*/ 24 w 52"/>
                <a:gd name="T21" fmla="*/ 0 h 26"/>
                <a:gd name="T22" fmla="*/ 28 w 52"/>
                <a:gd name="T23" fmla="*/ 2 h 26"/>
                <a:gd name="T24" fmla="*/ 30 w 52"/>
                <a:gd name="T25" fmla="*/ 4 h 26"/>
                <a:gd name="T26" fmla="*/ 32 w 52"/>
                <a:gd name="T27" fmla="*/ 6 h 26"/>
                <a:gd name="T28" fmla="*/ 34 w 52"/>
                <a:gd name="T29" fmla="*/ 8 h 26"/>
                <a:gd name="T30" fmla="*/ 40 w 52"/>
                <a:gd name="T31" fmla="*/ 8 h 26"/>
                <a:gd name="T32" fmla="*/ 48 w 52"/>
                <a:gd name="T33" fmla="*/ 10 h 26"/>
                <a:gd name="T34" fmla="*/ 52 w 52"/>
                <a:gd name="T35" fmla="*/ 12 h 26"/>
                <a:gd name="T36" fmla="*/ 52 w 52"/>
                <a:gd name="T37" fmla="*/ 16 h 26"/>
                <a:gd name="T38" fmla="*/ 52 w 52"/>
                <a:gd name="T39" fmla="*/ 22 h 26"/>
                <a:gd name="T40" fmla="*/ 48 w 52"/>
                <a:gd name="T41" fmla="*/ 24 h 26"/>
                <a:gd name="T42" fmla="*/ 42 w 52"/>
                <a:gd name="T43" fmla="*/ 26 h 26"/>
                <a:gd name="T44" fmla="*/ 34 w 52"/>
                <a:gd name="T45" fmla="*/ 26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solidFill>
              <a:srgbClr val="CC9900"/>
            </a:solidFill>
            <a:ln w="6350">
              <a:solidFill>
                <a:schemeClr val="tx1"/>
              </a:solidFill>
              <a:round/>
              <a:headEnd/>
              <a:tailEnd/>
            </a:ln>
          </p:spPr>
          <p:txBody>
            <a:bodyPr/>
            <a:lstStyle/>
            <a:p>
              <a:endParaRPr lang="tr-TR"/>
            </a:p>
          </p:txBody>
        </p:sp>
        <p:sp>
          <p:nvSpPr>
            <p:cNvPr id="341" name="Freeform 368"/>
            <p:cNvSpPr>
              <a:spLocks noChangeAspect="1"/>
            </p:cNvSpPr>
            <p:nvPr/>
          </p:nvSpPr>
          <p:spPr bwMode="auto">
            <a:xfrm>
              <a:off x="1339" y="830"/>
              <a:ext cx="204" cy="82"/>
            </a:xfrm>
            <a:custGeom>
              <a:avLst/>
              <a:gdLst>
                <a:gd name="T0" fmla="*/ 172 w 204"/>
                <a:gd name="T1" fmla="*/ 62 h 82"/>
                <a:gd name="T2" fmla="*/ 166 w 204"/>
                <a:gd name="T3" fmla="*/ 70 h 82"/>
                <a:gd name="T4" fmla="*/ 158 w 204"/>
                <a:gd name="T5" fmla="*/ 78 h 82"/>
                <a:gd name="T6" fmla="*/ 146 w 204"/>
                <a:gd name="T7" fmla="*/ 78 h 82"/>
                <a:gd name="T8" fmla="*/ 124 w 204"/>
                <a:gd name="T9" fmla="*/ 70 h 82"/>
                <a:gd name="T10" fmla="*/ 120 w 204"/>
                <a:gd name="T11" fmla="*/ 64 h 82"/>
                <a:gd name="T12" fmla="*/ 94 w 204"/>
                <a:gd name="T13" fmla="*/ 66 h 82"/>
                <a:gd name="T14" fmla="*/ 78 w 204"/>
                <a:gd name="T15" fmla="*/ 74 h 82"/>
                <a:gd name="T16" fmla="*/ 60 w 204"/>
                <a:gd name="T17" fmla="*/ 82 h 82"/>
                <a:gd name="T18" fmla="*/ 40 w 204"/>
                <a:gd name="T19" fmla="*/ 80 h 82"/>
                <a:gd name="T20" fmla="*/ 28 w 204"/>
                <a:gd name="T21" fmla="*/ 82 h 82"/>
                <a:gd name="T22" fmla="*/ 32 w 204"/>
                <a:gd name="T23" fmla="*/ 72 h 82"/>
                <a:gd name="T24" fmla="*/ 22 w 204"/>
                <a:gd name="T25" fmla="*/ 70 h 82"/>
                <a:gd name="T26" fmla="*/ 6 w 204"/>
                <a:gd name="T27" fmla="*/ 64 h 82"/>
                <a:gd name="T28" fmla="*/ 14 w 204"/>
                <a:gd name="T29" fmla="*/ 56 h 82"/>
                <a:gd name="T30" fmla="*/ 70 w 204"/>
                <a:gd name="T31" fmla="*/ 54 h 82"/>
                <a:gd name="T32" fmla="*/ 72 w 204"/>
                <a:gd name="T33" fmla="*/ 50 h 82"/>
                <a:gd name="T34" fmla="*/ 12 w 204"/>
                <a:gd name="T35" fmla="*/ 44 h 82"/>
                <a:gd name="T36" fmla="*/ 18 w 204"/>
                <a:gd name="T37" fmla="*/ 36 h 82"/>
                <a:gd name="T38" fmla="*/ 20 w 204"/>
                <a:gd name="T39" fmla="*/ 30 h 82"/>
                <a:gd name="T40" fmla="*/ 42 w 204"/>
                <a:gd name="T41" fmla="*/ 26 h 82"/>
                <a:gd name="T42" fmla="*/ 68 w 204"/>
                <a:gd name="T43" fmla="*/ 20 h 82"/>
                <a:gd name="T44" fmla="*/ 90 w 204"/>
                <a:gd name="T45" fmla="*/ 6 h 82"/>
                <a:gd name="T46" fmla="*/ 94 w 204"/>
                <a:gd name="T47" fmla="*/ 18 h 82"/>
                <a:gd name="T48" fmla="*/ 102 w 204"/>
                <a:gd name="T49" fmla="*/ 16 h 82"/>
                <a:gd name="T50" fmla="*/ 120 w 204"/>
                <a:gd name="T51" fmla="*/ 20 h 82"/>
                <a:gd name="T52" fmla="*/ 124 w 204"/>
                <a:gd name="T53" fmla="*/ 16 h 82"/>
                <a:gd name="T54" fmla="*/ 130 w 204"/>
                <a:gd name="T55" fmla="*/ 12 h 82"/>
                <a:gd name="T56" fmla="*/ 142 w 204"/>
                <a:gd name="T57" fmla="*/ 16 h 82"/>
                <a:gd name="T58" fmla="*/ 138 w 204"/>
                <a:gd name="T59" fmla="*/ 28 h 82"/>
                <a:gd name="T60" fmla="*/ 144 w 204"/>
                <a:gd name="T61" fmla="*/ 28 h 82"/>
                <a:gd name="T62" fmla="*/ 150 w 204"/>
                <a:gd name="T63" fmla="*/ 24 h 82"/>
                <a:gd name="T64" fmla="*/ 152 w 204"/>
                <a:gd name="T65" fmla="*/ 12 h 82"/>
                <a:gd name="T66" fmla="*/ 174 w 204"/>
                <a:gd name="T67" fmla="*/ 4 h 82"/>
                <a:gd name="T68" fmla="*/ 204 w 204"/>
                <a:gd name="T69" fmla="*/ 0 h 82"/>
                <a:gd name="T70" fmla="*/ 196 w 204"/>
                <a:gd name="T71" fmla="*/ 10 h 82"/>
                <a:gd name="T72" fmla="*/ 172 w 204"/>
                <a:gd name="T73" fmla="*/ 30 h 82"/>
                <a:gd name="T74" fmla="*/ 166 w 204"/>
                <a:gd name="T75" fmla="*/ 44 h 82"/>
                <a:gd name="T76" fmla="*/ 170 w 204"/>
                <a:gd name="T77" fmla="*/ 50 h 82"/>
                <a:gd name="T78" fmla="*/ 186 w 204"/>
                <a:gd name="T79" fmla="*/ 54 h 82"/>
                <a:gd name="T80" fmla="*/ 190 w 204"/>
                <a:gd name="T81" fmla="*/ 58 h 82"/>
                <a:gd name="T82" fmla="*/ 182 w 204"/>
                <a:gd name="T83" fmla="*/ 64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solidFill>
              <a:srgbClr val="CC9900"/>
            </a:solidFill>
            <a:ln w="6350">
              <a:solidFill>
                <a:schemeClr val="tx1"/>
              </a:solidFill>
              <a:round/>
              <a:headEnd/>
              <a:tailEnd/>
            </a:ln>
          </p:spPr>
          <p:txBody>
            <a:bodyPr/>
            <a:lstStyle/>
            <a:p>
              <a:endParaRPr lang="tr-TR"/>
            </a:p>
          </p:txBody>
        </p:sp>
        <p:sp>
          <p:nvSpPr>
            <p:cNvPr id="342" name="Freeform 369"/>
            <p:cNvSpPr>
              <a:spLocks noChangeAspect="1"/>
            </p:cNvSpPr>
            <p:nvPr/>
          </p:nvSpPr>
          <p:spPr bwMode="auto">
            <a:xfrm>
              <a:off x="1391" y="776"/>
              <a:ext cx="96" cy="26"/>
            </a:xfrm>
            <a:custGeom>
              <a:avLst/>
              <a:gdLst>
                <a:gd name="T0" fmla="*/ 0 w 96"/>
                <a:gd name="T1" fmla="*/ 24 h 26"/>
                <a:gd name="T2" fmla="*/ 6 w 96"/>
                <a:gd name="T3" fmla="*/ 24 h 26"/>
                <a:gd name="T4" fmla="*/ 12 w 96"/>
                <a:gd name="T5" fmla="*/ 24 h 26"/>
                <a:gd name="T6" fmla="*/ 16 w 96"/>
                <a:gd name="T7" fmla="*/ 24 h 26"/>
                <a:gd name="T8" fmla="*/ 18 w 96"/>
                <a:gd name="T9" fmla="*/ 26 h 26"/>
                <a:gd name="T10" fmla="*/ 26 w 96"/>
                <a:gd name="T11" fmla="*/ 26 h 26"/>
                <a:gd name="T12" fmla="*/ 42 w 96"/>
                <a:gd name="T13" fmla="*/ 20 h 26"/>
                <a:gd name="T14" fmla="*/ 52 w 96"/>
                <a:gd name="T15" fmla="*/ 16 h 26"/>
                <a:gd name="T16" fmla="*/ 58 w 96"/>
                <a:gd name="T17" fmla="*/ 22 h 26"/>
                <a:gd name="T18" fmla="*/ 68 w 96"/>
                <a:gd name="T19" fmla="*/ 16 h 26"/>
                <a:gd name="T20" fmla="*/ 76 w 96"/>
                <a:gd name="T21" fmla="*/ 12 h 26"/>
                <a:gd name="T22" fmla="*/ 86 w 96"/>
                <a:gd name="T23" fmla="*/ 8 h 26"/>
                <a:gd name="T24" fmla="*/ 96 w 96"/>
                <a:gd name="T25" fmla="*/ 4 h 26"/>
                <a:gd name="T26" fmla="*/ 90 w 96"/>
                <a:gd name="T27" fmla="*/ 0 h 26"/>
                <a:gd name="T28" fmla="*/ 78 w 96"/>
                <a:gd name="T29" fmla="*/ 2 h 26"/>
                <a:gd name="T30" fmla="*/ 70 w 96"/>
                <a:gd name="T31" fmla="*/ 4 h 26"/>
                <a:gd name="T32" fmla="*/ 46 w 96"/>
                <a:gd name="T33" fmla="*/ 10 h 26"/>
                <a:gd name="T34" fmla="*/ 24 w 96"/>
                <a:gd name="T35" fmla="*/ 16 h 26"/>
                <a:gd name="T36" fmla="*/ 16 w 96"/>
                <a:gd name="T37" fmla="*/ 18 h 26"/>
                <a:gd name="T38" fmla="*/ 4 w 96"/>
                <a:gd name="T39" fmla="*/ 18 h 26"/>
                <a:gd name="T40" fmla="*/ 4 w 96"/>
                <a:gd name="T41" fmla="*/ 24 h 26"/>
                <a:gd name="T42" fmla="*/ 0 w 96"/>
                <a:gd name="T43" fmla="*/ 24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solidFill>
              <a:srgbClr val="CC9900"/>
            </a:solidFill>
            <a:ln w="6350">
              <a:solidFill>
                <a:schemeClr val="tx1"/>
              </a:solidFill>
              <a:round/>
              <a:headEnd/>
              <a:tailEnd/>
            </a:ln>
          </p:spPr>
          <p:txBody>
            <a:bodyPr/>
            <a:lstStyle/>
            <a:p>
              <a:endParaRPr lang="tr-TR"/>
            </a:p>
          </p:txBody>
        </p:sp>
        <p:sp>
          <p:nvSpPr>
            <p:cNvPr id="343" name="Freeform 370"/>
            <p:cNvSpPr>
              <a:spLocks noChangeAspect="1"/>
            </p:cNvSpPr>
            <p:nvPr/>
          </p:nvSpPr>
          <p:spPr bwMode="auto">
            <a:xfrm>
              <a:off x="1435" y="788"/>
              <a:ext cx="132" cy="32"/>
            </a:xfrm>
            <a:custGeom>
              <a:avLst/>
              <a:gdLst>
                <a:gd name="T0" fmla="*/ 34 w 132"/>
                <a:gd name="T1" fmla="*/ 32 h 32"/>
                <a:gd name="T2" fmla="*/ 30 w 132"/>
                <a:gd name="T3" fmla="*/ 30 h 32"/>
                <a:gd name="T4" fmla="*/ 28 w 132"/>
                <a:gd name="T5" fmla="*/ 30 h 32"/>
                <a:gd name="T6" fmla="*/ 30 w 132"/>
                <a:gd name="T7" fmla="*/ 26 h 32"/>
                <a:gd name="T8" fmla="*/ 36 w 132"/>
                <a:gd name="T9" fmla="*/ 24 h 32"/>
                <a:gd name="T10" fmla="*/ 18 w 132"/>
                <a:gd name="T11" fmla="*/ 22 h 32"/>
                <a:gd name="T12" fmla="*/ 0 w 132"/>
                <a:gd name="T13" fmla="*/ 20 h 32"/>
                <a:gd name="T14" fmla="*/ 0 w 132"/>
                <a:gd name="T15" fmla="*/ 18 h 32"/>
                <a:gd name="T16" fmla="*/ 6 w 132"/>
                <a:gd name="T17" fmla="*/ 16 h 32"/>
                <a:gd name="T18" fmla="*/ 24 w 132"/>
                <a:gd name="T19" fmla="*/ 10 h 32"/>
                <a:gd name="T20" fmla="*/ 40 w 132"/>
                <a:gd name="T21" fmla="*/ 4 h 32"/>
                <a:gd name="T22" fmla="*/ 54 w 132"/>
                <a:gd name="T23" fmla="*/ 0 h 32"/>
                <a:gd name="T24" fmla="*/ 54 w 132"/>
                <a:gd name="T25" fmla="*/ 6 h 32"/>
                <a:gd name="T26" fmla="*/ 56 w 132"/>
                <a:gd name="T27" fmla="*/ 6 h 32"/>
                <a:gd name="T28" fmla="*/ 64 w 132"/>
                <a:gd name="T29" fmla="*/ 6 h 32"/>
                <a:gd name="T30" fmla="*/ 64 w 132"/>
                <a:gd name="T31" fmla="*/ 14 h 32"/>
                <a:gd name="T32" fmla="*/ 66 w 132"/>
                <a:gd name="T33" fmla="*/ 16 h 32"/>
                <a:gd name="T34" fmla="*/ 68 w 132"/>
                <a:gd name="T35" fmla="*/ 18 h 32"/>
                <a:gd name="T36" fmla="*/ 74 w 132"/>
                <a:gd name="T37" fmla="*/ 18 h 32"/>
                <a:gd name="T38" fmla="*/ 84 w 132"/>
                <a:gd name="T39" fmla="*/ 16 h 32"/>
                <a:gd name="T40" fmla="*/ 92 w 132"/>
                <a:gd name="T41" fmla="*/ 14 h 32"/>
                <a:gd name="T42" fmla="*/ 100 w 132"/>
                <a:gd name="T43" fmla="*/ 6 h 32"/>
                <a:gd name="T44" fmla="*/ 108 w 132"/>
                <a:gd name="T45" fmla="*/ 0 h 32"/>
                <a:gd name="T46" fmla="*/ 114 w 132"/>
                <a:gd name="T47" fmla="*/ 0 h 32"/>
                <a:gd name="T48" fmla="*/ 114 w 132"/>
                <a:gd name="T49" fmla="*/ 8 h 32"/>
                <a:gd name="T50" fmla="*/ 110 w 132"/>
                <a:gd name="T51" fmla="*/ 12 h 32"/>
                <a:gd name="T52" fmla="*/ 120 w 132"/>
                <a:gd name="T53" fmla="*/ 14 h 32"/>
                <a:gd name="T54" fmla="*/ 132 w 132"/>
                <a:gd name="T55" fmla="*/ 14 h 32"/>
                <a:gd name="T56" fmla="*/ 118 w 132"/>
                <a:gd name="T57" fmla="*/ 22 h 32"/>
                <a:gd name="T58" fmla="*/ 110 w 132"/>
                <a:gd name="T59" fmla="*/ 28 h 32"/>
                <a:gd name="T60" fmla="*/ 104 w 132"/>
                <a:gd name="T61" fmla="*/ 28 h 32"/>
                <a:gd name="T62" fmla="*/ 98 w 132"/>
                <a:gd name="T63" fmla="*/ 28 h 32"/>
                <a:gd name="T64" fmla="*/ 94 w 132"/>
                <a:gd name="T65" fmla="*/ 26 h 32"/>
                <a:gd name="T66" fmla="*/ 90 w 132"/>
                <a:gd name="T67" fmla="*/ 24 h 32"/>
                <a:gd name="T68" fmla="*/ 84 w 132"/>
                <a:gd name="T69" fmla="*/ 22 h 32"/>
                <a:gd name="T70" fmla="*/ 72 w 132"/>
                <a:gd name="T71" fmla="*/ 24 h 32"/>
                <a:gd name="T72" fmla="*/ 60 w 132"/>
                <a:gd name="T73" fmla="*/ 28 h 32"/>
                <a:gd name="T74" fmla="*/ 48 w 132"/>
                <a:gd name="T75" fmla="*/ 30 h 32"/>
                <a:gd name="T76" fmla="*/ 34 w 132"/>
                <a:gd name="T77" fmla="*/ 32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solidFill>
              <a:srgbClr val="CC9900"/>
            </a:solidFill>
            <a:ln w="6350">
              <a:solidFill>
                <a:schemeClr val="tx1"/>
              </a:solidFill>
              <a:round/>
              <a:headEnd/>
              <a:tailEnd/>
            </a:ln>
          </p:spPr>
          <p:txBody>
            <a:bodyPr/>
            <a:lstStyle/>
            <a:p>
              <a:endParaRPr lang="tr-TR"/>
            </a:p>
          </p:txBody>
        </p:sp>
        <p:sp>
          <p:nvSpPr>
            <p:cNvPr id="344" name="Freeform 371"/>
            <p:cNvSpPr>
              <a:spLocks noChangeAspect="1"/>
            </p:cNvSpPr>
            <p:nvPr/>
          </p:nvSpPr>
          <p:spPr bwMode="auto">
            <a:xfrm>
              <a:off x="1509" y="760"/>
              <a:ext cx="64" cy="18"/>
            </a:xfrm>
            <a:custGeom>
              <a:avLst/>
              <a:gdLst>
                <a:gd name="T0" fmla="*/ 12 w 64"/>
                <a:gd name="T1" fmla="*/ 18 h 18"/>
                <a:gd name="T2" fmla="*/ 6 w 64"/>
                <a:gd name="T3" fmla="*/ 16 h 18"/>
                <a:gd name="T4" fmla="*/ 0 w 64"/>
                <a:gd name="T5" fmla="*/ 14 h 18"/>
                <a:gd name="T6" fmla="*/ 8 w 64"/>
                <a:gd name="T7" fmla="*/ 12 h 18"/>
                <a:gd name="T8" fmla="*/ 18 w 64"/>
                <a:gd name="T9" fmla="*/ 12 h 18"/>
                <a:gd name="T10" fmla="*/ 26 w 64"/>
                <a:gd name="T11" fmla="*/ 10 h 18"/>
                <a:gd name="T12" fmla="*/ 28 w 64"/>
                <a:gd name="T13" fmla="*/ 10 h 18"/>
                <a:gd name="T14" fmla="*/ 30 w 64"/>
                <a:gd name="T15" fmla="*/ 8 h 18"/>
                <a:gd name="T16" fmla="*/ 48 w 64"/>
                <a:gd name="T17" fmla="*/ 0 h 18"/>
                <a:gd name="T18" fmla="*/ 58 w 64"/>
                <a:gd name="T19" fmla="*/ 2 h 18"/>
                <a:gd name="T20" fmla="*/ 64 w 64"/>
                <a:gd name="T21" fmla="*/ 4 h 18"/>
                <a:gd name="T22" fmla="*/ 58 w 64"/>
                <a:gd name="T23" fmla="*/ 10 h 18"/>
                <a:gd name="T24" fmla="*/ 48 w 64"/>
                <a:gd name="T25" fmla="*/ 16 h 18"/>
                <a:gd name="T26" fmla="*/ 30 w 64"/>
                <a:gd name="T27" fmla="*/ 18 h 18"/>
                <a:gd name="T28" fmla="*/ 30 w 64"/>
                <a:gd name="T29" fmla="*/ 16 h 18"/>
                <a:gd name="T30" fmla="*/ 28 w 64"/>
                <a:gd name="T31" fmla="*/ 16 h 18"/>
                <a:gd name="T32" fmla="*/ 22 w 64"/>
                <a:gd name="T33" fmla="*/ 16 h 18"/>
                <a:gd name="T34" fmla="*/ 12 w 64"/>
                <a:gd name="T35" fmla="*/ 18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solidFill>
              <a:srgbClr val="CC9900"/>
            </a:solidFill>
            <a:ln w="6350">
              <a:solidFill>
                <a:schemeClr val="tx1"/>
              </a:solidFill>
              <a:round/>
              <a:headEnd/>
              <a:tailEnd/>
            </a:ln>
          </p:spPr>
          <p:txBody>
            <a:bodyPr/>
            <a:lstStyle/>
            <a:p>
              <a:endParaRPr lang="tr-TR"/>
            </a:p>
          </p:txBody>
        </p:sp>
        <p:sp>
          <p:nvSpPr>
            <p:cNvPr id="345" name="Freeform 372"/>
            <p:cNvSpPr>
              <a:spLocks noChangeAspect="1"/>
            </p:cNvSpPr>
            <p:nvPr/>
          </p:nvSpPr>
          <p:spPr bwMode="auto">
            <a:xfrm>
              <a:off x="1551" y="826"/>
              <a:ext cx="74" cy="42"/>
            </a:xfrm>
            <a:custGeom>
              <a:avLst/>
              <a:gdLst>
                <a:gd name="T0" fmla="*/ 74 w 74"/>
                <a:gd name="T1" fmla="*/ 4 h 42"/>
                <a:gd name="T2" fmla="*/ 70 w 74"/>
                <a:gd name="T3" fmla="*/ 6 h 42"/>
                <a:gd name="T4" fmla="*/ 66 w 74"/>
                <a:gd name="T5" fmla="*/ 8 h 42"/>
                <a:gd name="T6" fmla="*/ 58 w 74"/>
                <a:gd name="T7" fmla="*/ 14 h 42"/>
                <a:gd name="T8" fmla="*/ 66 w 74"/>
                <a:gd name="T9" fmla="*/ 22 h 42"/>
                <a:gd name="T10" fmla="*/ 56 w 74"/>
                <a:gd name="T11" fmla="*/ 28 h 42"/>
                <a:gd name="T12" fmla="*/ 52 w 74"/>
                <a:gd name="T13" fmla="*/ 30 h 42"/>
                <a:gd name="T14" fmla="*/ 48 w 74"/>
                <a:gd name="T15" fmla="*/ 28 h 42"/>
                <a:gd name="T16" fmla="*/ 48 w 74"/>
                <a:gd name="T17" fmla="*/ 32 h 42"/>
                <a:gd name="T18" fmla="*/ 44 w 74"/>
                <a:gd name="T19" fmla="*/ 34 h 42"/>
                <a:gd name="T20" fmla="*/ 38 w 74"/>
                <a:gd name="T21" fmla="*/ 36 h 42"/>
                <a:gd name="T22" fmla="*/ 32 w 74"/>
                <a:gd name="T23" fmla="*/ 38 h 42"/>
                <a:gd name="T24" fmla="*/ 26 w 74"/>
                <a:gd name="T25" fmla="*/ 42 h 42"/>
                <a:gd name="T26" fmla="*/ 18 w 74"/>
                <a:gd name="T27" fmla="*/ 42 h 42"/>
                <a:gd name="T28" fmla="*/ 18 w 74"/>
                <a:gd name="T29" fmla="*/ 36 h 42"/>
                <a:gd name="T30" fmla="*/ 16 w 74"/>
                <a:gd name="T31" fmla="*/ 34 h 42"/>
                <a:gd name="T32" fmla="*/ 10 w 74"/>
                <a:gd name="T33" fmla="*/ 32 h 42"/>
                <a:gd name="T34" fmla="*/ 4 w 74"/>
                <a:gd name="T35" fmla="*/ 28 h 42"/>
                <a:gd name="T36" fmla="*/ 2 w 74"/>
                <a:gd name="T37" fmla="*/ 26 h 42"/>
                <a:gd name="T38" fmla="*/ 0 w 74"/>
                <a:gd name="T39" fmla="*/ 22 h 42"/>
                <a:gd name="T40" fmla="*/ 2 w 74"/>
                <a:gd name="T41" fmla="*/ 20 h 42"/>
                <a:gd name="T42" fmla="*/ 4 w 74"/>
                <a:gd name="T43" fmla="*/ 18 h 42"/>
                <a:gd name="T44" fmla="*/ 8 w 74"/>
                <a:gd name="T45" fmla="*/ 16 h 42"/>
                <a:gd name="T46" fmla="*/ 14 w 74"/>
                <a:gd name="T47" fmla="*/ 16 h 42"/>
                <a:gd name="T48" fmla="*/ 16 w 74"/>
                <a:gd name="T49" fmla="*/ 18 h 42"/>
                <a:gd name="T50" fmla="*/ 20 w 74"/>
                <a:gd name="T51" fmla="*/ 20 h 42"/>
                <a:gd name="T52" fmla="*/ 22 w 74"/>
                <a:gd name="T53" fmla="*/ 20 h 42"/>
                <a:gd name="T54" fmla="*/ 30 w 74"/>
                <a:gd name="T55" fmla="*/ 18 h 42"/>
                <a:gd name="T56" fmla="*/ 32 w 74"/>
                <a:gd name="T57" fmla="*/ 16 h 42"/>
                <a:gd name="T58" fmla="*/ 32 w 74"/>
                <a:gd name="T59" fmla="*/ 14 h 42"/>
                <a:gd name="T60" fmla="*/ 32 w 74"/>
                <a:gd name="T61" fmla="*/ 8 h 42"/>
                <a:gd name="T62" fmla="*/ 38 w 74"/>
                <a:gd name="T63" fmla="*/ 4 h 42"/>
                <a:gd name="T64" fmla="*/ 50 w 74"/>
                <a:gd name="T65" fmla="*/ 4 h 42"/>
                <a:gd name="T66" fmla="*/ 74 w 74"/>
                <a:gd name="T67" fmla="*/ 0 h 42"/>
                <a:gd name="T68" fmla="*/ 74 w 74"/>
                <a:gd name="T69" fmla="*/ 4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solidFill>
              <a:srgbClr val="CC9900"/>
            </a:solidFill>
            <a:ln w="6350">
              <a:solidFill>
                <a:schemeClr val="tx1"/>
              </a:solidFill>
              <a:round/>
              <a:headEnd/>
              <a:tailEnd/>
            </a:ln>
          </p:spPr>
          <p:txBody>
            <a:bodyPr/>
            <a:lstStyle/>
            <a:p>
              <a:endParaRPr lang="tr-TR"/>
            </a:p>
          </p:txBody>
        </p:sp>
        <p:sp>
          <p:nvSpPr>
            <p:cNvPr id="346" name="Freeform 373"/>
            <p:cNvSpPr>
              <a:spLocks noChangeAspect="1"/>
            </p:cNvSpPr>
            <p:nvPr/>
          </p:nvSpPr>
          <p:spPr bwMode="auto">
            <a:xfrm>
              <a:off x="1537" y="888"/>
              <a:ext cx="40" cy="22"/>
            </a:xfrm>
            <a:custGeom>
              <a:avLst/>
              <a:gdLst>
                <a:gd name="T0" fmla="*/ 22 w 40"/>
                <a:gd name="T1" fmla="*/ 22 h 22"/>
                <a:gd name="T2" fmla="*/ 16 w 40"/>
                <a:gd name="T3" fmla="*/ 22 h 22"/>
                <a:gd name="T4" fmla="*/ 8 w 40"/>
                <a:gd name="T5" fmla="*/ 20 h 22"/>
                <a:gd name="T6" fmla="*/ 0 w 40"/>
                <a:gd name="T7" fmla="*/ 14 h 22"/>
                <a:gd name="T8" fmla="*/ 6 w 40"/>
                <a:gd name="T9" fmla="*/ 10 h 22"/>
                <a:gd name="T10" fmla="*/ 12 w 40"/>
                <a:gd name="T11" fmla="*/ 6 h 22"/>
                <a:gd name="T12" fmla="*/ 30 w 40"/>
                <a:gd name="T13" fmla="*/ 0 h 22"/>
                <a:gd name="T14" fmla="*/ 32 w 40"/>
                <a:gd name="T15" fmla="*/ 4 h 22"/>
                <a:gd name="T16" fmla="*/ 34 w 40"/>
                <a:gd name="T17" fmla="*/ 6 h 22"/>
                <a:gd name="T18" fmla="*/ 40 w 40"/>
                <a:gd name="T19" fmla="*/ 6 h 22"/>
                <a:gd name="T20" fmla="*/ 40 w 40"/>
                <a:gd name="T21" fmla="*/ 18 h 22"/>
                <a:gd name="T22" fmla="*/ 32 w 40"/>
                <a:gd name="T23" fmla="*/ 22 h 22"/>
                <a:gd name="T24" fmla="*/ 22 w 40"/>
                <a:gd name="T25" fmla="*/ 22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solidFill>
              <a:srgbClr val="CC9900"/>
            </a:solidFill>
            <a:ln w="6350">
              <a:solidFill>
                <a:schemeClr val="tx1"/>
              </a:solidFill>
              <a:round/>
              <a:headEnd/>
              <a:tailEnd/>
            </a:ln>
          </p:spPr>
          <p:txBody>
            <a:bodyPr/>
            <a:lstStyle/>
            <a:p>
              <a:endParaRPr lang="tr-TR"/>
            </a:p>
          </p:txBody>
        </p:sp>
        <p:sp>
          <p:nvSpPr>
            <p:cNvPr id="347" name="Freeform 374"/>
            <p:cNvSpPr>
              <a:spLocks noChangeAspect="1"/>
            </p:cNvSpPr>
            <p:nvPr/>
          </p:nvSpPr>
          <p:spPr bwMode="auto">
            <a:xfrm>
              <a:off x="1621" y="954"/>
              <a:ext cx="80" cy="42"/>
            </a:xfrm>
            <a:custGeom>
              <a:avLst/>
              <a:gdLst>
                <a:gd name="T0" fmla="*/ 58 w 80"/>
                <a:gd name="T1" fmla="*/ 40 h 42"/>
                <a:gd name="T2" fmla="*/ 56 w 80"/>
                <a:gd name="T3" fmla="*/ 30 h 42"/>
                <a:gd name="T4" fmla="*/ 52 w 80"/>
                <a:gd name="T5" fmla="*/ 26 h 42"/>
                <a:gd name="T6" fmla="*/ 48 w 80"/>
                <a:gd name="T7" fmla="*/ 26 h 42"/>
                <a:gd name="T8" fmla="*/ 42 w 80"/>
                <a:gd name="T9" fmla="*/ 26 h 42"/>
                <a:gd name="T10" fmla="*/ 38 w 80"/>
                <a:gd name="T11" fmla="*/ 30 h 42"/>
                <a:gd name="T12" fmla="*/ 30 w 80"/>
                <a:gd name="T13" fmla="*/ 36 h 42"/>
                <a:gd name="T14" fmla="*/ 22 w 80"/>
                <a:gd name="T15" fmla="*/ 40 h 42"/>
                <a:gd name="T16" fmla="*/ 16 w 80"/>
                <a:gd name="T17" fmla="*/ 42 h 42"/>
                <a:gd name="T18" fmla="*/ 10 w 80"/>
                <a:gd name="T19" fmla="*/ 40 h 42"/>
                <a:gd name="T20" fmla="*/ 14 w 80"/>
                <a:gd name="T21" fmla="*/ 38 h 42"/>
                <a:gd name="T22" fmla="*/ 10 w 80"/>
                <a:gd name="T23" fmla="*/ 36 h 42"/>
                <a:gd name="T24" fmla="*/ 6 w 80"/>
                <a:gd name="T25" fmla="*/ 36 h 42"/>
                <a:gd name="T26" fmla="*/ 4 w 80"/>
                <a:gd name="T27" fmla="*/ 36 h 42"/>
                <a:gd name="T28" fmla="*/ 0 w 80"/>
                <a:gd name="T29" fmla="*/ 34 h 42"/>
                <a:gd name="T30" fmla="*/ 8 w 80"/>
                <a:gd name="T31" fmla="*/ 24 h 42"/>
                <a:gd name="T32" fmla="*/ 22 w 80"/>
                <a:gd name="T33" fmla="*/ 14 h 42"/>
                <a:gd name="T34" fmla="*/ 46 w 80"/>
                <a:gd name="T35" fmla="*/ 0 h 42"/>
                <a:gd name="T36" fmla="*/ 52 w 80"/>
                <a:gd name="T37" fmla="*/ 6 h 42"/>
                <a:gd name="T38" fmla="*/ 58 w 80"/>
                <a:gd name="T39" fmla="*/ 12 h 42"/>
                <a:gd name="T40" fmla="*/ 70 w 80"/>
                <a:gd name="T41" fmla="*/ 22 h 42"/>
                <a:gd name="T42" fmla="*/ 68 w 80"/>
                <a:gd name="T43" fmla="*/ 28 h 42"/>
                <a:gd name="T44" fmla="*/ 74 w 80"/>
                <a:gd name="T45" fmla="*/ 28 h 42"/>
                <a:gd name="T46" fmla="*/ 80 w 80"/>
                <a:gd name="T47" fmla="*/ 30 h 42"/>
                <a:gd name="T48" fmla="*/ 74 w 80"/>
                <a:gd name="T49" fmla="*/ 36 h 42"/>
                <a:gd name="T50" fmla="*/ 70 w 80"/>
                <a:gd name="T51" fmla="*/ 38 h 42"/>
                <a:gd name="T52" fmla="*/ 64 w 80"/>
                <a:gd name="T53" fmla="*/ 40 h 42"/>
                <a:gd name="T54" fmla="*/ 60 w 80"/>
                <a:gd name="T55" fmla="*/ 38 h 42"/>
                <a:gd name="T56" fmla="*/ 60 w 80"/>
                <a:gd name="T57" fmla="*/ 36 h 42"/>
                <a:gd name="T58" fmla="*/ 58 w 80"/>
                <a:gd name="T59" fmla="*/ 40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solidFill>
              <a:srgbClr val="CC9900"/>
            </a:solidFill>
            <a:ln w="6350">
              <a:solidFill>
                <a:schemeClr val="tx1"/>
              </a:solidFill>
              <a:round/>
              <a:headEnd/>
              <a:tailEnd/>
            </a:ln>
          </p:spPr>
          <p:txBody>
            <a:bodyPr/>
            <a:lstStyle/>
            <a:p>
              <a:endParaRPr lang="tr-TR"/>
            </a:p>
          </p:txBody>
        </p:sp>
        <p:sp>
          <p:nvSpPr>
            <p:cNvPr id="348" name="Freeform 375"/>
            <p:cNvSpPr>
              <a:spLocks noChangeAspect="1"/>
            </p:cNvSpPr>
            <p:nvPr/>
          </p:nvSpPr>
          <p:spPr bwMode="auto">
            <a:xfrm>
              <a:off x="1591" y="788"/>
              <a:ext cx="66" cy="24"/>
            </a:xfrm>
            <a:custGeom>
              <a:avLst/>
              <a:gdLst>
                <a:gd name="T0" fmla="*/ 10 w 66"/>
                <a:gd name="T1" fmla="*/ 6 h 24"/>
                <a:gd name="T2" fmla="*/ 16 w 66"/>
                <a:gd name="T3" fmla="*/ 10 h 24"/>
                <a:gd name="T4" fmla="*/ 22 w 66"/>
                <a:gd name="T5" fmla="*/ 12 h 24"/>
                <a:gd name="T6" fmla="*/ 24 w 66"/>
                <a:gd name="T7" fmla="*/ 8 h 24"/>
                <a:gd name="T8" fmla="*/ 24 w 66"/>
                <a:gd name="T9" fmla="*/ 6 h 24"/>
                <a:gd name="T10" fmla="*/ 26 w 66"/>
                <a:gd name="T11" fmla="*/ 6 h 24"/>
                <a:gd name="T12" fmla="*/ 30 w 66"/>
                <a:gd name="T13" fmla="*/ 6 h 24"/>
                <a:gd name="T14" fmla="*/ 34 w 66"/>
                <a:gd name="T15" fmla="*/ 8 h 24"/>
                <a:gd name="T16" fmla="*/ 38 w 66"/>
                <a:gd name="T17" fmla="*/ 12 h 24"/>
                <a:gd name="T18" fmla="*/ 40 w 66"/>
                <a:gd name="T19" fmla="*/ 4 h 24"/>
                <a:gd name="T20" fmla="*/ 42 w 66"/>
                <a:gd name="T21" fmla="*/ 0 h 24"/>
                <a:gd name="T22" fmla="*/ 46 w 66"/>
                <a:gd name="T23" fmla="*/ 0 h 24"/>
                <a:gd name="T24" fmla="*/ 56 w 66"/>
                <a:gd name="T25" fmla="*/ 2 h 24"/>
                <a:gd name="T26" fmla="*/ 62 w 66"/>
                <a:gd name="T27" fmla="*/ 2 h 24"/>
                <a:gd name="T28" fmla="*/ 64 w 66"/>
                <a:gd name="T29" fmla="*/ 0 h 24"/>
                <a:gd name="T30" fmla="*/ 66 w 66"/>
                <a:gd name="T31" fmla="*/ 6 h 24"/>
                <a:gd name="T32" fmla="*/ 62 w 66"/>
                <a:gd name="T33" fmla="*/ 12 h 24"/>
                <a:gd name="T34" fmla="*/ 56 w 66"/>
                <a:gd name="T35" fmla="*/ 16 h 24"/>
                <a:gd name="T36" fmla="*/ 46 w 66"/>
                <a:gd name="T37" fmla="*/ 20 h 24"/>
                <a:gd name="T38" fmla="*/ 42 w 66"/>
                <a:gd name="T39" fmla="*/ 20 h 24"/>
                <a:gd name="T40" fmla="*/ 36 w 66"/>
                <a:gd name="T41" fmla="*/ 20 h 24"/>
                <a:gd name="T42" fmla="*/ 34 w 66"/>
                <a:gd name="T43" fmla="*/ 24 h 24"/>
                <a:gd name="T44" fmla="*/ 28 w 66"/>
                <a:gd name="T45" fmla="*/ 24 h 24"/>
                <a:gd name="T46" fmla="*/ 24 w 66"/>
                <a:gd name="T47" fmla="*/ 24 h 24"/>
                <a:gd name="T48" fmla="*/ 20 w 66"/>
                <a:gd name="T49" fmla="*/ 22 h 24"/>
                <a:gd name="T50" fmla="*/ 18 w 66"/>
                <a:gd name="T51" fmla="*/ 20 h 24"/>
                <a:gd name="T52" fmla="*/ 18 w 66"/>
                <a:gd name="T53" fmla="*/ 14 h 24"/>
                <a:gd name="T54" fmla="*/ 6 w 66"/>
                <a:gd name="T55" fmla="*/ 14 h 24"/>
                <a:gd name="T56" fmla="*/ 2 w 66"/>
                <a:gd name="T57" fmla="*/ 14 h 24"/>
                <a:gd name="T58" fmla="*/ 0 w 66"/>
                <a:gd name="T59" fmla="*/ 10 h 24"/>
                <a:gd name="T60" fmla="*/ 0 w 66"/>
                <a:gd name="T61" fmla="*/ 6 h 24"/>
                <a:gd name="T62" fmla="*/ 0 w 66"/>
                <a:gd name="T63" fmla="*/ 4 h 24"/>
                <a:gd name="T64" fmla="*/ 2 w 66"/>
                <a:gd name="T65" fmla="*/ 2 h 24"/>
                <a:gd name="T66" fmla="*/ 8 w 66"/>
                <a:gd name="T67" fmla="*/ 0 h 24"/>
                <a:gd name="T68" fmla="*/ 10 w 66"/>
                <a:gd name="T69" fmla="*/ 2 h 24"/>
                <a:gd name="T70" fmla="*/ 12 w 66"/>
                <a:gd name="T71" fmla="*/ 4 h 24"/>
                <a:gd name="T72" fmla="*/ 16 w 66"/>
                <a:gd name="T73" fmla="*/ 10 h 24"/>
                <a:gd name="T74" fmla="*/ 16 w 66"/>
                <a:gd name="T75" fmla="*/ 8 h 24"/>
                <a:gd name="T76" fmla="*/ 10 w 66"/>
                <a:gd name="T77" fmla="*/ 6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solidFill>
              <a:srgbClr val="CC9900"/>
            </a:solidFill>
            <a:ln w="6350">
              <a:solidFill>
                <a:schemeClr val="tx1"/>
              </a:solidFill>
              <a:round/>
              <a:headEnd/>
              <a:tailEnd/>
            </a:ln>
          </p:spPr>
          <p:txBody>
            <a:bodyPr/>
            <a:lstStyle/>
            <a:p>
              <a:endParaRPr lang="tr-TR"/>
            </a:p>
          </p:txBody>
        </p:sp>
        <p:sp>
          <p:nvSpPr>
            <p:cNvPr id="349" name="Freeform 376"/>
            <p:cNvSpPr>
              <a:spLocks noChangeAspect="1"/>
            </p:cNvSpPr>
            <p:nvPr/>
          </p:nvSpPr>
          <p:spPr bwMode="auto">
            <a:xfrm>
              <a:off x="1677" y="782"/>
              <a:ext cx="164" cy="38"/>
            </a:xfrm>
            <a:custGeom>
              <a:avLst/>
              <a:gdLst>
                <a:gd name="T0" fmla="*/ 30 w 164"/>
                <a:gd name="T1" fmla="*/ 22 h 38"/>
                <a:gd name="T2" fmla="*/ 36 w 164"/>
                <a:gd name="T3" fmla="*/ 18 h 38"/>
                <a:gd name="T4" fmla="*/ 32 w 164"/>
                <a:gd name="T5" fmla="*/ 16 h 38"/>
                <a:gd name="T6" fmla="*/ 28 w 164"/>
                <a:gd name="T7" fmla="*/ 16 h 38"/>
                <a:gd name="T8" fmla="*/ 22 w 164"/>
                <a:gd name="T9" fmla="*/ 16 h 38"/>
                <a:gd name="T10" fmla="*/ 12 w 164"/>
                <a:gd name="T11" fmla="*/ 18 h 38"/>
                <a:gd name="T12" fmla="*/ 8 w 164"/>
                <a:gd name="T13" fmla="*/ 16 h 38"/>
                <a:gd name="T14" fmla="*/ 4 w 164"/>
                <a:gd name="T15" fmla="*/ 14 h 38"/>
                <a:gd name="T16" fmla="*/ 0 w 164"/>
                <a:gd name="T17" fmla="*/ 6 h 38"/>
                <a:gd name="T18" fmla="*/ 8 w 164"/>
                <a:gd name="T19" fmla="*/ 2 h 38"/>
                <a:gd name="T20" fmla="*/ 20 w 164"/>
                <a:gd name="T21" fmla="*/ 0 h 38"/>
                <a:gd name="T22" fmla="*/ 28 w 164"/>
                <a:gd name="T23" fmla="*/ 2 h 38"/>
                <a:gd name="T24" fmla="*/ 32 w 164"/>
                <a:gd name="T25" fmla="*/ 6 h 38"/>
                <a:gd name="T26" fmla="*/ 38 w 164"/>
                <a:gd name="T27" fmla="*/ 8 h 38"/>
                <a:gd name="T28" fmla="*/ 44 w 164"/>
                <a:gd name="T29" fmla="*/ 10 h 38"/>
                <a:gd name="T30" fmla="*/ 58 w 164"/>
                <a:gd name="T31" fmla="*/ 10 h 38"/>
                <a:gd name="T32" fmla="*/ 60 w 164"/>
                <a:gd name="T33" fmla="*/ 8 h 38"/>
                <a:gd name="T34" fmla="*/ 64 w 164"/>
                <a:gd name="T35" fmla="*/ 6 h 38"/>
                <a:gd name="T36" fmla="*/ 68 w 164"/>
                <a:gd name="T37" fmla="*/ 6 h 38"/>
                <a:gd name="T38" fmla="*/ 62 w 164"/>
                <a:gd name="T39" fmla="*/ 10 h 38"/>
                <a:gd name="T40" fmla="*/ 60 w 164"/>
                <a:gd name="T41" fmla="*/ 12 h 38"/>
                <a:gd name="T42" fmla="*/ 58 w 164"/>
                <a:gd name="T43" fmla="*/ 16 h 38"/>
                <a:gd name="T44" fmla="*/ 60 w 164"/>
                <a:gd name="T45" fmla="*/ 18 h 38"/>
                <a:gd name="T46" fmla="*/ 60 w 164"/>
                <a:gd name="T47" fmla="*/ 20 h 38"/>
                <a:gd name="T48" fmla="*/ 66 w 164"/>
                <a:gd name="T49" fmla="*/ 20 h 38"/>
                <a:gd name="T50" fmla="*/ 80 w 164"/>
                <a:gd name="T51" fmla="*/ 20 h 38"/>
                <a:gd name="T52" fmla="*/ 94 w 164"/>
                <a:gd name="T53" fmla="*/ 20 h 38"/>
                <a:gd name="T54" fmla="*/ 108 w 164"/>
                <a:gd name="T55" fmla="*/ 20 h 38"/>
                <a:gd name="T56" fmla="*/ 120 w 164"/>
                <a:gd name="T57" fmla="*/ 18 h 38"/>
                <a:gd name="T58" fmla="*/ 136 w 164"/>
                <a:gd name="T59" fmla="*/ 18 h 38"/>
                <a:gd name="T60" fmla="*/ 144 w 164"/>
                <a:gd name="T61" fmla="*/ 18 h 38"/>
                <a:gd name="T62" fmla="*/ 152 w 164"/>
                <a:gd name="T63" fmla="*/ 20 h 38"/>
                <a:gd name="T64" fmla="*/ 164 w 164"/>
                <a:gd name="T65" fmla="*/ 22 h 38"/>
                <a:gd name="T66" fmla="*/ 160 w 164"/>
                <a:gd name="T67" fmla="*/ 30 h 38"/>
                <a:gd name="T68" fmla="*/ 156 w 164"/>
                <a:gd name="T69" fmla="*/ 36 h 38"/>
                <a:gd name="T70" fmla="*/ 148 w 164"/>
                <a:gd name="T71" fmla="*/ 38 h 38"/>
                <a:gd name="T72" fmla="*/ 140 w 164"/>
                <a:gd name="T73" fmla="*/ 38 h 38"/>
                <a:gd name="T74" fmla="*/ 132 w 164"/>
                <a:gd name="T75" fmla="*/ 38 h 38"/>
                <a:gd name="T76" fmla="*/ 124 w 164"/>
                <a:gd name="T77" fmla="*/ 36 h 38"/>
                <a:gd name="T78" fmla="*/ 118 w 164"/>
                <a:gd name="T79" fmla="*/ 36 h 38"/>
                <a:gd name="T80" fmla="*/ 110 w 164"/>
                <a:gd name="T81" fmla="*/ 34 h 38"/>
                <a:gd name="T82" fmla="*/ 104 w 164"/>
                <a:gd name="T83" fmla="*/ 34 h 38"/>
                <a:gd name="T84" fmla="*/ 96 w 164"/>
                <a:gd name="T85" fmla="*/ 32 h 38"/>
                <a:gd name="T86" fmla="*/ 90 w 164"/>
                <a:gd name="T87" fmla="*/ 30 h 38"/>
                <a:gd name="T88" fmla="*/ 86 w 164"/>
                <a:gd name="T89" fmla="*/ 30 h 38"/>
                <a:gd name="T90" fmla="*/ 78 w 164"/>
                <a:gd name="T91" fmla="*/ 32 h 38"/>
                <a:gd name="T92" fmla="*/ 72 w 164"/>
                <a:gd name="T93" fmla="*/ 34 h 38"/>
                <a:gd name="T94" fmla="*/ 68 w 164"/>
                <a:gd name="T95" fmla="*/ 38 h 38"/>
                <a:gd name="T96" fmla="*/ 62 w 164"/>
                <a:gd name="T97" fmla="*/ 38 h 38"/>
                <a:gd name="T98" fmla="*/ 42 w 164"/>
                <a:gd name="T99" fmla="*/ 36 h 38"/>
                <a:gd name="T100" fmla="*/ 32 w 164"/>
                <a:gd name="T101" fmla="*/ 36 h 38"/>
                <a:gd name="T102" fmla="*/ 28 w 164"/>
                <a:gd name="T103" fmla="*/ 36 h 38"/>
                <a:gd name="T104" fmla="*/ 24 w 164"/>
                <a:gd name="T105" fmla="*/ 38 h 38"/>
                <a:gd name="T106" fmla="*/ 24 w 164"/>
                <a:gd name="T107" fmla="*/ 30 h 38"/>
                <a:gd name="T108" fmla="*/ 28 w 164"/>
                <a:gd name="T109" fmla="*/ 24 h 38"/>
                <a:gd name="T110" fmla="*/ 32 w 164"/>
                <a:gd name="T111" fmla="*/ 20 h 38"/>
                <a:gd name="T112" fmla="*/ 36 w 164"/>
                <a:gd name="T113" fmla="*/ 20 h 38"/>
                <a:gd name="T114" fmla="*/ 30 w 164"/>
                <a:gd name="T115" fmla="*/ 22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solidFill>
              <a:srgbClr val="CC9900"/>
            </a:solidFill>
            <a:ln w="6350">
              <a:solidFill>
                <a:schemeClr val="tx1"/>
              </a:solidFill>
              <a:round/>
              <a:headEnd/>
              <a:tailEnd/>
            </a:ln>
          </p:spPr>
          <p:txBody>
            <a:bodyPr/>
            <a:lstStyle/>
            <a:p>
              <a:endParaRPr lang="tr-TR"/>
            </a:p>
          </p:txBody>
        </p:sp>
        <p:sp>
          <p:nvSpPr>
            <p:cNvPr id="350" name="Freeform 377"/>
            <p:cNvSpPr>
              <a:spLocks noChangeAspect="1"/>
            </p:cNvSpPr>
            <p:nvPr/>
          </p:nvSpPr>
          <p:spPr bwMode="auto">
            <a:xfrm>
              <a:off x="1653" y="804"/>
              <a:ext cx="30" cy="14"/>
            </a:xfrm>
            <a:custGeom>
              <a:avLst/>
              <a:gdLst>
                <a:gd name="T0" fmla="*/ 30 w 30"/>
                <a:gd name="T1" fmla="*/ 8 h 14"/>
                <a:gd name="T2" fmla="*/ 28 w 30"/>
                <a:gd name="T3" fmla="*/ 12 h 14"/>
                <a:gd name="T4" fmla="*/ 24 w 30"/>
                <a:gd name="T5" fmla="*/ 14 h 14"/>
                <a:gd name="T6" fmla="*/ 20 w 30"/>
                <a:gd name="T7" fmla="*/ 14 h 14"/>
                <a:gd name="T8" fmla="*/ 10 w 30"/>
                <a:gd name="T9" fmla="*/ 12 h 14"/>
                <a:gd name="T10" fmla="*/ 0 w 30"/>
                <a:gd name="T11" fmla="*/ 10 h 14"/>
                <a:gd name="T12" fmla="*/ 6 w 30"/>
                <a:gd name="T13" fmla="*/ 4 h 14"/>
                <a:gd name="T14" fmla="*/ 16 w 30"/>
                <a:gd name="T15" fmla="*/ 0 h 14"/>
                <a:gd name="T16" fmla="*/ 22 w 30"/>
                <a:gd name="T17" fmla="*/ 0 h 14"/>
                <a:gd name="T18" fmla="*/ 26 w 30"/>
                <a:gd name="T19" fmla="*/ 2 h 14"/>
                <a:gd name="T20" fmla="*/ 28 w 30"/>
                <a:gd name="T21" fmla="*/ 4 h 14"/>
                <a:gd name="T22" fmla="*/ 30 w 30"/>
                <a:gd name="T23" fmla="*/ 8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solidFill>
              <a:srgbClr val="CC9900"/>
            </a:solidFill>
            <a:ln w="6350">
              <a:solidFill>
                <a:schemeClr val="tx1"/>
              </a:solidFill>
              <a:round/>
              <a:headEnd/>
              <a:tailEnd/>
            </a:ln>
          </p:spPr>
          <p:txBody>
            <a:bodyPr/>
            <a:lstStyle/>
            <a:p>
              <a:endParaRPr lang="tr-TR"/>
            </a:p>
          </p:txBody>
        </p:sp>
        <p:sp>
          <p:nvSpPr>
            <p:cNvPr id="351" name="Freeform 378"/>
            <p:cNvSpPr>
              <a:spLocks noChangeAspect="1"/>
            </p:cNvSpPr>
            <p:nvPr/>
          </p:nvSpPr>
          <p:spPr bwMode="auto">
            <a:xfrm>
              <a:off x="1685" y="760"/>
              <a:ext cx="36" cy="18"/>
            </a:xfrm>
            <a:custGeom>
              <a:avLst/>
              <a:gdLst>
                <a:gd name="T0" fmla="*/ 32 w 36"/>
                <a:gd name="T1" fmla="*/ 6 h 18"/>
                <a:gd name="T2" fmla="*/ 26 w 36"/>
                <a:gd name="T3" fmla="*/ 10 h 18"/>
                <a:gd name="T4" fmla="*/ 30 w 36"/>
                <a:gd name="T5" fmla="*/ 12 h 18"/>
                <a:gd name="T6" fmla="*/ 36 w 36"/>
                <a:gd name="T7" fmla="*/ 12 h 18"/>
                <a:gd name="T8" fmla="*/ 34 w 36"/>
                <a:gd name="T9" fmla="*/ 16 h 18"/>
                <a:gd name="T10" fmla="*/ 36 w 36"/>
                <a:gd name="T11" fmla="*/ 18 h 18"/>
                <a:gd name="T12" fmla="*/ 16 w 36"/>
                <a:gd name="T13" fmla="*/ 18 h 18"/>
                <a:gd name="T14" fmla="*/ 8 w 36"/>
                <a:gd name="T15" fmla="*/ 14 h 18"/>
                <a:gd name="T16" fmla="*/ 2 w 36"/>
                <a:gd name="T17" fmla="*/ 12 h 18"/>
                <a:gd name="T18" fmla="*/ 0 w 36"/>
                <a:gd name="T19" fmla="*/ 6 h 18"/>
                <a:gd name="T20" fmla="*/ 2 w 36"/>
                <a:gd name="T21" fmla="*/ 2 h 18"/>
                <a:gd name="T22" fmla="*/ 4 w 36"/>
                <a:gd name="T23" fmla="*/ 0 h 18"/>
                <a:gd name="T24" fmla="*/ 8 w 36"/>
                <a:gd name="T25" fmla="*/ 0 h 18"/>
                <a:gd name="T26" fmla="*/ 14 w 36"/>
                <a:gd name="T27" fmla="*/ 0 h 18"/>
                <a:gd name="T28" fmla="*/ 24 w 36"/>
                <a:gd name="T29" fmla="*/ 4 h 18"/>
                <a:gd name="T30" fmla="*/ 32 w 36"/>
                <a:gd name="T31" fmla="*/ 6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solidFill>
              <a:srgbClr val="CC9900"/>
            </a:solidFill>
            <a:ln w="6350">
              <a:solidFill>
                <a:schemeClr val="tx1"/>
              </a:solidFill>
              <a:round/>
              <a:headEnd/>
              <a:tailEnd/>
            </a:ln>
          </p:spPr>
          <p:txBody>
            <a:bodyPr/>
            <a:lstStyle/>
            <a:p>
              <a:endParaRPr lang="tr-TR"/>
            </a:p>
          </p:txBody>
        </p:sp>
        <p:sp>
          <p:nvSpPr>
            <p:cNvPr id="352" name="Freeform 379"/>
            <p:cNvSpPr>
              <a:spLocks noChangeAspect="1"/>
            </p:cNvSpPr>
            <p:nvPr/>
          </p:nvSpPr>
          <p:spPr bwMode="auto">
            <a:xfrm>
              <a:off x="1731" y="712"/>
              <a:ext cx="382" cy="86"/>
            </a:xfrm>
            <a:custGeom>
              <a:avLst/>
              <a:gdLst>
                <a:gd name="T0" fmla="*/ 168 w 382"/>
                <a:gd name="T1" fmla="*/ 58 h 86"/>
                <a:gd name="T2" fmla="*/ 158 w 382"/>
                <a:gd name="T3" fmla="*/ 50 h 86"/>
                <a:gd name="T4" fmla="*/ 154 w 382"/>
                <a:gd name="T5" fmla="*/ 64 h 86"/>
                <a:gd name="T6" fmla="*/ 146 w 382"/>
                <a:gd name="T7" fmla="*/ 72 h 86"/>
                <a:gd name="T8" fmla="*/ 140 w 382"/>
                <a:gd name="T9" fmla="*/ 72 h 86"/>
                <a:gd name="T10" fmla="*/ 132 w 382"/>
                <a:gd name="T11" fmla="*/ 66 h 86"/>
                <a:gd name="T12" fmla="*/ 136 w 382"/>
                <a:gd name="T13" fmla="*/ 70 h 86"/>
                <a:gd name="T14" fmla="*/ 132 w 382"/>
                <a:gd name="T15" fmla="*/ 82 h 86"/>
                <a:gd name="T16" fmla="*/ 114 w 382"/>
                <a:gd name="T17" fmla="*/ 86 h 86"/>
                <a:gd name="T18" fmla="*/ 106 w 382"/>
                <a:gd name="T19" fmla="*/ 82 h 86"/>
                <a:gd name="T20" fmla="*/ 46 w 382"/>
                <a:gd name="T21" fmla="*/ 80 h 86"/>
                <a:gd name="T22" fmla="*/ 28 w 382"/>
                <a:gd name="T23" fmla="*/ 82 h 86"/>
                <a:gd name="T24" fmla="*/ 24 w 382"/>
                <a:gd name="T25" fmla="*/ 80 h 86"/>
                <a:gd name="T26" fmla="*/ 24 w 382"/>
                <a:gd name="T27" fmla="*/ 72 h 86"/>
                <a:gd name="T28" fmla="*/ 34 w 382"/>
                <a:gd name="T29" fmla="*/ 72 h 86"/>
                <a:gd name="T30" fmla="*/ 52 w 382"/>
                <a:gd name="T31" fmla="*/ 68 h 86"/>
                <a:gd name="T32" fmla="*/ 58 w 382"/>
                <a:gd name="T33" fmla="*/ 62 h 86"/>
                <a:gd name="T34" fmla="*/ 68 w 382"/>
                <a:gd name="T35" fmla="*/ 64 h 86"/>
                <a:gd name="T36" fmla="*/ 76 w 382"/>
                <a:gd name="T37" fmla="*/ 66 h 86"/>
                <a:gd name="T38" fmla="*/ 76 w 382"/>
                <a:gd name="T39" fmla="*/ 60 h 86"/>
                <a:gd name="T40" fmla="*/ 72 w 382"/>
                <a:gd name="T41" fmla="*/ 50 h 86"/>
                <a:gd name="T42" fmla="*/ 64 w 382"/>
                <a:gd name="T43" fmla="*/ 50 h 86"/>
                <a:gd name="T44" fmla="*/ 50 w 382"/>
                <a:gd name="T45" fmla="*/ 52 h 86"/>
                <a:gd name="T46" fmla="*/ 34 w 382"/>
                <a:gd name="T47" fmla="*/ 54 h 86"/>
                <a:gd name="T48" fmla="*/ 10 w 382"/>
                <a:gd name="T49" fmla="*/ 52 h 86"/>
                <a:gd name="T50" fmla="*/ 4 w 382"/>
                <a:gd name="T51" fmla="*/ 46 h 86"/>
                <a:gd name="T52" fmla="*/ 0 w 382"/>
                <a:gd name="T53" fmla="*/ 38 h 86"/>
                <a:gd name="T54" fmla="*/ 6 w 382"/>
                <a:gd name="T55" fmla="*/ 32 h 86"/>
                <a:gd name="T56" fmla="*/ 42 w 382"/>
                <a:gd name="T57" fmla="*/ 24 h 86"/>
                <a:gd name="T58" fmla="*/ 78 w 382"/>
                <a:gd name="T59" fmla="*/ 26 h 86"/>
                <a:gd name="T60" fmla="*/ 96 w 382"/>
                <a:gd name="T61" fmla="*/ 36 h 86"/>
                <a:gd name="T62" fmla="*/ 104 w 382"/>
                <a:gd name="T63" fmla="*/ 36 h 86"/>
                <a:gd name="T64" fmla="*/ 108 w 382"/>
                <a:gd name="T65" fmla="*/ 30 h 86"/>
                <a:gd name="T66" fmla="*/ 116 w 382"/>
                <a:gd name="T67" fmla="*/ 26 h 86"/>
                <a:gd name="T68" fmla="*/ 132 w 382"/>
                <a:gd name="T69" fmla="*/ 32 h 86"/>
                <a:gd name="T70" fmla="*/ 142 w 382"/>
                <a:gd name="T71" fmla="*/ 36 h 86"/>
                <a:gd name="T72" fmla="*/ 140 w 382"/>
                <a:gd name="T73" fmla="*/ 30 h 86"/>
                <a:gd name="T74" fmla="*/ 120 w 382"/>
                <a:gd name="T75" fmla="*/ 24 h 86"/>
                <a:gd name="T76" fmla="*/ 98 w 382"/>
                <a:gd name="T77" fmla="*/ 24 h 86"/>
                <a:gd name="T78" fmla="*/ 82 w 382"/>
                <a:gd name="T79" fmla="*/ 24 h 86"/>
                <a:gd name="T80" fmla="*/ 78 w 382"/>
                <a:gd name="T81" fmla="*/ 20 h 86"/>
                <a:gd name="T82" fmla="*/ 84 w 382"/>
                <a:gd name="T83" fmla="*/ 12 h 86"/>
                <a:gd name="T84" fmla="*/ 126 w 382"/>
                <a:gd name="T85" fmla="*/ 12 h 86"/>
                <a:gd name="T86" fmla="*/ 142 w 382"/>
                <a:gd name="T87" fmla="*/ 8 h 86"/>
                <a:gd name="T88" fmla="*/ 158 w 382"/>
                <a:gd name="T89" fmla="*/ 8 h 86"/>
                <a:gd name="T90" fmla="*/ 168 w 382"/>
                <a:gd name="T91" fmla="*/ 8 h 86"/>
                <a:gd name="T92" fmla="*/ 172 w 382"/>
                <a:gd name="T93" fmla="*/ 10 h 86"/>
                <a:gd name="T94" fmla="*/ 202 w 382"/>
                <a:gd name="T95" fmla="*/ 4 h 86"/>
                <a:gd name="T96" fmla="*/ 252 w 382"/>
                <a:gd name="T97" fmla="*/ 0 h 86"/>
                <a:gd name="T98" fmla="*/ 328 w 382"/>
                <a:gd name="T99" fmla="*/ 2 h 86"/>
                <a:gd name="T100" fmla="*/ 364 w 382"/>
                <a:gd name="T101" fmla="*/ 6 h 86"/>
                <a:gd name="T102" fmla="*/ 368 w 382"/>
                <a:gd name="T103" fmla="*/ 16 h 86"/>
                <a:gd name="T104" fmla="*/ 332 w 382"/>
                <a:gd name="T105" fmla="*/ 24 h 86"/>
                <a:gd name="T106" fmla="*/ 316 w 382"/>
                <a:gd name="T107" fmla="*/ 24 h 86"/>
                <a:gd name="T108" fmla="*/ 310 w 382"/>
                <a:gd name="T109" fmla="*/ 24 h 86"/>
                <a:gd name="T110" fmla="*/ 310 w 382"/>
                <a:gd name="T111" fmla="*/ 26 h 86"/>
                <a:gd name="T112" fmla="*/ 282 w 382"/>
                <a:gd name="T113" fmla="*/ 26 h 86"/>
                <a:gd name="T114" fmla="*/ 262 w 382"/>
                <a:gd name="T115" fmla="*/ 32 h 86"/>
                <a:gd name="T116" fmla="*/ 240 w 382"/>
                <a:gd name="T117" fmla="*/ 36 h 86"/>
                <a:gd name="T118" fmla="*/ 216 w 382"/>
                <a:gd name="T119" fmla="*/ 36 h 86"/>
                <a:gd name="T120" fmla="*/ 208 w 382"/>
                <a:gd name="T121" fmla="*/ 40 h 86"/>
                <a:gd name="T122" fmla="*/ 196 w 382"/>
                <a:gd name="T123" fmla="*/ 52 h 86"/>
                <a:gd name="T124" fmla="*/ 174 w 382"/>
                <a:gd name="T125" fmla="*/ 60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solidFill>
              <a:srgbClr val="CC9900"/>
            </a:solidFill>
            <a:ln w="6350">
              <a:solidFill>
                <a:schemeClr val="tx1"/>
              </a:solidFill>
              <a:round/>
              <a:headEnd/>
              <a:tailEnd/>
            </a:ln>
          </p:spPr>
          <p:txBody>
            <a:bodyPr/>
            <a:lstStyle/>
            <a:p>
              <a:endParaRPr lang="tr-TR"/>
            </a:p>
          </p:txBody>
        </p:sp>
        <p:sp>
          <p:nvSpPr>
            <p:cNvPr id="353" name="Freeform 380"/>
            <p:cNvSpPr>
              <a:spLocks noChangeAspect="1"/>
            </p:cNvSpPr>
            <p:nvPr/>
          </p:nvSpPr>
          <p:spPr bwMode="auto">
            <a:xfrm>
              <a:off x="1675" y="830"/>
              <a:ext cx="284" cy="190"/>
            </a:xfrm>
            <a:custGeom>
              <a:avLst/>
              <a:gdLst>
                <a:gd name="T0" fmla="*/ 122 w 284"/>
                <a:gd name="T1" fmla="*/ 10 h 190"/>
                <a:gd name="T2" fmla="*/ 132 w 284"/>
                <a:gd name="T3" fmla="*/ 2 h 190"/>
                <a:gd name="T4" fmla="*/ 158 w 284"/>
                <a:gd name="T5" fmla="*/ 4 h 190"/>
                <a:gd name="T6" fmla="*/ 172 w 284"/>
                <a:gd name="T7" fmla="*/ 14 h 190"/>
                <a:gd name="T8" fmla="*/ 172 w 284"/>
                <a:gd name="T9" fmla="*/ 20 h 190"/>
                <a:gd name="T10" fmla="*/ 184 w 284"/>
                <a:gd name="T11" fmla="*/ 28 h 190"/>
                <a:gd name="T12" fmla="*/ 196 w 284"/>
                <a:gd name="T13" fmla="*/ 34 h 190"/>
                <a:gd name="T14" fmla="*/ 212 w 284"/>
                <a:gd name="T15" fmla="*/ 36 h 190"/>
                <a:gd name="T16" fmla="*/ 236 w 284"/>
                <a:gd name="T17" fmla="*/ 64 h 190"/>
                <a:gd name="T18" fmla="*/ 218 w 284"/>
                <a:gd name="T19" fmla="*/ 74 h 190"/>
                <a:gd name="T20" fmla="*/ 234 w 284"/>
                <a:gd name="T21" fmla="*/ 82 h 190"/>
                <a:gd name="T22" fmla="*/ 258 w 284"/>
                <a:gd name="T23" fmla="*/ 98 h 190"/>
                <a:gd name="T24" fmla="*/ 268 w 284"/>
                <a:gd name="T25" fmla="*/ 106 h 190"/>
                <a:gd name="T26" fmla="*/ 280 w 284"/>
                <a:gd name="T27" fmla="*/ 108 h 190"/>
                <a:gd name="T28" fmla="*/ 276 w 284"/>
                <a:gd name="T29" fmla="*/ 114 h 190"/>
                <a:gd name="T30" fmla="*/ 262 w 284"/>
                <a:gd name="T31" fmla="*/ 124 h 190"/>
                <a:gd name="T32" fmla="*/ 246 w 284"/>
                <a:gd name="T33" fmla="*/ 134 h 190"/>
                <a:gd name="T34" fmla="*/ 232 w 284"/>
                <a:gd name="T35" fmla="*/ 134 h 190"/>
                <a:gd name="T36" fmla="*/ 228 w 284"/>
                <a:gd name="T37" fmla="*/ 120 h 190"/>
                <a:gd name="T38" fmla="*/ 212 w 284"/>
                <a:gd name="T39" fmla="*/ 118 h 190"/>
                <a:gd name="T40" fmla="*/ 198 w 284"/>
                <a:gd name="T41" fmla="*/ 122 h 190"/>
                <a:gd name="T42" fmla="*/ 206 w 284"/>
                <a:gd name="T43" fmla="*/ 130 h 190"/>
                <a:gd name="T44" fmla="*/ 220 w 284"/>
                <a:gd name="T45" fmla="*/ 144 h 190"/>
                <a:gd name="T46" fmla="*/ 218 w 284"/>
                <a:gd name="T47" fmla="*/ 164 h 190"/>
                <a:gd name="T48" fmla="*/ 220 w 284"/>
                <a:gd name="T49" fmla="*/ 178 h 190"/>
                <a:gd name="T50" fmla="*/ 196 w 284"/>
                <a:gd name="T51" fmla="*/ 166 h 190"/>
                <a:gd name="T52" fmla="*/ 188 w 284"/>
                <a:gd name="T53" fmla="*/ 160 h 190"/>
                <a:gd name="T54" fmla="*/ 172 w 284"/>
                <a:gd name="T55" fmla="*/ 160 h 190"/>
                <a:gd name="T56" fmla="*/ 194 w 284"/>
                <a:gd name="T57" fmla="*/ 188 h 190"/>
                <a:gd name="T58" fmla="*/ 174 w 284"/>
                <a:gd name="T59" fmla="*/ 184 h 190"/>
                <a:gd name="T60" fmla="*/ 132 w 284"/>
                <a:gd name="T61" fmla="*/ 172 h 190"/>
                <a:gd name="T62" fmla="*/ 134 w 284"/>
                <a:gd name="T63" fmla="*/ 164 h 190"/>
                <a:gd name="T64" fmla="*/ 132 w 284"/>
                <a:gd name="T65" fmla="*/ 158 h 190"/>
                <a:gd name="T66" fmla="*/ 120 w 284"/>
                <a:gd name="T67" fmla="*/ 144 h 190"/>
                <a:gd name="T68" fmla="*/ 88 w 284"/>
                <a:gd name="T69" fmla="*/ 146 h 190"/>
                <a:gd name="T70" fmla="*/ 62 w 284"/>
                <a:gd name="T71" fmla="*/ 148 h 190"/>
                <a:gd name="T72" fmla="*/ 60 w 284"/>
                <a:gd name="T73" fmla="*/ 142 h 190"/>
                <a:gd name="T74" fmla="*/ 86 w 284"/>
                <a:gd name="T75" fmla="*/ 128 h 190"/>
                <a:gd name="T76" fmla="*/ 104 w 284"/>
                <a:gd name="T77" fmla="*/ 134 h 190"/>
                <a:gd name="T78" fmla="*/ 120 w 284"/>
                <a:gd name="T79" fmla="*/ 128 h 190"/>
                <a:gd name="T80" fmla="*/ 134 w 284"/>
                <a:gd name="T81" fmla="*/ 116 h 190"/>
                <a:gd name="T82" fmla="*/ 152 w 284"/>
                <a:gd name="T83" fmla="*/ 84 h 190"/>
                <a:gd name="T84" fmla="*/ 142 w 284"/>
                <a:gd name="T85" fmla="*/ 76 h 190"/>
                <a:gd name="T86" fmla="*/ 134 w 284"/>
                <a:gd name="T87" fmla="*/ 74 h 190"/>
                <a:gd name="T88" fmla="*/ 126 w 284"/>
                <a:gd name="T89" fmla="*/ 62 h 190"/>
                <a:gd name="T90" fmla="*/ 112 w 284"/>
                <a:gd name="T91" fmla="*/ 54 h 190"/>
                <a:gd name="T92" fmla="*/ 100 w 284"/>
                <a:gd name="T93" fmla="*/ 62 h 190"/>
                <a:gd name="T94" fmla="*/ 88 w 284"/>
                <a:gd name="T95" fmla="*/ 66 h 190"/>
                <a:gd name="T96" fmla="*/ 76 w 284"/>
                <a:gd name="T97" fmla="*/ 58 h 190"/>
                <a:gd name="T98" fmla="*/ 32 w 284"/>
                <a:gd name="T99" fmla="*/ 56 h 190"/>
                <a:gd name="T100" fmla="*/ 22 w 284"/>
                <a:gd name="T101" fmla="*/ 46 h 190"/>
                <a:gd name="T102" fmla="*/ 10 w 284"/>
                <a:gd name="T103" fmla="*/ 52 h 190"/>
                <a:gd name="T104" fmla="*/ 2 w 284"/>
                <a:gd name="T105" fmla="*/ 48 h 190"/>
                <a:gd name="T106" fmla="*/ 14 w 284"/>
                <a:gd name="T107" fmla="*/ 40 h 190"/>
                <a:gd name="T108" fmla="*/ 4 w 284"/>
                <a:gd name="T109" fmla="*/ 30 h 190"/>
                <a:gd name="T110" fmla="*/ 12 w 284"/>
                <a:gd name="T111" fmla="*/ 18 h 190"/>
                <a:gd name="T112" fmla="*/ 56 w 284"/>
                <a:gd name="T113" fmla="*/ 6 h 190"/>
                <a:gd name="T114" fmla="*/ 82 w 284"/>
                <a:gd name="T115" fmla="*/ 0 h 190"/>
                <a:gd name="T116" fmla="*/ 62 w 284"/>
                <a:gd name="T117" fmla="*/ 12 h 190"/>
                <a:gd name="T118" fmla="*/ 50 w 284"/>
                <a:gd name="T119" fmla="*/ 22 h 190"/>
                <a:gd name="T120" fmla="*/ 60 w 284"/>
                <a:gd name="T121" fmla="*/ 24 h 190"/>
                <a:gd name="T122" fmla="*/ 76 w 284"/>
                <a:gd name="T123" fmla="*/ 12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solidFill>
              <a:srgbClr val="CC9900"/>
            </a:solidFill>
            <a:ln w="6350">
              <a:solidFill>
                <a:schemeClr val="tx1"/>
              </a:solidFill>
              <a:round/>
              <a:headEnd/>
              <a:tailEnd/>
            </a:ln>
          </p:spPr>
          <p:txBody>
            <a:bodyPr/>
            <a:lstStyle/>
            <a:p>
              <a:endParaRPr lang="tr-TR"/>
            </a:p>
          </p:txBody>
        </p:sp>
        <p:sp>
          <p:nvSpPr>
            <p:cNvPr id="354" name="Freeform 381"/>
            <p:cNvSpPr>
              <a:spLocks noChangeAspect="1"/>
            </p:cNvSpPr>
            <p:nvPr/>
          </p:nvSpPr>
          <p:spPr bwMode="auto">
            <a:xfrm>
              <a:off x="1779" y="912"/>
              <a:ext cx="32" cy="18"/>
            </a:xfrm>
            <a:custGeom>
              <a:avLst/>
              <a:gdLst>
                <a:gd name="T0" fmla="*/ 16 w 32"/>
                <a:gd name="T1" fmla="*/ 2 h 18"/>
                <a:gd name="T2" fmla="*/ 28 w 32"/>
                <a:gd name="T3" fmla="*/ 0 h 18"/>
                <a:gd name="T4" fmla="*/ 30 w 32"/>
                <a:gd name="T5" fmla="*/ 0 h 18"/>
                <a:gd name="T6" fmla="*/ 32 w 32"/>
                <a:gd name="T7" fmla="*/ 2 h 18"/>
                <a:gd name="T8" fmla="*/ 30 w 32"/>
                <a:gd name="T9" fmla="*/ 6 h 18"/>
                <a:gd name="T10" fmla="*/ 28 w 32"/>
                <a:gd name="T11" fmla="*/ 10 h 18"/>
                <a:gd name="T12" fmla="*/ 22 w 32"/>
                <a:gd name="T13" fmla="*/ 14 h 18"/>
                <a:gd name="T14" fmla="*/ 14 w 32"/>
                <a:gd name="T15" fmla="*/ 18 h 18"/>
                <a:gd name="T16" fmla="*/ 6 w 32"/>
                <a:gd name="T17" fmla="*/ 18 h 18"/>
                <a:gd name="T18" fmla="*/ 2 w 32"/>
                <a:gd name="T19" fmla="*/ 16 h 18"/>
                <a:gd name="T20" fmla="*/ 0 w 32"/>
                <a:gd name="T21" fmla="*/ 14 h 18"/>
                <a:gd name="T22" fmla="*/ 2 w 32"/>
                <a:gd name="T23" fmla="*/ 10 h 18"/>
                <a:gd name="T24" fmla="*/ 8 w 32"/>
                <a:gd name="T25" fmla="*/ 6 h 18"/>
                <a:gd name="T26" fmla="*/ 12 w 32"/>
                <a:gd name="T27" fmla="*/ 2 h 18"/>
                <a:gd name="T28" fmla="*/ 18 w 32"/>
                <a:gd name="T29" fmla="*/ 2 h 18"/>
                <a:gd name="T30" fmla="*/ 18 w 32"/>
                <a:gd name="T31" fmla="*/ 0 h 18"/>
                <a:gd name="T32" fmla="*/ 16 w 32"/>
                <a:gd name="T33" fmla="*/ 2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solidFill>
              <a:srgbClr val="CC9900"/>
            </a:solidFill>
            <a:ln w="6350">
              <a:solidFill>
                <a:schemeClr val="tx1"/>
              </a:solidFill>
              <a:round/>
              <a:headEnd/>
              <a:tailEnd/>
            </a:ln>
          </p:spPr>
          <p:txBody>
            <a:bodyPr/>
            <a:lstStyle/>
            <a:p>
              <a:endParaRPr lang="tr-TR"/>
            </a:p>
          </p:txBody>
        </p:sp>
      </p:grpSp>
      <p:sp>
        <p:nvSpPr>
          <p:cNvPr id="355" name="Freeform 382"/>
          <p:cNvSpPr>
            <a:spLocks noChangeAspect="1"/>
          </p:cNvSpPr>
          <p:nvPr/>
        </p:nvSpPr>
        <p:spPr bwMode="auto">
          <a:xfrm>
            <a:off x="1739870" y="2465372"/>
            <a:ext cx="631825" cy="501650"/>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solidFill>
            <a:srgbClr val="CC9900"/>
          </a:solidFill>
          <a:ln w="6350">
            <a:solidFill>
              <a:schemeClr val="tx1"/>
            </a:solidFill>
            <a:round/>
            <a:headEnd/>
            <a:tailEnd/>
          </a:ln>
        </p:spPr>
        <p:txBody>
          <a:bodyPr/>
          <a:lstStyle/>
          <a:p>
            <a:endParaRPr lang="tr-TR"/>
          </a:p>
        </p:txBody>
      </p:sp>
      <p:sp>
        <p:nvSpPr>
          <p:cNvPr id="356" name="Freeform 383"/>
          <p:cNvSpPr>
            <a:spLocks noChangeAspect="1"/>
          </p:cNvSpPr>
          <p:nvPr/>
        </p:nvSpPr>
        <p:spPr bwMode="auto">
          <a:xfrm>
            <a:off x="2417733" y="2728897"/>
            <a:ext cx="239712" cy="93662"/>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solidFill>
            <a:srgbClr val="008000"/>
          </a:solidFill>
          <a:ln w="6350">
            <a:solidFill>
              <a:schemeClr val="tx1"/>
            </a:solidFill>
            <a:round/>
            <a:headEnd/>
            <a:tailEnd/>
          </a:ln>
        </p:spPr>
        <p:txBody>
          <a:bodyPr/>
          <a:lstStyle/>
          <a:p>
            <a:endParaRPr lang="tr-TR"/>
          </a:p>
        </p:txBody>
      </p:sp>
      <p:sp>
        <p:nvSpPr>
          <p:cNvPr id="357" name="Freeform 384"/>
          <p:cNvSpPr>
            <a:spLocks noChangeAspect="1"/>
          </p:cNvSpPr>
          <p:nvPr/>
        </p:nvSpPr>
        <p:spPr bwMode="auto">
          <a:xfrm>
            <a:off x="2560608" y="2857484"/>
            <a:ext cx="44450" cy="19050"/>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solidFill>
            <a:srgbClr val="008000"/>
          </a:solidFill>
          <a:ln w="6350">
            <a:solidFill>
              <a:schemeClr val="tx1"/>
            </a:solidFill>
            <a:round/>
            <a:headEnd/>
            <a:tailEnd/>
          </a:ln>
        </p:spPr>
        <p:txBody>
          <a:bodyPr/>
          <a:lstStyle/>
          <a:p>
            <a:endParaRPr lang="tr-TR"/>
          </a:p>
        </p:txBody>
      </p:sp>
      <p:grpSp>
        <p:nvGrpSpPr>
          <p:cNvPr id="358" name="Group 386"/>
          <p:cNvGrpSpPr>
            <a:grpSpLocks/>
          </p:cNvGrpSpPr>
          <p:nvPr/>
        </p:nvGrpSpPr>
        <p:grpSpPr bwMode="auto">
          <a:xfrm>
            <a:off x="719110" y="1462073"/>
            <a:ext cx="2239963" cy="1374776"/>
            <a:chOff x="419" y="974"/>
            <a:chExt cx="1425" cy="861"/>
          </a:xfrm>
        </p:grpSpPr>
        <p:sp>
          <p:nvSpPr>
            <p:cNvPr id="359" name="Freeform 387"/>
            <p:cNvSpPr>
              <a:spLocks noChangeAspect="1"/>
            </p:cNvSpPr>
            <p:nvPr/>
          </p:nvSpPr>
          <p:spPr bwMode="auto">
            <a:xfrm>
              <a:off x="1026" y="1323"/>
              <a:ext cx="818" cy="407"/>
            </a:xfrm>
            <a:custGeom>
              <a:avLst/>
              <a:gdLst>
                <a:gd name="T0" fmla="*/ 10 w 872"/>
                <a:gd name="T1" fmla="*/ 202 h 434"/>
                <a:gd name="T2" fmla="*/ 51 w 872"/>
                <a:gd name="T3" fmla="*/ 231 h 434"/>
                <a:gd name="T4" fmla="*/ 153 w 872"/>
                <a:gd name="T5" fmla="*/ 246 h 434"/>
                <a:gd name="T6" fmla="*/ 175 w 872"/>
                <a:gd name="T7" fmla="*/ 279 h 434"/>
                <a:gd name="T8" fmla="*/ 198 w 872"/>
                <a:gd name="T9" fmla="*/ 274 h 434"/>
                <a:gd name="T10" fmla="*/ 222 w 872"/>
                <a:gd name="T11" fmla="*/ 316 h 434"/>
                <a:gd name="T12" fmla="*/ 249 w 872"/>
                <a:gd name="T13" fmla="*/ 311 h 434"/>
                <a:gd name="T14" fmla="*/ 271 w 872"/>
                <a:gd name="T15" fmla="*/ 286 h 434"/>
                <a:gd name="T16" fmla="*/ 297 w 872"/>
                <a:gd name="T17" fmla="*/ 274 h 434"/>
                <a:gd name="T18" fmla="*/ 316 w 872"/>
                <a:gd name="T19" fmla="*/ 272 h 434"/>
                <a:gd name="T20" fmla="*/ 344 w 872"/>
                <a:gd name="T21" fmla="*/ 277 h 434"/>
                <a:gd name="T22" fmla="*/ 357 w 872"/>
                <a:gd name="T23" fmla="*/ 277 h 434"/>
                <a:gd name="T24" fmla="*/ 380 w 872"/>
                <a:gd name="T25" fmla="*/ 262 h 434"/>
                <a:gd name="T26" fmla="*/ 406 w 872"/>
                <a:gd name="T27" fmla="*/ 269 h 434"/>
                <a:gd name="T28" fmla="*/ 428 w 872"/>
                <a:gd name="T29" fmla="*/ 274 h 434"/>
                <a:gd name="T30" fmla="*/ 432 w 872"/>
                <a:gd name="T31" fmla="*/ 291 h 434"/>
                <a:gd name="T32" fmla="*/ 436 w 872"/>
                <a:gd name="T33" fmla="*/ 316 h 434"/>
                <a:gd name="T34" fmla="*/ 452 w 872"/>
                <a:gd name="T35" fmla="*/ 331 h 434"/>
                <a:gd name="T36" fmla="*/ 456 w 872"/>
                <a:gd name="T37" fmla="*/ 286 h 434"/>
                <a:gd name="T38" fmla="*/ 471 w 872"/>
                <a:gd name="T39" fmla="*/ 233 h 434"/>
                <a:gd name="T40" fmla="*/ 491 w 872"/>
                <a:gd name="T41" fmla="*/ 214 h 434"/>
                <a:gd name="T42" fmla="*/ 509 w 872"/>
                <a:gd name="T43" fmla="*/ 205 h 434"/>
                <a:gd name="T44" fmla="*/ 533 w 872"/>
                <a:gd name="T45" fmla="*/ 189 h 434"/>
                <a:gd name="T46" fmla="*/ 538 w 872"/>
                <a:gd name="T47" fmla="*/ 172 h 434"/>
                <a:gd name="T48" fmla="*/ 538 w 872"/>
                <a:gd name="T49" fmla="*/ 161 h 434"/>
                <a:gd name="T50" fmla="*/ 547 w 872"/>
                <a:gd name="T51" fmla="*/ 148 h 434"/>
                <a:gd name="T52" fmla="*/ 556 w 872"/>
                <a:gd name="T53" fmla="*/ 134 h 434"/>
                <a:gd name="T54" fmla="*/ 573 w 872"/>
                <a:gd name="T55" fmla="*/ 127 h 434"/>
                <a:gd name="T56" fmla="*/ 596 w 872"/>
                <a:gd name="T57" fmla="*/ 110 h 434"/>
                <a:gd name="T58" fmla="*/ 614 w 872"/>
                <a:gd name="T59" fmla="*/ 100 h 434"/>
                <a:gd name="T60" fmla="*/ 619 w 872"/>
                <a:gd name="T61" fmla="*/ 99 h 434"/>
                <a:gd name="T62" fmla="*/ 626 w 872"/>
                <a:gd name="T63" fmla="*/ 76 h 434"/>
                <a:gd name="T64" fmla="*/ 669 w 872"/>
                <a:gd name="T65" fmla="*/ 38 h 434"/>
                <a:gd name="T66" fmla="*/ 638 w 872"/>
                <a:gd name="T67" fmla="*/ 45 h 434"/>
                <a:gd name="T68" fmla="*/ 581 w 872"/>
                <a:gd name="T69" fmla="*/ 62 h 434"/>
                <a:gd name="T70" fmla="*/ 538 w 872"/>
                <a:gd name="T71" fmla="*/ 78 h 434"/>
                <a:gd name="T72" fmla="*/ 497 w 872"/>
                <a:gd name="T73" fmla="*/ 104 h 434"/>
                <a:gd name="T74" fmla="*/ 488 w 872"/>
                <a:gd name="T75" fmla="*/ 92 h 434"/>
                <a:gd name="T76" fmla="*/ 492 w 872"/>
                <a:gd name="T77" fmla="*/ 73 h 434"/>
                <a:gd name="T78" fmla="*/ 491 w 872"/>
                <a:gd name="T79" fmla="*/ 62 h 434"/>
                <a:gd name="T80" fmla="*/ 473 w 872"/>
                <a:gd name="T81" fmla="*/ 56 h 434"/>
                <a:gd name="T82" fmla="*/ 447 w 872"/>
                <a:gd name="T83" fmla="*/ 94 h 434"/>
                <a:gd name="T84" fmla="*/ 428 w 872"/>
                <a:gd name="T85" fmla="*/ 94 h 434"/>
                <a:gd name="T86" fmla="*/ 452 w 872"/>
                <a:gd name="T87" fmla="*/ 51 h 434"/>
                <a:gd name="T88" fmla="*/ 485 w 872"/>
                <a:gd name="T89" fmla="*/ 38 h 434"/>
                <a:gd name="T90" fmla="*/ 457 w 872"/>
                <a:gd name="T91" fmla="*/ 28 h 434"/>
                <a:gd name="T92" fmla="*/ 419 w 872"/>
                <a:gd name="T93" fmla="*/ 33 h 434"/>
                <a:gd name="T94" fmla="*/ 434 w 872"/>
                <a:gd name="T95" fmla="*/ 18 h 434"/>
                <a:gd name="T96" fmla="*/ 400 w 872"/>
                <a:gd name="T97" fmla="*/ 8 h 434"/>
                <a:gd name="T98" fmla="*/ 81 w 872"/>
                <a:gd name="T99" fmla="*/ 18 h 434"/>
                <a:gd name="T100" fmla="*/ 50 w 872"/>
                <a:gd name="T101" fmla="*/ 40 h 434"/>
                <a:gd name="T102" fmla="*/ 8 w 872"/>
                <a:gd name="T103" fmla="*/ 106 h 434"/>
                <a:gd name="T104" fmla="*/ 0 w 872"/>
                <a:gd name="T105" fmla="*/ 134 h 434"/>
                <a:gd name="T106" fmla="*/ 8 w 872"/>
                <a:gd name="T107" fmla="*/ 152 h 434"/>
                <a:gd name="T108" fmla="*/ 4 w 872"/>
                <a:gd name="T109" fmla="*/ 16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solidFill>
              <a:srgbClr val="CC9900"/>
            </a:solidFill>
            <a:ln w="6350">
              <a:solidFill>
                <a:schemeClr val="tx1"/>
              </a:solidFill>
              <a:round/>
              <a:headEnd/>
              <a:tailEnd/>
            </a:ln>
          </p:spPr>
          <p:txBody>
            <a:bodyPr/>
            <a:lstStyle/>
            <a:p>
              <a:endParaRPr lang="tr-TR"/>
            </a:p>
          </p:txBody>
        </p:sp>
        <p:sp>
          <p:nvSpPr>
            <p:cNvPr id="360" name="Freeform 388"/>
            <p:cNvSpPr>
              <a:spLocks noChangeAspect="1"/>
            </p:cNvSpPr>
            <p:nvPr/>
          </p:nvSpPr>
          <p:spPr bwMode="auto">
            <a:xfrm>
              <a:off x="672" y="974"/>
              <a:ext cx="539" cy="260"/>
            </a:xfrm>
            <a:custGeom>
              <a:avLst/>
              <a:gdLst>
                <a:gd name="T0" fmla="*/ 292 w 574"/>
                <a:gd name="T1" fmla="*/ 141 h 278"/>
                <a:gd name="T2" fmla="*/ 272 w 574"/>
                <a:gd name="T3" fmla="*/ 135 h 278"/>
                <a:gd name="T4" fmla="*/ 263 w 574"/>
                <a:gd name="T5" fmla="*/ 128 h 278"/>
                <a:gd name="T6" fmla="*/ 239 w 574"/>
                <a:gd name="T7" fmla="*/ 141 h 278"/>
                <a:gd name="T8" fmla="*/ 220 w 574"/>
                <a:gd name="T9" fmla="*/ 147 h 278"/>
                <a:gd name="T10" fmla="*/ 204 w 574"/>
                <a:gd name="T11" fmla="*/ 148 h 278"/>
                <a:gd name="T12" fmla="*/ 223 w 574"/>
                <a:gd name="T13" fmla="*/ 136 h 278"/>
                <a:gd name="T14" fmla="*/ 220 w 574"/>
                <a:gd name="T15" fmla="*/ 133 h 278"/>
                <a:gd name="T16" fmla="*/ 192 w 574"/>
                <a:gd name="T17" fmla="*/ 147 h 278"/>
                <a:gd name="T18" fmla="*/ 179 w 574"/>
                <a:gd name="T19" fmla="*/ 155 h 278"/>
                <a:gd name="T20" fmla="*/ 160 w 574"/>
                <a:gd name="T21" fmla="*/ 164 h 278"/>
                <a:gd name="T22" fmla="*/ 134 w 574"/>
                <a:gd name="T23" fmla="*/ 170 h 278"/>
                <a:gd name="T24" fmla="*/ 120 w 574"/>
                <a:gd name="T25" fmla="*/ 180 h 278"/>
                <a:gd name="T26" fmla="*/ 67 w 574"/>
                <a:gd name="T27" fmla="*/ 196 h 278"/>
                <a:gd name="T28" fmla="*/ 48 w 574"/>
                <a:gd name="T29" fmla="*/ 200 h 278"/>
                <a:gd name="T30" fmla="*/ 37 w 574"/>
                <a:gd name="T31" fmla="*/ 202 h 278"/>
                <a:gd name="T32" fmla="*/ 10 w 574"/>
                <a:gd name="T33" fmla="*/ 212 h 278"/>
                <a:gd name="T34" fmla="*/ 10 w 574"/>
                <a:gd name="T35" fmla="*/ 208 h 278"/>
                <a:gd name="T36" fmla="*/ 59 w 574"/>
                <a:gd name="T37" fmla="*/ 195 h 278"/>
                <a:gd name="T38" fmla="*/ 70 w 574"/>
                <a:gd name="T39" fmla="*/ 190 h 278"/>
                <a:gd name="T40" fmla="*/ 94 w 574"/>
                <a:gd name="T41" fmla="*/ 181 h 278"/>
                <a:gd name="T42" fmla="*/ 128 w 574"/>
                <a:gd name="T43" fmla="*/ 158 h 278"/>
                <a:gd name="T44" fmla="*/ 114 w 574"/>
                <a:gd name="T45" fmla="*/ 160 h 278"/>
                <a:gd name="T46" fmla="*/ 109 w 574"/>
                <a:gd name="T47" fmla="*/ 155 h 278"/>
                <a:gd name="T48" fmla="*/ 96 w 574"/>
                <a:gd name="T49" fmla="*/ 159 h 278"/>
                <a:gd name="T50" fmla="*/ 98 w 574"/>
                <a:gd name="T51" fmla="*/ 152 h 278"/>
                <a:gd name="T52" fmla="*/ 102 w 574"/>
                <a:gd name="T53" fmla="*/ 142 h 278"/>
                <a:gd name="T54" fmla="*/ 90 w 574"/>
                <a:gd name="T55" fmla="*/ 142 h 278"/>
                <a:gd name="T56" fmla="*/ 85 w 574"/>
                <a:gd name="T57" fmla="*/ 123 h 278"/>
                <a:gd name="T58" fmla="*/ 129 w 574"/>
                <a:gd name="T59" fmla="*/ 101 h 278"/>
                <a:gd name="T60" fmla="*/ 174 w 574"/>
                <a:gd name="T61" fmla="*/ 94 h 278"/>
                <a:gd name="T62" fmla="*/ 192 w 574"/>
                <a:gd name="T63" fmla="*/ 79 h 278"/>
                <a:gd name="T64" fmla="*/ 171 w 574"/>
                <a:gd name="T65" fmla="*/ 86 h 278"/>
                <a:gd name="T66" fmla="*/ 145 w 574"/>
                <a:gd name="T67" fmla="*/ 78 h 278"/>
                <a:gd name="T68" fmla="*/ 196 w 574"/>
                <a:gd name="T69" fmla="*/ 55 h 278"/>
                <a:gd name="T70" fmla="*/ 200 w 574"/>
                <a:gd name="T71" fmla="*/ 63 h 278"/>
                <a:gd name="T72" fmla="*/ 210 w 574"/>
                <a:gd name="T73" fmla="*/ 61 h 278"/>
                <a:gd name="T74" fmla="*/ 210 w 574"/>
                <a:gd name="T75" fmla="*/ 53 h 278"/>
                <a:gd name="T76" fmla="*/ 209 w 574"/>
                <a:gd name="T77" fmla="*/ 46 h 278"/>
                <a:gd name="T78" fmla="*/ 208 w 574"/>
                <a:gd name="T79" fmla="*/ 35 h 278"/>
                <a:gd name="T80" fmla="*/ 230 w 574"/>
                <a:gd name="T81" fmla="*/ 31 h 278"/>
                <a:gd name="T82" fmla="*/ 252 w 574"/>
                <a:gd name="T83" fmla="*/ 21 h 278"/>
                <a:gd name="T84" fmla="*/ 299 w 574"/>
                <a:gd name="T85" fmla="*/ 7 h 278"/>
                <a:gd name="T86" fmla="*/ 346 w 574"/>
                <a:gd name="T87" fmla="*/ 2 h 278"/>
                <a:gd name="T88" fmla="*/ 367 w 574"/>
                <a:gd name="T89" fmla="*/ 6 h 278"/>
                <a:gd name="T90" fmla="*/ 397 w 574"/>
                <a:gd name="T91" fmla="*/ 8 h 278"/>
                <a:gd name="T92" fmla="*/ 414 w 574"/>
                <a:gd name="T93" fmla="*/ 12 h 278"/>
                <a:gd name="T94" fmla="*/ 438 w 574"/>
                <a:gd name="T95" fmla="*/ 16 h 278"/>
                <a:gd name="T96" fmla="*/ 311 w 574"/>
                <a:gd name="T97" fmla="*/ 136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solidFill>
              <a:srgbClr val="CC9900"/>
            </a:solidFill>
            <a:ln w="6350">
              <a:solidFill>
                <a:schemeClr val="tx1"/>
              </a:solidFill>
              <a:round/>
              <a:headEnd/>
              <a:tailEnd/>
            </a:ln>
          </p:spPr>
          <p:txBody>
            <a:bodyPr/>
            <a:lstStyle/>
            <a:p>
              <a:endParaRPr lang="tr-TR"/>
            </a:p>
          </p:txBody>
        </p:sp>
        <p:grpSp>
          <p:nvGrpSpPr>
            <p:cNvPr id="361" name="Group 389"/>
            <p:cNvGrpSpPr>
              <a:grpSpLocks/>
            </p:cNvGrpSpPr>
            <p:nvPr/>
          </p:nvGrpSpPr>
          <p:grpSpPr bwMode="auto">
            <a:xfrm>
              <a:off x="419" y="1788"/>
              <a:ext cx="39" cy="47"/>
              <a:chOff x="419" y="1788"/>
              <a:chExt cx="39" cy="47"/>
            </a:xfrm>
          </p:grpSpPr>
          <p:sp>
            <p:nvSpPr>
              <p:cNvPr id="362" name="Freeform 390"/>
              <p:cNvSpPr>
                <a:spLocks noChangeAspect="1"/>
              </p:cNvSpPr>
              <p:nvPr/>
            </p:nvSpPr>
            <p:spPr bwMode="auto">
              <a:xfrm>
                <a:off x="441" y="1818"/>
                <a:ext cx="17" cy="17"/>
              </a:xfrm>
              <a:custGeom>
                <a:avLst/>
                <a:gdLst>
                  <a:gd name="T0" fmla="*/ 14 w 18"/>
                  <a:gd name="T1" fmla="*/ 6 h 18"/>
                  <a:gd name="T2" fmla="*/ 9 w 18"/>
                  <a:gd name="T3" fmla="*/ 10 h 18"/>
                  <a:gd name="T4" fmla="*/ 6 w 18"/>
                  <a:gd name="T5" fmla="*/ 12 h 18"/>
                  <a:gd name="T6" fmla="*/ 0 w 18"/>
                  <a:gd name="T7" fmla="*/ 14 h 18"/>
                  <a:gd name="T8" fmla="*/ 2 w 18"/>
                  <a:gd name="T9" fmla="*/ 9 h 18"/>
                  <a:gd name="T10" fmla="*/ 0 w 18"/>
                  <a:gd name="T11" fmla="*/ 8 h 18"/>
                  <a:gd name="T12" fmla="*/ 0 w 18"/>
                  <a:gd name="T13" fmla="*/ 4 h 18"/>
                  <a:gd name="T14" fmla="*/ 2 w 18"/>
                  <a:gd name="T15" fmla="*/ 2 h 18"/>
                  <a:gd name="T16" fmla="*/ 8 w 18"/>
                  <a:gd name="T17" fmla="*/ 0 h 18"/>
                  <a:gd name="T18" fmla="*/ 10 w 18"/>
                  <a:gd name="T19" fmla="*/ 2 h 18"/>
                  <a:gd name="T20" fmla="*/ 14 w 18"/>
                  <a:gd name="T21" fmla="*/ 6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8"/>
                  <a:gd name="T35" fmla="*/ 18 w 1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8">
                    <a:moveTo>
                      <a:pt x="18" y="6"/>
                    </a:moveTo>
                    <a:lnTo>
                      <a:pt x="10" y="14"/>
                    </a:lnTo>
                    <a:lnTo>
                      <a:pt x="6" y="16"/>
                    </a:lnTo>
                    <a:lnTo>
                      <a:pt x="0" y="18"/>
                    </a:lnTo>
                    <a:lnTo>
                      <a:pt x="2" y="12"/>
                    </a:lnTo>
                    <a:lnTo>
                      <a:pt x="0" y="8"/>
                    </a:lnTo>
                    <a:lnTo>
                      <a:pt x="0" y="4"/>
                    </a:lnTo>
                    <a:lnTo>
                      <a:pt x="2" y="2"/>
                    </a:lnTo>
                    <a:lnTo>
                      <a:pt x="8" y="0"/>
                    </a:lnTo>
                    <a:lnTo>
                      <a:pt x="14" y="2"/>
                    </a:lnTo>
                    <a:lnTo>
                      <a:pt x="18" y="6"/>
                    </a:lnTo>
                    <a:close/>
                  </a:path>
                </a:pathLst>
              </a:custGeom>
              <a:solidFill>
                <a:srgbClr val="CC9900"/>
              </a:solidFill>
              <a:ln w="6350">
                <a:solidFill>
                  <a:schemeClr val="tx1"/>
                </a:solidFill>
                <a:round/>
                <a:headEnd/>
                <a:tailEnd/>
              </a:ln>
            </p:spPr>
            <p:txBody>
              <a:bodyPr/>
              <a:lstStyle/>
              <a:p>
                <a:endParaRPr lang="tr-TR"/>
              </a:p>
            </p:txBody>
          </p:sp>
          <p:sp>
            <p:nvSpPr>
              <p:cNvPr id="363" name="Freeform 391"/>
              <p:cNvSpPr>
                <a:spLocks noChangeAspect="1"/>
              </p:cNvSpPr>
              <p:nvPr/>
            </p:nvSpPr>
            <p:spPr bwMode="auto">
              <a:xfrm>
                <a:off x="441" y="1803"/>
                <a:ext cx="8" cy="6"/>
              </a:xfrm>
              <a:custGeom>
                <a:avLst/>
                <a:gdLst>
                  <a:gd name="T0" fmla="*/ 8 w 8"/>
                  <a:gd name="T1" fmla="*/ 0 h 6"/>
                  <a:gd name="T2" fmla="*/ 6 w 8"/>
                  <a:gd name="T3" fmla="*/ 4 h 6"/>
                  <a:gd name="T4" fmla="*/ 4 w 8"/>
                  <a:gd name="T5" fmla="*/ 6 h 6"/>
                  <a:gd name="T6" fmla="*/ 0 w 8"/>
                  <a:gd name="T7" fmla="*/ 4 h 6"/>
                  <a:gd name="T8" fmla="*/ 0 w 8"/>
                  <a:gd name="T9" fmla="*/ 0 h 6"/>
                  <a:gd name="T10" fmla="*/ 4 w 8"/>
                  <a:gd name="T11" fmla="*/ 0 h 6"/>
                  <a:gd name="T12" fmla="*/ 8 w 8"/>
                  <a:gd name="T13" fmla="*/ 0 h 6"/>
                  <a:gd name="T14" fmla="*/ 0 60000 65536"/>
                  <a:gd name="T15" fmla="*/ 0 60000 65536"/>
                  <a:gd name="T16" fmla="*/ 0 60000 65536"/>
                  <a:gd name="T17" fmla="*/ 0 60000 65536"/>
                  <a:gd name="T18" fmla="*/ 0 60000 65536"/>
                  <a:gd name="T19" fmla="*/ 0 60000 65536"/>
                  <a:gd name="T20" fmla="*/ 0 60000 65536"/>
                  <a:gd name="T21" fmla="*/ 0 w 8"/>
                  <a:gd name="T22" fmla="*/ 0 h 6"/>
                  <a:gd name="T23" fmla="*/ 8 w 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
                    <a:moveTo>
                      <a:pt x="8" y="0"/>
                    </a:moveTo>
                    <a:lnTo>
                      <a:pt x="6" y="4"/>
                    </a:lnTo>
                    <a:lnTo>
                      <a:pt x="4" y="6"/>
                    </a:lnTo>
                    <a:lnTo>
                      <a:pt x="0" y="4"/>
                    </a:lnTo>
                    <a:lnTo>
                      <a:pt x="0" y="0"/>
                    </a:lnTo>
                    <a:lnTo>
                      <a:pt x="4" y="0"/>
                    </a:lnTo>
                    <a:lnTo>
                      <a:pt x="8" y="0"/>
                    </a:lnTo>
                    <a:close/>
                  </a:path>
                </a:pathLst>
              </a:custGeom>
              <a:solidFill>
                <a:srgbClr val="CC9900"/>
              </a:solidFill>
              <a:ln w="6350">
                <a:solidFill>
                  <a:schemeClr val="tx1"/>
                </a:solidFill>
                <a:round/>
                <a:headEnd/>
                <a:tailEnd/>
              </a:ln>
            </p:spPr>
            <p:txBody>
              <a:bodyPr/>
              <a:lstStyle/>
              <a:p>
                <a:endParaRPr lang="tr-TR"/>
              </a:p>
            </p:txBody>
          </p:sp>
          <p:sp>
            <p:nvSpPr>
              <p:cNvPr id="364" name="Rectangle 392"/>
              <p:cNvSpPr>
                <a:spLocks noChangeAspect="1" noChangeArrowheads="1"/>
              </p:cNvSpPr>
              <p:nvPr/>
            </p:nvSpPr>
            <p:spPr bwMode="auto">
              <a:xfrm>
                <a:off x="434" y="1797"/>
                <a:ext cx="3" cy="6"/>
              </a:xfrm>
              <a:prstGeom prst="rect">
                <a:avLst/>
              </a:prstGeom>
              <a:solidFill>
                <a:srgbClr val="CC9900"/>
              </a:solidFill>
              <a:ln w="6350">
                <a:solidFill>
                  <a:schemeClr val="tx1"/>
                </a:solidFill>
                <a:miter lim="800000"/>
                <a:headEnd/>
                <a:tailEnd/>
              </a:ln>
            </p:spPr>
            <p:txBody>
              <a:bodyPr/>
              <a:lstStyle/>
              <a:p>
                <a:pPr>
                  <a:buSzTx/>
                  <a:buFontTx/>
                  <a:buNone/>
                </a:pPr>
                <a:endParaRPr lang="de-DE" sz="1000">
                  <a:solidFill>
                    <a:schemeClr val="tx1"/>
                  </a:solidFill>
                  <a:ea typeface="Arial Unicode MS" pitchFamily="34" charset="-128"/>
                  <a:cs typeface="Arial Unicode MS" pitchFamily="34" charset="-128"/>
                </a:endParaRPr>
              </a:p>
            </p:txBody>
          </p:sp>
          <p:sp>
            <p:nvSpPr>
              <p:cNvPr id="365" name="Freeform 393"/>
              <p:cNvSpPr>
                <a:spLocks noChangeAspect="1"/>
              </p:cNvSpPr>
              <p:nvPr/>
            </p:nvSpPr>
            <p:spPr bwMode="auto">
              <a:xfrm>
                <a:off x="419" y="1788"/>
                <a:ext cx="7" cy="9"/>
              </a:xfrm>
              <a:custGeom>
                <a:avLst/>
                <a:gdLst>
                  <a:gd name="T0" fmla="*/ 4 w 8"/>
                  <a:gd name="T1" fmla="*/ 0 h 10"/>
                  <a:gd name="T2" fmla="*/ 4 w 8"/>
                  <a:gd name="T3" fmla="*/ 5 h 10"/>
                  <a:gd name="T4" fmla="*/ 4 w 8"/>
                  <a:gd name="T5" fmla="*/ 6 h 10"/>
                  <a:gd name="T6" fmla="*/ 4 w 8"/>
                  <a:gd name="T7" fmla="*/ 6 h 10"/>
                  <a:gd name="T8" fmla="*/ 2 w 8"/>
                  <a:gd name="T9" fmla="*/ 6 h 10"/>
                  <a:gd name="T10" fmla="*/ 0 w 8"/>
                  <a:gd name="T11" fmla="*/ 5 h 10"/>
                  <a:gd name="T12" fmla="*/ 2 w 8"/>
                  <a:gd name="T13" fmla="*/ 2 h 10"/>
                  <a:gd name="T14" fmla="*/ 4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4" y="0"/>
                    </a:moveTo>
                    <a:lnTo>
                      <a:pt x="8" y="6"/>
                    </a:lnTo>
                    <a:lnTo>
                      <a:pt x="8" y="10"/>
                    </a:lnTo>
                    <a:lnTo>
                      <a:pt x="6" y="10"/>
                    </a:lnTo>
                    <a:lnTo>
                      <a:pt x="2" y="10"/>
                    </a:lnTo>
                    <a:lnTo>
                      <a:pt x="0" y="6"/>
                    </a:lnTo>
                    <a:lnTo>
                      <a:pt x="2" y="2"/>
                    </a:lnTo>
                    <a:lnTo>
                      <a:pt x="4" y="0"/>
                    </a:lnTo>
                    <a:close/>
                  </a:path>
                </a:pathLst>
              </a:custGeom>
              <a:solidFill>
                <a:srgbClr val="CC9900"/>
              </a:solidFill>
              <a:ln w="6350">
                <a:solidFill>
                  <a:schemeClr val="tx1"/>
                </a:solidFill>
                <a:round/>
                <a:headEnd/>
                <a:tailEnd/>
              </a:ln>
            </p:spPr>
            <p:txBody>
              <a:bodyPr/>
              <a:lstStyle/>
              <a:p>
                <a:endParaRPr lang="tr-TR"/>
              </a:p>
            </p:txBody>
          </p:sp>
        </p:grpSp>
      </p:grpSp>
      <p:sp>
        <p:nvSpPr>
          <p:cNvPr id="366" name="Freeform 394"/>
          <p:cNvSpPr>
            <a:spLocks noChangeAspect="1"/>
          </p:cNvSpPr>
          <p:nvPr/>
        </p:nvSpPr>
        <p:spPr bwMode="auto">
          <a:xfrm>
            <a:off x="2811433" y="2857484"/>
            <a:ext cx="39687" cy="17463"/>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solidFill>
            <a:srgbClr val="CC9900"/>
          </a:solidFill>
          <a:ln w="6350">
            <a:solidFill>
              <a:schemeClr val="tx1"/>
            </a:solidFill>
            <a:round/>
            <a:headEnd/>
            <a:tailEnd/>
          </a:ln>
        </p:spPr>
        <p:txBody>
          <a:bodyPr/>
          <a:lstStyle/>
          <a:p>
            <a:endParaRPr lang="tr-TR"/>
          </a:p>
        </p:txBody>
      </p:sp>
      <p:sp>
        <p:nvSpPr>
          <p:cNvPr id="367" name="Freeform 395"/>
          <p:cNvSpPr>
            <a:spLocks noChangeAspect="1"/>
          </p:cNvSpPr>
          <p:nvPr/>
        </p:nvSpPr>
        <p:spPr bwMode="auto">
          <a:xfrm>
            <a:off x="2428845" y="3097197"/>
            <a:ext cx="127000" cy="63500"/>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solidFill>
            <a:srgbClr val="008000"/>
          </a:solidFill>
          <a:ln w="6350">
            <a:solidFill>
              <a:schemeClr val="tx1"/>
            </a:solidFill>
            <a:round/>
            <a:headEnd/>
            <a:tailEnd/>
          </a:ln>
        </p:spPr>
        <p:txBody>
          <a:bodyPr/>
          <a:lstStyle/>
          <a:p>
            <a:endParaRPr lang="tr-TR"/>
          </a:p>
        </p:txBody>
      </p:sp>
      <p:sp>
        <p:nvSpPr>
          <p:cNvPr id="368" name="Freeform 396"/>
          <p:cNvSpPr>
            <a:spLocks noChangeAspect="1"/>
          </p:cNvSpPr>
          <p:nvPr/>
        </p:nvSpPr>
        <p:spPr bwMode="auto">
          <a:xfrm>
            <a:off x="2358995" y="3065447"/>
            <a:ext cx="80963" cy="66675"/>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solidFill>
            <a:srgbClr val="008000"/>
          </a:solidFill>
          <a:ln w="6350">
            <a:solidFill>
              <a:schemeClr val="tx1"/>
            </a:solidFill>
            <a:round/>
            <a:headEnd/>
            <a:tailEnd/>
          </a:ln>
        </p:spPr>
        <p:txBody>
          <a:bodyPr/>
          <a:lstStyle/>
          <a:p>
            <a:endParaRPr lang="tr-TR"/>
          </a:p>
        </p:txBody>
      </p:sp>
      <p:sp>
        <p:nvSpPr>
          <p:cNvPr id="369" name="Freeform 397"/>
          <p:cNvSpPr>
            <a:spLocks noChangeAspect="1"/>
          </p:cNvSpPr>
          <p:nvPr/>
        </p:nvSpPr>
        <p:spPr bwMode="auto">
          <a:xfrm>
            <a:off x="2328833" y="2955909"/>
            <a:ext cx="106362" cy="11906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solidFill>
            <a:schemeClr val="bg1"/>
          </a:solidFill>
          <a:ln w="6350">
            <a:solidFill>
              <a:schemeClr val="tx1"/>
            </a:solidFill>
            <a:round/>
            <a:headEnd/>
            <a:tailEnd/>
          </a:ln>
        </p:spPr>
        <p:txBody>
          <a:bodyPr/>
          <a:lstStyle/>
          <a:p>
            <a:endParaRPr lang="tr-TR"/>
          </a:p>
        </p:txBody>
      </p:sp>
      <p:sp>
        <p:nvSpPr>
          <p:cNvPr id="370" name="Freeform 398"/>
          <p:cNvSpPr>
            <a:spLocks noChangeAspect="1"/>
          </p:cNvSpPr>
          <p:nvPr/>
        </p:nvSpPr>
        <p:spPr bwMode="auto">
          <a:xfrm>
            <a:off x="2266920" y="2976547"/>
            <a:ext cx="58738" cy="23812"/>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solidFill>
            <a:schemeClr val="bg1"/>
          </a:solidFill>
          <a:ln w="6350">
            <a:solidFill>
              <a:schemeClr val="tx1"/>
            </a:solidFill>
            <a:round/>
            <a:headEnd/>
            <a:tailEnd/>
          </a:ln>
        </p:spPr>
        <p:txBody>
          <a:bodyPr/>
          <a:lstStyle/>
          <a:p>
            <a:endParaRPr lang="tr-TR"/>
          </a:p>
        </p:txBody>
      </p:sp>
      <p:sp>
        <p:nvSpPr>
          <p:cNvPr id="371" name="Freeform 399"/>
          <p:cNvSpPr>
            <a:spLocks noChangeAspect="1"/>
          </p:cNvSpPr>
          <p:nvPr/>
        </p:nvSpPr>
        <p:spPr bwMode="auto">
          <a:xfrm>
            <a:off x="2287558" y="2922572"/>
            <a:ext cx="147637" cy="88900"/>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solidFill>
            <a:schemeClr val="bg1"/>
          </a:solidFill>
          <a:ln w="6350">
            <a:solidFill>
              <a:schemeClr val="tx1"/>
            </a:solidFill>
            <a:round/>
            <a:headEnd/>
            <a:tailEnd/>
          </a:ln>
        </p:spPr>
        <p:txBody>
          <a:bodyPr/>
          <a:lstStyle/>
          <a:p>
            <a:endParaRPr lang="tr-TR"/>
          </a:p>
        </p:txBody>
      </p:sp>
      <p:sp>
        <p:nvSpPr>
          <p:cNvPr id="372" name="Freeform 400"/>
          <p:cNvSpPr>
            <a:spLocks noChangeAspect="1"/>
          </p:cNvSpPr>
          <p:nvPr/>
        </p:nvSpPr>
        <p:spPr bwMode="auto">
          <a:xfrm>
            <a:off x="2293908" y="2863834"/>
            <a:ext cx="36512" cy="65088"/>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solidFill>
            <a:schemeClr val="bg1"/>
          </a:solidFill>
          <a:ln w="6350">
            <a:solidFill>
              <a:schemeClr val="tx1"/>
            </a:solidFill>
            <a:round/>
            <a:headEnd/>
            <a:tailEnd/>
          </a:ln>
        </p:spPr>
        <p:txBody>
          <a:bodyPr/>
          <a:lstStyle/>
          <a:p>
            <a:endParaRPr lang="tr-TR"/>
          </a:p>
        </p:txBody>
      </p:sp>
      <p:sp>
        <p:nvSpPr>
          <p:cNvPr id="373" name="Freeform 401"/>
          <p:cNvSpPr>
            <a:spLocks noChangeAspect="1"/>
          </p:cNvSpPr>
          <p:nvPr/>
        </p:nvSpPr>
        <p:spPr bwMode="auto">
          <a:xfrm>
            <a:off x="2217708" y="2879709"/>
            <a:ext cx="107950" cy="10953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solidFill>
            <a:schemeClr val="bg1"/>
          </a:solidFill>
          <a:ln w="6350">
            <a:solidFill>
              <a:schemeClr val="tx1"/>
            </a:solidFill>
            <a:round/>
            <a:headEnd/>
            <a:tailEnd/>
          </a:ln>
        </p:spPr>
        <p:txBody>
          <a:bodyPr/>
          <a:lstStyle/>
          <a:p>
            <a:endParaRPr lang="tr-TR"/>
          </a:p>
        </p:txBody>
      </p:sp>
      <p:sp>
        <p:nvSpPr>
          <p:cNvPr id="374" name="Freeform 402"/>
          <p:cNvSpPr>
            <a:spLocks noChangeAspect="1"/>
          </p:cNvSpPr>
          <p:nvPr/>
        </p:nvSpPr>
        <p:spPr bwMode="auto">
          <a:xfrm>
            <a:off x="2646333" y="2816209"/>
            <a:ext cx="65087" cy="55563"/>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solidFill>
            <a:schemeClr val="bg1"/>
          </a:solidFill>
          <a:ln w="6350">
            <a:solidFill>
              <a:schemeClr val="tx1"/>
            </a:solidFill>
            <a:round/>
            <a:headEnd/>
            <a:tailEnd/>
          </a:ln>
        </p:spPr>
        <p:txBody>
          <a:bodyPr/>
          <a:lstStyle/>
          <a:p>
            <a:endParaRPr lang="tr-TR"/>
          </a:p>
        </p:txBody>
      </p:sp>
      <p:sp>
        <p:nvSpPr>
          <p:cNvPr id="375" name="Freeform 403"/>
          <p:cNvSpPr>
            <a:spLocks noChangeAspect="1"/>
          </p:cNvSpPr>
          <p:nvPr/>
        </p:nvSpPr>
        <p:spPr bwMode="auto">
          <a:xfrm>
            <a:off x="2705070" y="2820972"/>
            <a:ext cx="87313" cy="53975"/>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solidFill>
            <a:srgbClr val="FFE9AB"/>
          </a:solidFill>
          <a:ln w="6350">
            <a:solidFill>
              <a:schemeClr val="tx1"/>
            </a:solidFill>
            <a:round/>
            <a:headEnd/>
            <a:tailEnd/>
          </a:ln>
        </p:spPr>
        <p:txBody>
          <a:bodyPr/>
          <a:lstStyle/>
          <a:p>
            <a:endParaRPr lang="tr-TR"/>
          </a:p>
        </p:txBody>
      </p:sp>
      <p:sp>
        <p:nvSpPr>
          <p:cNvPr id="376" name="Freeform 404"/>
          <p:cNvSpPr>
            <a:spLocks noChangeAspect="1"/>
          </p:cNvSpPr>
          <p:nvPr/>
        </p:nvSpPr>
        <p:spPr bwMode="auto">
          <a:xfrm>
            <a:off x="2578070" y="2679684"/>
            <a:ext cx="15875" cy="23813"/>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solidFill>
            <a:schemeClr val="tx1"/>
          </a:solidFill>
          <a:ln w="6350">
            <a:solidFill>
              <a:schemeClr val="tx1"/>
            </a:solidFill>
            <a:round/>
            <a:headEnd/>
            <a:tailEnd/>
          </a:ln>
        </p:spPr>
        <p:txBody>
          <a:bodyPr/>
          <a:lstStyle/>
          <a:p>
            <a:endParaRPr lang="tr-TR"/>
          </a:p>
        </p:txBody>
      </p:sp>
      <p:sp>
        <p:nvSpPr>
          <p:cNvPr id="377" name="Freeform 405"/>
          <p:cNvSpPr>
            <a:spLocks noChangeAspect="1"/>
          </p:cNvSpPr>
          <p:nvPr/>
        </p:nvSpPr>
        <p:spPr bwMode="auto">
          <a:xfrm>
            <a:off x="2925733" y="3065447"/>
            <a:ext cx="17462" cy="19050"/>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solidFill>
            <a:srgbClr val="008000"/>
          </a:solidFill>
          <a:ln w="6350">
            <a:solidFill>
              <a:schemeClr val="tx1"/>
            </a:solidFill>
            <a:round/>
            <a:headEnd/>
            <a:tailEnd/>
          </a:ln>
        </p:spPr>
        <p:txBody>
          <a:bodyPr/>
          <a:lstStyle/>
          <a:p>
            <a:endParaRPr lang="tr-TR"/>
          </a:p>
        </p:txBody>
      </p:sp>
      <p:sp>
        <p:nvSpPr>
          <p:cNvPr id="378" name="Freeform 406"/>
          <p:cNvSpPr>
            <a:spLocks noChangeAspect="1"/>
          </p:cNvSpPr>
          <p:nvPr/>
        </p:nvSpPr>
        <p:spPr bwMode="auto">
          <a:xfrm>
            <a:off x="3179733" y="3359134"/>
            <a:ext cx="58737" cy="50800"/>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solidFill>
            <a:schemeClr val="bg1"/>
          </a:solidFill>
          <a:ln w="6350">
            <a:solidFill>
              <a:schemeClr val="tx1"/>
            </a:solidFill>
            <a:round/>
            <a:headEnd/>
            <a:tailEnd/>
          </a:ln>
        </p:spPr>
        <p:txBody>
          <a:bodyPr/>
          <a:lstStyle/>
          <a:p>
            <a:endParaRPr lang="tr-TR"/>
          </a:p>
        </p:txBody>
      </p:sp>
      <p:sp>
        <p:nvSpPr>
          <p:cNvPr id="379" name="Freeform 407"/>
          <p:cNvSpPr>
            <a:spLocks noChangeAspect="1"/>
          </p:cNvSpPr>
          <p:nvPr/>
        </p:nvSpPr>
        <p:spPr bwMode="auto">
          <a:xfrm>
            <a:off x="2930495" y="3127359"/>
            <a:ext cx="103188" cy="20478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solidFill>
            <a:schemeClr val="bg1"/>
          </a:solidFill>
          <a:ln w="6350">
            <a:solidFill>
              <a:schemeClr val="tx1"/>
            </a:solidFill>
            <a:round/>
            <a:headEnd/>
            <a:tailEnd/>
          </a:ln>
        </p:spPr>
        <p:txBody>
          <a:bodyPr/>
          <a:lstStyle/>
          <a:p>
            <a:endParaRPr lang="tr-TR"/>
          </a:p>
        </p:txBody>
      </p:sp>
      <p:sp>
        <p:nvSpPr>
          <p:cNvPr id="380" name="Freeform 408"/>
          <p:cNvSpPr>
            <a:spLocks noChangeAspect="1"/>
          </p:cNvSpPr>
          <p:nvPr/>
        </p:nvSpPr>
        <p:spPr bwMode="auto">
          <a:xfrm>
            <a:off x="3008283" y="3192447"/>
            <a:ext cx="96837" cy="128587"/>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solidFill>
            <a:schemeClr val="bg1"/>
          </a:solidFill>
          <a:ln w="6350">
            <a:solidFill>
              <a:schemeClr val="tx1"/>
            </a:solidFill>
            <a:round/>
            <a:headEnd/>
            <a:tailEnd/>
          </a:ln>
        </p:spPr>
        <p:txBody>
          <a:bodyPr/>
          <a:lstStyle/>
          <a:p>
            <a:endParaRPr lang="tr-TR"/>
          </a:p>
        </p:txBody>
      </p:sp>
      <p:sp>
        <p:nvSpPr>
          <p:cNvPr id="381" name="Freeform 409"/>
          <p:cNvSpPr>
            <a:spLocks noChangeAspect="1"/>
          </p:cNvSpPr>
          <p:nvPr/>
        </p:nvSpPr>
        <p:spPr bwMode="auto">
          <a:xfrm>
            <a:off x="3087658" y="3206734"/>
            <a:ext cx="84137" cy="101600"/>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solidFill>
            <a:schemeClr val="bg1"/>
          </a:solidFill>
          <a:ln w="25400">
            <a:solidFill>
              <a:schemeClr val="tx1"/>
            </a:solidFill>
            <a:round/>
            <a:headEnd/>
            <a:tailEnd/>
          </a:ln>
        </p:spPr>
        <p:txBody>
          <a:bodyPr/>
          <a:lstStyle/>
          <a:p>
            <a:endParaRPr lang="tr-TR"/>
          </a:p>
        </p:txBody>
      </p:sp>
      <p:sp>
        <p:nvSpPr>
          <p:cNvPr id="382" name="Freeform 410"/>
          <p:cNvSpPr>
            <a:spLocks noChangeAspect="1"/>
          </p:cNvSpPr>
          <p:nvPr/>
        </p:nvSpPr>
        <p:spPr bwMode="auto">
          <a:xfrm>
            <a:off x="2651095" y="3043222"/>
            <a:ext cx="315913" cy="303212"/>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solidFill>
            <a:srgbClr val="FFE9AB"/>
          </a:solidFill>
          <a:ln w="6350">
            <a:solidFill>
              <a:schemeClr val="tx1"/>
            </a:solidFill>
            <a:round/>
            <a:headEnd/>
            <a:tailEnd/>
          </a:ln>
        </p:spPr>
        <p:txBody>
          <a:bodyPr/>
          <a:lstStyle/>
          <a:p>
            <a:endParaRPr lang="tr-TR"/>
          </a:p>
        </p:txBody>
      </p:sp>
      <p:sp>
        <p:nvSpPr>
          <p:cNvPr id="383" name="Freeform 411"/>
          <p:cNvSpPr>
            <a:spLocks noChangeAspect="1"/>
          </p:cNvSpPr>
          <p:nvPr/>
        </p:nvSpPr>
        <p:spPr bwMode="auto">
          <a:xfrm>
            <a:off x="2633633" y="3228959"/>
            <a:ext cx="933450" cy="1042988"/>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solidFill>
            <a:srgbClr val="CC9900"/>
          </a:solidFill>
          <a:ln w="6350">
            <a:solidFill>
              <a:schemeClr val="tx1"/>
            </a:solidFill>
            <a:round/>
            <a:headEnd/>
            <a:tailEnd/>
          </a:ln>
        </p:spPr>
        <p:txBody>
          <a:bodyPr/>
          <a:lstStyle/>
          <a:p>
            <a:endParaRPr lang="tr-TR"/>
          </a:p>
        </p:txBody>
      </p:sp>
      <p:sp>
        <p:nvSpPr>
          <p:cNvPr id="384" name="Freeform 412"/>
          <p:cNvSpPr>
            <a:spLocks noChangeAspect="1"/>
          </p:cNvSpPr>
          <p:nvPr/>
        </p:nvSpPr>
        <p:spPr bwMode="auto">
          <a:xfrm>
            <a:off x="2466945" y="3325797"/>
            <a:ext cx="128588" cy="17621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solidFill>
            <a:srgbClr val="008000"/>
          </a:solidFill>
          <a:ln w="6350">
            <a:solidFill>
              <a:schemeClr val="tx1"/>
            </a:solidFill>
            <a:round/>
            <a:headEnd/>
            <a:tailEnd/>
          </a:ln>
        </p:spPr>
        <p:txBody>
          <a:bodyPr/>
          <a:lstStyle/>
          <a:p>
            <a:endParaRPr lang="tr-TR"/>
          </a:p>
        </p:txBody>
      </p:sp>
      <p:sp>
        <p:nvSpPr>
          <p:cNvPr id="385" name="Freeform 413"/>
          <p:cNvSpPr>
            <a:spLocks noChangeAspect="1"/>
          </p:cNvSpPr>
          <p:nvPr/>
        </p:nvSpPr>
        <p:spPr bwMode="auto">
          <a:xfrm>
            <a:off x="2459008" y="3375009"/>
            <a:ext cx="307975" cy="495300"/>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solidFill>
            <a:srgbClr val="008000"/>
          </a:solidFill>
          <a:ln w="6350">
            <a:solidFill>
              <a:schemeClr val="tx1"/>
            </a:solidFill>
            <a:round/>
            <a:headEnd/>
            <a:tailEnd/>
          </a:ln>
        </p:spPr>
        <p:txBody>
          <a:bodyPr/>
          <a:lstStyle/>
          <a:p>
            <a:endParaRPr lang="tr-TR"/>
          </a:p>
        </p:txBody>
      </p:sp>
      <p:sp>
        <p:nvSpPr>
          <p:cNvPr id="386" name="Freeform 414"/>
          <p:cNvSpPr>
            <a:spLocks noChangeAspect="1"/>
          </p:cNvSpPr>
          <p:nvPr/>
        </p:nvSpPr>
        <p:spPr bwMode="auto">
          <a:xfrm>
            <a:off x="2744758" y="3636947"/>
            <a:ext cx="288925" cy="354012"/>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solidFill>
            <a:srgbClr val="008000"/>
          </a:solidFill>
          <a:ln w="6350">
            <a:solidFill>
              <a:schemeClr val="tx1"/>
            </a:solidFill>
            <a:round/>
            <a:headEnd/>
            <a:tailEnd/>
          </a:ln>
        </p:spPr>
        <p:txBody>
          <a:bodyPr/>
          <a:lstStyle/>
          <a:p>
            <a:endParaRPr lang="tr-TR"/>
          </a:p>
        </p:txBody>
      </p:sp>
      <p:sp>
        <p:nvSpPr>
          <p:cNvPr id="387" name="Freeform 415"/>
          <p:cNvSpPr>
            <a:spLocks noChangeAspect="1"/>
          </p:cNvSpPr>
          <p:nvPr/>
        </p:nvSpPr>
        <p:spPr bwMode="auto">
          <a:xfrm>
            <a:off x="2930495" y="3895709"/>
            <a:ext cx="196850" cy="227013"/>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solidFill>
            <a:srgbClr val="008000"/>
          </a:solidFill>
          <a:ln w="6350">
            <a:solidFill>
              <a:schemeClr val="tx1"/>
            </a:solidFill>
            <a:round/>
            <a:headEnd/>
            <a:tailEnd/>
          </a:ln>
        </p:spPr>
        <p:txBody>
          <a:bodyPr/>
          <a:lstStyle/>
          <a:p>
            <a:endParaRPr lang="tr-TR"/>
          </a:p>
        </p:txBody>
      </p:sp>
      <p:sp>
        <p:nvSpPr>
          <p:cNvPr id="388" name="Freeform 416"/>
          <p:cNvSpPr>
            <a:spLocks noChangeAspect="1"/>
          </p:cNvSpPr>
          <p:nvPr/>
        </p:nvSpPr>
        <p:spPr bwMode="auto">
          <a:xfrm>
            <a:off x="3071783" y="4195747"/>
            <a:ext cx="122237" cy="123825"/>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solidFill>
            <a:srgbClr val="CC9900"/>
          </a:solidFill>
          <a:ln w="6350">
            <a:solidFill>
              <a:schemeClr val="tx1"/>
            </a:solidFill>
            <a:round/>
            <a:headEnd/>
            <a:tailEnd/>
          </a:ln>
        </p:spPr>
        <p:txBody>
          <a:bodyPr/>
          <a:lstStyle/>
          <a:p>
            <a:endParaRPr lang="tr-TR"/>
          </a:p>
        </p:txBody>
      </p:sp>
      <p:sp>
        <p:nvSpPr>
          <p:cNvPr id="389" name="Freeform 417"/>
          <p:cNvSpPr>
            <a:spLocks noChangeAspect="1"/>
          </p:cNvSpPr>
          <p:nvPr/>
        </p:nvSpPr>
        <p:spPr bwMode="auto">
          <a:xfrm>
            <a:off x="2733645" y="3857609"/>
            <a:ext cx="284163" cy="1014413"/>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solidFill>
            <a:srgbClr val="CC9900"/>
          </a:solidFill>
          <a:ln w="6350">
            <a:solidFill>
              <a:schemeClr val="tx1"/>
            </a:solidFill>
            <a:round/>
            <a:headEnd/>
            <a:tailEnd/>
          </a:ln>
        </p:spPr>
        <p:txBody>
          <a:bodyPr/>
          <a:lstStyle/>
          <a:p>
            <a:endParaRPr lang="tr-TR"/>
          </a:p>
        </p:txBody>
      </p:sp>
      <p:grpSp>
        <p:nvGrpSpPr>
          <p:cNvPr id="390" name="Group 418"/>
          <p:cNvGrpSpPr>
            <a:grpSpLocks/>
          </p:cNvGrpSpPr>
          <p:nvPr/>
        </p:nvGrpSpPr>
        <p:grpSpPr bwMode="auto">
          <a:xfrm>
            <a:off x="2784445" y="3965559"/>
            <a:ext cx="361950" cy="909638"/>
            <a:chOff x="1734" y="2544"/>
            <a:chExt cx="230" cy="570"/>
          </a:xfrm>
        </p:grpSpPr>
        <p:sp>
          <p:nvSpPr>
            <p:cNvPr id="391" name="Freeform 419"/>
            <p:cNvSpPr>
              <a:spLocks noChangeAspect="1"/>
            </p:cNvSpPr>
            <p:nvPr/>
          </p:nvSpPr>
          <p:spPr bwMode="auto">
            <a:xfrm>
              <a:off x="1734" y="2544"/>
              <a:ext cx="230" cy="517"/>
            </a:xfrm>
            <a:custGeom>
              <a:avLst/>
              <a:gdLst>
                <a:gd name="T0" fmla="*/ 157 w 246"/>
                <a:gd name="T1" fmla="*/ 98 h 552"/>
                <a:gd name="T2" fmla="*/ 186 w 246"/>
                <a:gd name="T3" fmla="*/ 74 h 552"/>
                <a:gd name="T4" fmla="*/ 184 w 246"/>
                <a:gd name="T5" fmla="*/ 52 h 552"/>
                <a:gd name="T6" fmla="*/ 178 w 246"/>
                <a:gd name="T7" fmla="*/ 63 h 552"/>
                <a:gd name="T8" fmla="*/ 160 w 246"/>
                <a:gd name="T9" fmla="*/ 79 h 552"/>
                <a:gd name="T10" fmla="*/ 137 w 246"/>
                <a:gd name="T11" fmla="*/ 77 h 552"/>
                <a:gd name="T12" fmla="*/ 137 w 246"/>
                <a:gd name="T13" fmla="*/ 58 h 552"/>
                <a:gd name="T14" fmla="*/ 130 w 246"/>
                <a:gd name="T15" fmla="*/ 45 h 552"/>
                <a:gd name="T16" fmla="*/ 120 w 246"/>
                <a:gd name="T17" fmla="*/ 35 h 552"/>
                <a:gd name="T18" fmla="*/ 101 w 246"/>
                <a:gd name="T19" fmla="*/ 31 h 552"/>
                <a:gd name="T20" fmla="*/ 78 w 246"/>
                <a:gd name="T21" fmla="*/ 10 h 552"/>
                <a:gd name="T22" fmla="*/ 58 w 246"/>
                <a:gd name="T23" fmla="*/ 7 h 552"/>
                <a:gd name="T24" fmla="*/ 43 w 246"/>
                <a:gd name="T25" fmla="*/ 7 h 552"/>
                <a:gd name="T26" fmla="*/ 21 w 246"/>
                <a:gd name="T27" fmla="*/ 12 h 552"/>
                <a:gd name="T28" fmla="*/ 18 w 246"/>
                <a:gd name="T29" fmla="*/ 35 h 552"/>
                <a:gd name="T30" fmla="*/ 10 w 246"/>
                <a:gd name="T31" fmla="*/ 62 h 552"/>
                <a:gd name="T32" fmla="*/ 7 w 246"/>
                <a:gd name="T33" fmla="*/ 86 h 552"/>
                <a:gd name="T34" fmla="*/ 4 w 246"/>
                <a:gd name="T35" fmla="*/ 111 h 552"/>
                <a:gd name="T36" fmla="*/ 2 w 246"/>
                <a:gd name="T37" fmla="*/ 131 h 552"/>
                <a:gd name="T38" fmla="*/ 7 w 246"/>
                <a:gd name="T39" fmla="*/ 148 h 552"/>
                <a:gd name="T40" fmla="*/ 14 w 246"/>
                <a:gd name="T41" fmla="*/ 168 h 552"/>
                <a:gd name="T42" fmla="*/ 12 w 246"/>
                <a:gd name="T43" fmla="*/ 204 h 552"/>
                <a:gd name="T44" fmla="*/ 14 w 246"/>
                <a:gd name="T45" fmla="*/ 225 h 552"/>
                <a:gd name="T46" fmla="*/ 18 w 246"/>
                <a:gd name="T47" fmla="*/ 240 h 552"/>
                <a:gd name="T48" fmla="*/ 20 w 246"/>
                <a:gd name="T49" fmla="*/ 268 h 552"/>
                <a:gd name="T50" fmla="*/ 20 w 246"/>
                <a:gd name="T51" fmla="*/ 288 h 552"/>
                <a:gd name="T52" fmla="*/ 41 w 246"/>
                <a:gd name="T53" fmla="*/ 318 h 552"/>
                <a:gd name="T54" fmla="*/ 41 w 246"/>
                <a:gd name="T55" fmla="*/ 337 h 552"/>
                <a:gd name="T56" fmla="*/ 43 w 246"/>
                <a:gd name="T57" fmla="*/ 357 h 552"/>
                <a:gd name="T58" fmla="*/ 41 w 246"/>
                <a:gd name="T59" fmla="*/ 366 h 552"/>
                <a:gd name="T60" fmla="*/ 40 w 246"/>
                <a:gd name="T61" fmla="*/ 388 h 552"/>
                <a:gd name="T62" fmla="*/ 53 w 246"/>
                <a:gd name="T63" fmla="*/ 404 h 552"/>
                <a:gd name="T64" fmla="*/ 67 w 246"/>
                <a:gd name="T65" fmla="*/ 421 h 552"/>
                <a:gd name="T66" fmla="*/ 94 w 246"/>
                <a:gd name="T67" fmla="*/ 406 h 552"/>
                <a:gd name="T68" fmla="*/ 94 w 246"/>
                <a:gd name="T69" fmla="*/ 395 h 552"/>
                <a:gd name="T70" fmla="*/ 102 w 246"/>
                <a:gd name="T71" fmla="*/ 386 h 552"/>
                <a:gd name="T72" fmla="*/ 108 w 246"/>
                <a:gd name="T73" fmla="*/ 372 h 552"/>
                <a:gd name="T74" fmla="*/ 116 w 246"/>
                <a:gd name="T75" fmla="*/ 357 h 552"/>
                <a:gd name="T76" fmla="*/ 98 w 246"/>
                <a:gd name="T77" fmla="*/ 346 h 552"/>
                <a:gd name="T78" fmla="*/ 88 w 246"/>
                <a:gd name="T79" fmla="*/ 335 h 552"/>
                <a:gd name="T80" fmla="*/ 107 w 246"/>
                <a:gd name="T81" fmla="*/ 316 h 552"/>
                <a:gd name="T82" fmla="*/ 107 w 246"/>
                <a:gd name="T83" fmla="*/ 298 h 552"/>
                <a:gd name="T84" fmla="*/ 108 w 246"/>
                <a:gd name="T85" fmla="*/ 291 h 552"/>
                <a:gd name="T86" fmla="*/ 116 w 246"/>
                <a:gd name="T87" fmla="*/ 288 h 552"/>
                <a:gd name="T88" fmla="*/ 102 w 246"/>
                <a:gd name="T89" fmla="*/ 285 h 552"/>
                <a:gd name="T90" fmla="*/ 104 w 246"/>
                <a:gd name="T91" fmla="*/ 266 h 552"/>
                <a:gd name="T92" fmla="*/ 125 w 246"/>
                <a:gd name="T93" fmla="*/ 265 h 552"/>
                <a:gd name="T94" fmla="*/ 120 w 246"/>
                <a:gd name="T95" fmla="*/ 251 h 552"/>
                <a:gd name="T96" fmla="*/ 147 w 246"/>
                <a:gd name="T97" fmla="*/ 237 h 552"/>
                <a:gd name="T98" fmla="*/ 170 w 246"/>
                <a:gd name="T99" fmla="*/ 224 h 552"/>
                <a:gd name="T100" fmla="*/ 172 w 246"/>
                <a:gd name="T101" fmla="*/ 199 h 552"/>
                <a:gd name="T102" fmla="*/ 168 w 246"/>
                <a:gd name="T103" fmla="*/ 186 h 552"/>
                <a:gd name="T104" fmla="*/ 150 w 246"/>
                <a:gd name="T105" fmla="*/ 118 h 552"/>
                <a:gd name="T106" fmla="*/ 165 w 246"/>
                <a:gd name="T107" fmla="*/ 90 h 552"/>
                <a:gd name="T108" fmla="*/ 188 w 246"/>
                <a:gd name="T109" fmla="*/ 71 h 552"/>
                <a:gd name="T110" fmla="*/ 186 w 246"/>
                <a:gd name="T111" fmla="*/ 60 h 552"/>
                <a:gd name="T112" fmla="*/ 181 w 246"/>
                <a:gd name="T113" fmla="*/ 79 h 552"/>
                <a:gd name="T114" fmla="*/ 153 w 246"/>
                <a:gd name="T115" fmla="*/ 110 h 552"/>
                <a:gd name="T116" fmla="*/ 150 w 246"/>
                <a:gd name="T117" fmla="*/ 118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solidFill>
              <a:srgbClr val="CC9900"/>
            </a:solidFill>
            <a:ln w="6350">
              <a:solidFill>
                <a:schemeClr val="tx1"/>
              </a:solidFill>
              <a:round/>
              <a:headEnd/>
              <a:tailEnd/>
            </a:ln>
          </p:spPr>
          <p:txBody>
            <a:bodyPr/>
            <a:lstStyle/>
            <a:p>
              <a:endParaRPr lang="tr-TR"/>
            </a:p>
          </p:txBody>
        </p:sp>
        <p:sp>
          <p:nvSpPr>
            <p:cNvPr id="392" name="Freeform 420"/>
            <p:cNvSpPr>
              <a:spLocks noChangeAspect="1"/>
            </p:cNvSpPr>
            <p:nvPr/>
          </p:nvSpPr>
          <p:spPr bwMode="auto">
            <a:xfrm>
              <a:off x="1865" y="3061"/>
              <a:ext cx="63" cy="53"/>
            </a:xfrm>
            <a:custGeom>
              <a:avLst/>
              <a:gdLst>
                <a:gd name="T0" fmla="*/ 0 w 68"/>
                <a:gd name="T1" fmla="*/ 0 h 56"/>
                <a:gd name="T2" fmla="*/ 6 w 68"/>
                <a:gd name="T3" fmla="*/ 6 h 56"/>
                <a:gd name="T4" fmla="*/ 8 w 68"/>
                <a:gd name="T5" fmla="*/ 10 h 56"/>
                <a:gd name="T6" fmla="*/ 20 w 68"/>
                <a:gd name="T7" fmla="*/ 22 h 56"/>
                <a:gd name="T8" fmla="*/ 30 w 68"/>
                <a:gd name="T9" fmla="*/ 25 h 56"/>
                <a:gd name="T10" fmla="*/ 37 w 68"/>
                <a:gd name="T11" fmla="*/ 26 h 56"/>
                <a:gd name="T12" fmla="*/ 45 w 68"/>
                <a:gd name="T13" fmla="*/ 28 h 56"/>
                <a:gd name="T14" fmla="*/ 49 w 68"/>
                <a:gd name="T15" fmla="*/ 30 h 56"/>
                <a:gd name="T16" fmla="*/ 50 w 68"/>
                <a:gd name="T17" fmla="*/ 34 h 56"/>
                <a:gd name="T18" fmla="*/ 35 w 68"/>
                <a:gd name="T19" fmla="*/ 42 h 56"/>
                <a:gd name="T20" fmla="*/ 30 w 68"/>
                <a:gd name="T21" fmla="*/ 43 h 56"/>
                <a:gd name="T22" fmla="*/ 20 w 68"/>
                <a:gd name="T23" fmla="*/ 44 h 56"/>
                <a:gd name="T24" fmla="*/ 14 w 68"/>
                <a:gd name="T25" fmla="*/ 43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solidFill>
              <a:srgbClr val="CC9900"/>
            </a:solidFill>
            <a:ln w="6350">
              <a:solidFill>
                <a:schemeClr val="tx1"/>
              </a:solidFill>
              <a:round/>
              <a:headEnd/>
              <a:tailEnd/>
            </a:ln>
          </p:spPr>
          <p:txBody>
            <a:bodyPr/>
            <a:lstStyle/>
            <a:p>
              <a:endParaRPr lang="tr-TR"/>
            </a:p>
          </p:txBody>
        </p:sp>
      </p:grpSp>
      <p:sp>
        <p:nvSpPr>
          <p:cNvPr id="393" name="Freeform 421"/>
          <p:cNvSpPr>
            <a:spLocks noChangeAspect="1"/>
          </p:cNvSpPr>
          <p:nvPr/>
        </p:nvSpPr>
        <p:spPr bwMode="auto">
          <a:xfrm>
            <a:off x="2517745" y="3024172"/>
            <a:ext cx="269875" cy="45402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solidFill>
            <a:schemeClr val="bg1"/>
          </a:solidFill>
          <a:ln w="6350">
            <a:solidFill>
              <a:schemeClr val="tx1"/>
            </a:solidFill>
            <a:round/>
            <a:headEnd/>
            <a:tailEnd/>
          </a:ln>
        </p:spPr>
        <p:txBody>
          <a:bodyPr/>
          <a:lstStyle/>
          <a:p>
            <a:endParaRPr lang="tr-TR"/>
          </a:p>
        </p:txBody>
      </p:sp>
      <p:sp>
        <p:nvSpPr>
          <p:cNvPr id="394" name="Freeform 422"/>
          <p:cNvSpPr>
            <a:spLocks noChangeAspect="1"/>
          </p:cNvSpPr>
          <p:nvPr/>
        </p:nvSpPr>
        <p:spPr bwMode="auto">
          <a:xfrm>
            <a:off x="4883120" y="2730484"/>
            <a:ext cx="388938" cy="528638"/>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solidFill>
            <a:schemeClr val="bg1"/>
          </a:solidFill>
          <a:ln w="6350">
            <a:solidFill>
              <a:schemeClr val="tx1"/>
            </a:solidFill>
            <a:round/>
            <a:headEnd/>
            <a:tailEnd/>
          </a:ln>
        </p:spPr>
        <p:txBody>
          <a:bodyPr/>
          <a:lstStyle/>
          <a:p>
            <a:endParaRPr lang="tr-TR"/>
          </a:p>
        </p:txBody>
      </p:sp>
      <p:sp>
        <p:nvSpPr>
          <p:cNvPr id="395" name="Freeform 423"/>
          <p:cNvSpPr>
            <a:spLocks noChangeAspect="1"/>
          </p:cNvSpPr>
          <p:nvPr/>
        </p:nvSpPr>
        <p:spPr bwMode="auto">
          <a:xfrm>
            <a:off x="5340320" y="3030522"/>
            <a:ext cx="246063" cy="363537"/>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solidFill>
            <a:schemeClr val="bg1"/>
          </a:solidFill>
          <a:ln w="6350">
            <a:solidFill>
              <a:schemeClr val="tx1"/>
            </a:solidFill>
            <a:round/>
            <a:headEnd/>
            <a:tailEnd/>
          </a:ln>
        </p:spPr>
        <p:txBody>
          <a:bodyPr/>
          <a:lstStyle/>
          <a:p>
            <a:endParaRPr lang="tr-TR"/>
          </a:p>
        </p:txBody>
      </p:sp>
      <p:sp>
        <p:nvSpPr>
          <p:cNvPr id="396" name="Freeform 424"/>
          <p:cNvSpPr>
            <a:spLocks noChangeAspect="1"/>
          </p:cNvSpPr>
          <p:nvPr/>
        </p:nvSpPr>
        <p:spPr bwMode="auto">
          <a:xfrm>
            <a:off x="4592608" y="3295634"/>
            <a:ext cx="41275" cy="36513"/>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solidFill>
            <a:schemeClr val="bg1"/>
          </a:solidFill>
          <a:ln w="6350">
            <a:solidFill>
              <a:schemeClr val="tx1"/>
            </a:solidFill>
            <a:round/>
            <a:headEnd/>
            <a:tailEnd/>
          </a:ln>
        </p:spPr>
        <p:txBody>
          <a:bodyPr/>
          <a:lstStyle/>
          <a:p>
            <a:endParaRPr lang="tr-TR"/>
          </a:p>
        </p:txBody>
      </p:sp>
      <p:sp>
        <p:nvSpPr>
          <p:cNvPr id="397" name="Freeform 425"/>
          <p:cNvSpPr>
            <a:spLocks noChangeAspect="1"/>
          </p:cNvSpPr>
          <p:nvPr/>
        </p:nvSpPr>
        <p:spPr bwMode="auto">
          <a:xfrm>
            <a:off x="5373658" y="3684572"/>
            <a:ext cx="180975" cy="3746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solidFill>
            <a:schemeClr val="bg1"/>
          </a:solidFill>
          <a:ln w="6350">
            <a:solidFill>
              <a:schemeClr val="tx1"/>
            </a:solidFill>
            <a:round/>
            <a:headEnd/>
            <a:tailEnd/>
          </a:ln>
        </p:spPr>
        <p:txBody>
          <a:bodyPr/>
          <a:lstStyle/>
          <a:p>
            <a:endParaRPr lang="tr-TR"/>
          </a:p>
        </p:txBody>
      </p:sp>
      <p:sp>
        <p:nvSpPr>
          <p:cNvPr id="398" name="Freeform 426"/>
          <p:cNvSpPr>
            <a:spLocks noChangeAspect="1"/>
          </p:cNvSpPr>
          <p:nvPr/>
        </p:nvSpPr>
        <p:spPr bwMode="auto">
          <a:xfrm>
            <a:off x="4930745" y="2492359"/>
            <a:ext cx="268288" cy="27146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solidFill>
            <a:srgbClr val="CC9900"/>
          </a:solidFill>
          <a:ln w="6350">
            <a:solidFill>
              <a:schemeClr val="tx1"/>
            </a:solidFill>
            <a:round/>
            <a:headEnd/>
            <a:tailEnd/>
          </a:ln>
        </p:spPr>
        <p:txBody>
          <a:bodyPr/>
          <a:lstStyle/>
          <a:p>
            <a:endParaRPr lang="tr-TR"/>
          </a:p>
        </p:txBody>
      </p:sp>
      <p:sp>
        <p:nvSpPr>
          <p:cNvPr id="399" name="Freeform 427"/>
          <p:cNvSpPr>
            <a:spLocks noChangeAspect="1"/>
          </p:cNvSpPr>
          <p:nvPr/>
        </p:nvSpPr>
        <p:spPr bwMode="auto">
          <a:xfrm>
            <a:off x="4583083" y="2447909"/>
            <a:ext cx="365125" cy="374650"/>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solidFill>
            <a:schemeClr val="bg1"/>
          </a:solidFill>
          <a:ln w="6350">
            <a:solidFill>
              <a:schemeClr val="tx1"/>
            </a:solidFill>
            <a:round/>
            <a:headEnd/>
            <a:tailEnd/>
          </a:ln>
        </p:spPr>
        <p:txBody>
          <a:bodyPr/>
          <a:lstStyle/>
          <a:p>
            <a:endParaRPr lang="tr-TR"/>
          </a:p>
        </p:txBody>
      </p:sp>
      <p:sp>
        <p:nvSpPr>
          <p:cNvPr id="400" name="Freeform 428"/>
          <p:cNvSpPr>
            <a:spLocks noChangeAspect="1"/>
          </p:cNvSpPr>
          <p:nvPr/>
        </p:nvSpPr>
        <p:spPr bwMode="auto">
          <a:xfrm>
            <a:off x="4537045" y="2339959"/>
            <a:ext cx="90488" cy="200025"/>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solidFill>
            <a:srgbClr val="CC9900"/>
          </a:solidFill>
          <a:ln w="6350" algn="ctr">
            <a:solidFill>
              <a:schemeClr val="tx1"/>
            </a:solidFill>
            <a:round/>
            <a:headEnd/>
            <a:tailEnd/>
          </a:ln>
          <a:effectLst/>
        </p:spPr>
        <p:txBody>
          <a:bodyPr/>
          <a:lstStyle/>
          <a:p>
            <a:endParaRPr lang="tr-TR"/>
          </a:p>
        </p:txBody>
      </p:sp>
      <p:sp>
        <p:nvSpPr>
          <p:cNvPr id="401" name="Freeform 429"/>
          <p:cNvSpPr>
            <a:spLocks noChangeAspect="1"/>
          </p:cNvSpPr>
          <p:nvPr/>
        </p:nvSpPr>
        <p:spPr bwMode="auto">
          <a:xfrm>
            <a:off x="4173508" y="2346309"/>
            <a:ext cx="468312" cy="496888"/>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solidFill>
            <a:schemeClr val="bg1"/>
          </a:solidFill>
          <a:ln w="6350">
            <a:solidFill>
              <a:schemeClr val="tx1"/>
            </a:solidFill>
            <a:round/>
            <a:headEnd/>
            <a:tailEnd/>
          </a:ln>
        </p:spPr>
        <p:txBody>
          <a:bodyPr/>
          <a:lstStyle/>
          <a:p>
            <a:endParaRPr lang="tr-TR"/>
          </a:p>
        </p:txBody>
      </p:sp>
      <p:sp>
        <p:nvSpPr>
          <p:cNvPr id="402" name="Freeform 430"/>
          <p:cNvSpPr>
            <a:spLocks noChangeAspect="1"/>
          </p:cNvSpPr>
          <p:nvPr/>
        </p:nvSpPr>
        <p:spPr bwMode="auto">
          <a:xfrm>
            <a:off x="4073495" y="2378059"/>
            <a:ext cx="265113" cy="231775"/>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solidFill>
            <a:schemeClr val="bg1"/>
          </a:solidFill>
          <a:ln w="6350">
            <a:solidFill>
              <a:schemeClr val="tx1"/>
            </a:solidFill>
            <a:round/>
            <a:headEnd/>
            <a:tailEnd/>
          </a:ln>
        </p:spPr>
        <p:txBody>
          <a:bodyPr/>
          <a:lstStyle/>
          <a:p>
            <a:endParaRPr lang="tr-TR"/>
          </a:p>
        </p:txBody>
      </p:sp>
      <p:sp>
        <p:nvSpPr>
          <p:cNvPr id="403" name="Freeform 431"/>
          <p:cNvSpPr>
            <a:spLocks noChangeAspect="1"/>
          </p:cNvSpPr>
          <p:nvPr/>
        </p:nvSpPr>
        <p:spPr bwMode="auto">
          <a:xfrm>
            <a:off x="3984595" y="2606659"/>
            <a:ext cx="185738" cy="171450"/>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solidFill>
            <a:schemeClr val="bg1"/>
          </a:solidFill>
          <a:ln w="6350">
            <a:solidFill>
              <a:schemeClr val="tx1"/>
            </a:solidFill>
            <a:round/>
            <a:headEnd/>
            <a:tailEnd/>
          </a:ln>
        </p:spPr>
        <p:txBody>
          <a:bodyPr/>
          <a:lstStyle/>
          <a:p>
            <a:endParaRPr lang="tr-TR"/>
          </a:p>
        </p:txBody>
      </p:sp>
      <p:sp>
        <p:nvSpPr>
          <p:cNvPr id="404" name="Freeform 432"/>
          <p:cNvSpPr>
            <a:spLocks noChangeAspect="1"/>
          </p:cNvSpPr>
          <p:nvPr/>
        </p:nvSpPr>
        <p:spPr bwMode="auto">
          <a:xfrm>
            <a:off x="3984595" y="2606659"/>
            <a:ext cx="274638" cy="354013"/>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solidFill>
            <a:schemeClr val="bg1"/>
          </a:solidFill>
          <a:ln w="6350">
            <a:solidFill>
              <a:schemeClr val="tx1"/>
            </a:solidFill>
            <a:round/>
            <a:headEnd/>
            <a:tailEnd/>
          </a:ln>
        </p:spPr>
        <p:txBody>
          <a:bodyPr/>
          <a:lstStyle/>
          <a:p>
            <a:endParaRPr lang="tr-TR"/>
          </a:p>
        </p:txBody>
      </p:sp>
      <p:sp>
        <p:nvSpPr>
          <p:cNvPr id="405" name="Freeform 433"/>
          <p:cNvSpPr>
            <a:spLocks noChangeAspect="1"/>
          </p:cNvSpPr>
          <p:nvPr/>
        </p:nvSpPr>
        <p:spPr bwMode="auto">
          <a:xfrm>
            <a:off x="4086195" y="2679684"/>
            <a:ext cx="376238" cy="404813"/>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solidFill>
            <a:schemeClr val="bg1"/>
          </a:solidFill>
          <a:ln w="6350">
            <a:solidFill>
              <a:schemeClr val="tx1"/>
            </a:solidFill>
            <a:round/>
            <a:headEnd/>
            <a:tailEnd/>
          </a:ln>
        </p:spPr>
        <p:txBody>
          <a:bodyPr/>
          <a:lstStyle/>
          <a:p>
            <a:endParaRPr lang="tr-TR"/>
          </a:p>
        </p:txBody>
      </p:sp>
      <p:sp>
        <p:nvSpPr>
          <p:cNvPr id="406" name="Freeform 434"/>
          <p:cNvSpPr>
            <a:spLocks noChangeAspect="1"/>
          </p:cNvSpPr>
          <p:nvPr/>
        </p:nvSpPr>
        <p:spPr bwMode="auto">
          <a:xfrm>
            <a:off x="4371945" y="2717784"/>
            <a:ext cx="366713" cy="32543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solidFill>
            <a:schemeClr val="bg1"/>
          </a:solidFill>
          <a:ln w="6350">
            <a:solidFill>
              <a:schemeClr val="tx1"/>
            </a:solidFill>
            <a:round/>
            <a:headEnd/>
            <a:tailEnd/>
          </a:ln>
        </p:spPr>
        <p:txBody>
          <a:bodyPr/>
          <a:lstStyle/>
          <a:p>
            <a:endParaRPr lang="tr-TR"/>
          </a:p>
        </p:txBody>
      </p:sp>
      <p:sp>
        <p:nvSpPr>
          <p:cNvPr id="407" name="Freeform 435"/>
          <p:cNvSpPr>
            <a:spLocks noChangeAspect="1"/>
          </p:cNvSpPr>
          <p:nvPr/>
        </p:nvSpPr>
        <p:spPr bwMode="auto">
          <a:xfrm>
            <a:off x="4684683" y="2717784"/>
            <a:ext cx="249237" cy="439738"/>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solidFill>
            <a:schemeClr val="bg1"/>
          </a:solidFill>
          <a:ln w="6350">
            <a:solidFill>
              <a:schemeClr val="tx1"/>
            </a:solidFill>
            <a:round/>
            <a:headEnd/>
            <a:tailEnd/>
          </a:ln>
        </p:spPr>
        <p:txBody>
          <a:bodyPr/>
          <a:lstStyle/>
          <a:p>
            <a:endParaRPr lang="tr-TR"/>
          </a:p>
        </p:txBody>
      </p:sp>
      <p:sp>
        <p:nvSpPr>
          <p:cNvPr id="408" name="Freeform 436"/>
          <p:cNvSpPr>
            <a:spLocks noChangeAspect="1"/>
          </p:cNvSpPr>
          <p:nvPr/>
        </p:nvSpPr>
        <p:spPr bwMode="auto">
          <a:xfrm>
            <a:off x="5351433" y="3000359"/>
            <a:ext cx="46037" cy="58738"/>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solidFill>
            <a:schemeClr val="bg1"/>
          </a:solidFill>
          <a:ln w="6350">
            <a:solidFill>
              <a:schemeClr val="tx1"/>
            </a:solidFill>
            <a:round/>
            <a:headEnd/>
            <a:tailEnd/>
          </a:ln>
        </p:spPr>
        <p:txBody>
          <a:bodyPr/>
          <a:lstStyle/>
          <a:p>
            <a:endParaRPr lang="tr-TR"/>
          </a:p>
        </p:txBody>
      </p:sp>
      <p:sp>
        <p:nvSpPr>
          <p:cNvPr id="409" name="Freeform 437"/>
          <p:cNvSpPr>
            <a:spLocks noChangeAspect="1"/>
          </p:cNvSpPr>
          <p:nvPr/>
        </p:nvSpPr>
        <p:spPr bwMode="auto">
          <a:xfrm>
            <a:off x="5148233" y="2867009"/>
            <a:ext cx="346075" cy="395288"/>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solidFill>
            <a:schemeClr val="bg1"/>
          </a:solidFill>
          <a:ln w="6350">
            <a:solidFill>
              <a:schemeClr val="tx1"/>
            </a:solidFill>
            <a:round/>
            <a:headEnd/>
            <a:tailEnd/>
          </a:ln>
        </p:spPr>
        <p:txBody>
          <a:bodyPr/>
          <a:lstStyle/>
          <a:p>
            <a:endParaRPr lang="tr-TR"/>
          </a:p>
        </p:txBody>
      </p:sp>
      <p:sp>
        <p:nvSpPr>
          <p:cNvPr id="410" name="Freeform 438"/>
          <p:cNvSpPr>
            <a:spLocks noChangeAspect="1"/>
          </p:cNvSpPr>
          <p:nvPr/>
        </p:nvSpPr>
        <p:spPr bwMode="auto">
          <a:xfrm>
            <a:off x="4710083" y="3059097"/>
            <a:ext cx="306387" cy="2270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solidFill>
            <a:schemeClr val="bg1"/>
          </a:solidFill>
          <a:ln w="6350">
            <a:solidFill>
              <a:schemeClr val="tx1"/>
            </a:solidFill>
            <a:round/>
            <a:headEnd/>
            <a:tailEnd/>
          </a:ln>
        </p:spPr>
        <p:txBody>
          <a:bodyPr/>
          <a:lstStyle/>
          <a:p>
            <a:endParaRPr lang="tr-TR"/>
          </a:p>
        </p:txBody>
      </p:sp>
      <p:sp>
        <p:nvSpPr>
          <p:cNvPr id="411" name="Freeform 439"/>
          <p:cNvSpPr>
            <a:spLocks noChangeAspect="1"/>
          </p:cNvSpPr>
          <p:nvPr/>
        </p:nvSpPr>
        <p:spPr bwMode="auto">
          <a:xfrm>
            <a:off x="5173633" y="3235309"/>
            <a:ext cx="187325" cy="252413"/>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solidFill>
            <a:srgbClr val="CC9900"/>
          </a:solidFill>
          <a:ln w="6350">
            <a:solidFill>
              <a:schemeClr val="tx1"/>
            </a:solidFill>
            <a:round/>
            <a:headEnd/>
            <a:tailEnd/>
          </a:ln>
        </p:spPr>
        <p:txBody>
          <a:bodyPr/>
          <a:lstStyle/>
          <a:p>
            <a:endParaRPr lang="tr-TR"/>
          </a:p>
        </p:txBody>
      </p:sp>
      <p:sp>
        <p:nvSpPr>
          <p:cNvPr id="412" name="Freeform 440"/>
          <p:cNvSpPr>
            <a:spLocks noChangeAspect="1"/>
          </p:cNvSpPr>
          <p:nvPr/>
        </p:nvSpPr>
        <p:spPr bwMode="auto">
          <a:xfrm>
            <a:off x="5068858" y="3235309"/>
            <a:ext cx="130175" cy="161925"/>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solidFill>
            <a:schemeClr val="bg1"/>
          </a:solidFill>
          <a:ln w="6350">
            <a:solidFill>
              <a:schemeClr val="tx1"/>
            </a:solidFill>
            <a:round/>
            <a:headEnd/>
            <a:tailEnd/>
          </a:ln>
        </p:spPr>
        <p:txBody>
          <a:bodyPr/>
          <a:lstStyle/>
          <a:p>
            <a:endParaRPr lang="tr-TR"/>
          </a:p>
        </p:txBody>
      </p:sp>
      <p:sp>
        <p:nvSpPr>
          <p:cNvPr id="413" name="Freeform 441"/>
          <p:cNvSpPr>
            <a:spLocks noChangeAspect="1"/>
          </p:cNvSpPr>
          <p:nvPr/>
        </p:nvSpPr>
        <p:spPr bwMode="auto">
          <a:xfrm>
            <a:off x="5065683" y="3382947"/>
            <a:ext cx="269875" cy="300037"/>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solidFill>
            <a:schemeClr val="bg1"/>
          </a:solidFill>
          <a:ln w="6350">
            <a:solidFill>
              <a:schemeClr val="tx1"/>
            </a:solidFill>
            <a:round/>
            <a:headEnd/>
            <a:tailEnd/>
          </a:ln>
        </p:spPr>
        <p:txBody>
          <a:bodyPr/>
          <a:lstStyle/>
          <a:p>
            <a:endParaRPr lang="tr-TR"/>
          </a:p>
        </p:txBody>
      </p:sp>
      <p:sp>
        <p:nvSpPr>
          <p:cNvPr id="414" name="Freeform 442"/>
          <p:cNvSpPr>
            <a:spLocks noChangeAspect="1"/>
          </p:cNvSpPr>
          <p:nvPr/>
        </p:nvSpPr>
        <p:spPr bwMode="auto">
          <a:xfrm>
            <a:off x="5057745" y="3382947"/>
            <a:ext cx="42863" cy="50800"/>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solidFill>
            <a:schemeClr val="bg1"/>
          </a:solidFill>
          <a:ln w="6350">
            <a:solidFill>
              <a:schemeClr val="tx1"/>
            </a:solidFill>
            <a:round/>
            <a:headEnd/>
            <a:tailEnd/>
          </a:ln>
        </p:spPr>
        <p:txBody>
          <a:bodyPr/>
          <a:lstStyle/>
          <a:p>
            <a:endParaRPr lang="tr-TR"/>
          </a:p>
        </p:txBody>
      </p:sp>
      <p:sp>
        <p:nvSpPr>
          <p:cNvPr id="415" name="Freeform 443"/>
          <p:cNvSpPr>
            <a:spLocks noChangeAspect="1"/>
          </p:cNvSpPr>
          <p:nvPr/>
        </p:nvSpPr>
        <p:spPr bwMode="auto">
          <a:xfrm>
            <a:off x="5057745" y="3422634"/>
            <a:ext cx="41275" cy="61913"/>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solidFill>
            <a:schemeClr val="bg1"/>
          </a:solidFill>
          <a:ln w="6350">
            <a:solidFill>
              <a:schemeClr val="tx1"/>
            </a:solidFill>
            <a:round/>
            <a:headEnd/>
            <a:tailEnd/>
          </a:ln>
        </p:spPr>
        <p:txBody>
          <a:bodyPr/>
          <a:lstStyle/>
          <a:p>
            <a:endParaRPr lang="tr-TR"/>
          </a:p>
        </p:txBody>
      </p:sp>
      <p:sp>
        <p:nvSpPr>
          <p:cNvPr id="416" name="Freeform 444"/>
          <p:cNvSpPr>
            <a:spLocks noChangeAspect="1"/>
          </p:cNvSpPr>
          <p:nvPr/>
        </p:nvSpPr>
        <p:spPr bwMode="auto">
          <a:xfrm>
            <a:off x="4664045" y="3211497"/>
            <a:ext cx="439738" cy="519112"/>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solidFill>
            <a:schemeClr val="bg1"/>
          </a:solidFill>
          <a:ln w="6350">
            <a:solidFill>
              <a:schemeClr val="tx1"/>
            </a:solidFill>
            <a:round/>
            <a:headEnd/>
            <a:tailEnd/>
          </a:ln>
        </p:spPr>
        <p:txBody>
          <a:bodyPr/>
          <a:lstStyle/>
          <a:p>
            <a:endParaRPr lang="tr-TR"/>
          </a:p>
        </p:txBody>
      </p:sp>
      <p:sp>
        <p:nvSpPr>
          <p:cNvPr id="417" name="Freeform 445"/>
          <p:cNvSpPr>
            <a:spLocks noChangeAspect="1"/>
          </p:cNvSpPr>
          <p:nvPr/>
        </p:nvSpPr>
        <p:spPr bwMode="auto">
          <a:xfrm>
            <a:off x="5076795" y="3649647"/>
            <a:ext cx="258763" cy="442912"/>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solidFill>
            <a:schemeClr val="bg1"/>
          </a:solidFill>
          <a:ln w="6350">
            <a:solidFill>
              <a:schemeClr val="tx1"/>
            </a:solidFill>
            <a:round/>
            <a:headEnd/>
            <a:tailEnd/>
          </a:ln>
        </p:spPr>
        <p:txBody>
          <a:bodyPr/>
          <a:lstStyle/>
          <a:p>
            <a:endParaRPr lang="tr-TR"/>
          </a:p>
        </p:txBody>
      </p:sp>
      <p:sp>
        <p:nvSpPr>
          <p:cNvPr id="418" name="Freeform 446"/>
          <p:cNvSpPr>
            <a:spLocks noChangeAspect="1"/>
          </p:cNvSpPr>
          <p:nvPr/>
        </p:nvSpPr>
        <p:spPr bwMode="auto">
          <a:xfrm>
            <a:off x="4746595" y="3962384"/>
            <a:ext cx="376238" cy="352425"/>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solidFill>
            <a:srgbClr val="CC9900"/>
          </a:solidFill>
          <a:ln w="6350">
            <a:solidFill>
              <a:schemeClr val="tx1"/>
            </a:solidFill>
            <a:round/>
            <a:headEnd/>
            <a:tailEnd/>
          </a:ln>
        </p:spPr>
        <p:txBody>
          <a:bodyPr/>
          <a:lstStyle/>
          <a:p>
            <a:endParaRPr lang="tr-TR"/>
          </a:p>
        </p:txBody>
      </p:sp>
      <p:sp>
        <p:nvSpPr>
          <p:cNvPr id="419" name="Freeform 447"/>
          <p:cNvSpPr>
            <a:spLocks noChangeAspect="1"/>
          </p:cNvSpPr>
          <p:nvPr/>
        </p:nvSpPr>
        <p:spPr bwMode="auto">
          <a:xfrm>
            <a:off x="4989483" y="4141772"/>
            <a:ext cx="49212" cy="53975"/>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solidFill>
            <a:schemeClr val="bg1"/>
          </a:solidFill>
          <a:ln w="6350">
            <a:solidFill>
              <a:schemeClr val="tx1"/>
            </a:solidFill>
            <a:round/>
            <a:headEnd/>
            <a:tailEnd/>
          </a:ln>
        </p:spPr>
        <p:txBody>
          <a:bodyPr/>
          <a:lstStyle/>
          <a:p>
            <a:endParaRPr lang="tr-TR"/>
          </a:p>
        </p:txBody>
      </p:sp>
      <p:sp>
        <p:nvSpPr>
          <p:cNvPr id="420" name="Freeform 448"/>
          <p:cNvSpPr>
            <a:spLocks noChangeAspect="1"/>
          </p:cNvSpPr>
          <p:nvPr/>
        </p:nvSpPr>
        <p:spPr bwMode="auto">
          <a:xfrm>
            <a:off x="5073620" y="4067159"/>
            <a:ext cx="30163" cy="36513"/>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solidFill>
            <a:schemeClr val="bg1"/>
          </a:solidFill>
          <a:ln w="6350">
            <a:solidFill>
              <a:schemeClr val="tx1"/>
            </a:solidFill>
            <a:round/>
            <a:headEnd/>
            <a:tailEnd/>
          </a:ln>
        </p:spPr>
        <p:txBody>
          <a:bodyPr/>
          <a:lstStyle/>
          <a:p>
            <a:endParaRPr lang="tr-TR"/>
          </a:p>
        </p:txBody>
      </p:sp>
      <p:sp>
        <p:nvSpPr>
          <p:cNvPr id="421" name="Freeform 449"/>
          <p:cNvSpPr>
            <a:spLocks noChangeAspect="1"/>
          </p:cNvSpPr>
          <p:nvPr/>
        </p:nvSpPr>
        <p:spPr bwMode="auto">
          <a:xfrm>
            <a:off x="4965670" y="3786172"/>
            <a:ext cx="177800" cy="188912"/>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solidFill>
            <a:srgbClr val="008000"/>
          </a:solidFill>
          <a:ln w="6350">
            <a:solidFill>
              <a:schemeClr val="tx1"/>
            </a:solidFill>
            <a:round/>
            <a:headEnd/>
            <a:tailEnd/>
          </a:ln>
        </p:spPr>
        <p:txBody>
          <a:bodyPr/>
          <a:lstStyle/>
          <a:p>
            <a:endParaRPr lang="tr-TR"/>
          </a:p>
        </p:txBody>
      </p:sp>
      <p:sp>
        <p:nvSpPr>
          <p:cNvPr id="422" name="Freeform 450"/>
          <p:cNvSpPr>
            <a:spLocks noChangeAspect="1"/>
          </p:cNvSpPr>
          <p:nvPr/>
        </p:nvSpPr>
        <p:spPr bwMode="auto">
          <a:xfrm>
            <a:off x="5143470" y="3621072"/>
            <a:ext cx="68263" cy="206375"/>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solidFill>
            <a:schemeClr val="bg1"/>
          </a:solidFill>
          <a:ln w="6350">
            <a:solidFill>
              <a:schemeClr val="tx1"/>
            </a:solidFill>
            <a:round/>
            <a:headEnd/>
            <a:tailEnd/>
          </a:ln>
        </p:spPr>
        <p:txBody>
          <a:bodyPr/>
          <a:lstStyle/>
          <a:p>
            <a:endParaRPr lang="tr-TR"/>
          </a:p>
        </p:txBody>
      </p:sp>
      <p:sp>
        <p:nvSpPr>
          <p:cNvPr id="423" name="Freeform 451"/>
          <p:cNvSpPr>
            <a:spLocks noChangeAspect="1"/>
          </p:cNvSpPr>
          <p:nvPr/>
        </p:nvSpPr>
        <p:spPr bwMode="auto">
          <a:xfrm>
            <a:off x="4887883" y="3584559"/>
            <a:ext cx="273050" cy="271463"/>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solidFill>
            <a:srgbClr val="008000"/>
          </a:solidFill>
          <a:ln w="6350" algn="ctr">
            <a:solidFill>
              <a:schemeClr val="tx1"/>
            </a:solidFill>
            <a:round/>
            <a:headEnd/>
            <a:tailEnd/>
          </a:ln>
          <a:effectLst/>
        </p:spPr>
        <p:txBody>
          <a:bodyPr/>
          <a:lstStyle/>
          <a:p>
            <a:endParaRPr lang="tr-TR"/>
          </a:p>
        </p:txBody>
      </p:sp>
      <p:sp>
        <p:nvSpPr>
          <p:cNvPr id="424" name="Freeform 452"/>
          <p:cNvSpPr>
            <a:spLocks noChangeAspect="1"/>
          </p:cNvSpPr>
          <p:nvPr/>
        </p:nvSpPr>
        <p:spPr bwMode="auto">
          <a:xfrm>
            <a:off x="4646583" y="3524234"/>
            <a:ext cx="288925" cy="32861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solidFill>
            <a:schemeClr val="bg1"/>
          </a:solidFill>
          <a:ln w="6350">
            <a:solidFill>
              <a:schemeClr val="tx1"/>
            </a:solidFill>
            <a:round/>
            <a:headEnd/>
            <a:tailEnd/>
          </a:ln>
        </p:spPr>
        <p:txBody>
          <a:bodyPr/>
          <a:lstStyle/>
          <a:p>
            <a:endParaRPr lang="tr-TR"/>
          </a:p>
        </p:txBody>
      </p:sp>
      <p:sp>
        <p:nvSpPr>
          <p:cNvPr id="425" name="Freeform 453"/>
          <p:cNvSpPr>
            <a:spLocks noChangeAspect="1"/>
          </p:cNvSpPr>
          <p:nvPr/>
        </p:nvSpPr>
        <p:spPr bwMode="auto">
          <a:xfrm>
            <a:off x="4827558" y="3846497"/>
            <a:ext cx="219075" cy="250825"/>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solidFill>
            <a:schemeClr val="bg1"/>
          </a:solidFill>
          <a:ln w="6350">
            <a:solidFill>
              <a:schemeClr val="tx1"/>
            </a:solidFill>
            <a:round/>
            <a:headEnd/>
            <a:tailEnd/>
          </a:ln>
        </p:spPr>
        <p:txBody>
          <a:bodyPr/>
          <a:lstStyle/>
          <a:p>
            <a:endParaRPr lang="tr-TR"/>
          </a:p>
        </p:txBody>
      </p:sp>
      <p:sp>
        <p:nvSpPr>
          <p:cNvPr id="426" name="Freeform 454"/>
          <p:cNvSpPr>
            <a:spLocks noChangeAspect="1"/>
          </p:cNvSpPr>
          <p:nvPr/>
        </p:nvSpPr>
        <p:spPr bwMode="auto">
          <a:xfrm>
            <a:off x="3978245" y="2905109"/>
            <a:ext cx="120650" cy="125413"/>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solidFill>
            <a:schemeClr val="bg1"/>
          </a:solidFill>
          <a:ln w="6350">
            <a:solidFill>
              <a:schemeClr val="tx1"/>
            </a:solidFill>
            <a:round/>
            <a:headEnd/>
            <a:tailEnd/>
          </a:ln>
        </p:spPr>
        <p:txBody>
          <a:bodyPr/>
          <a:lstStyle/>
          <a:p>
            <a:endParaRPr lang="tr-TR"/>
          </a:p>
        </p:txBody>
      </p:sp>
      <p:sp>
        <p:nvSpPr>
          <p:cNvPr id="427" name="Freeform 455"/>
          <p:cNvSpPr>
            <a:spLocks noChangeAspect="1"/>
          </p:cNvSpPr>
          <p:nvPr/>
        </p:nvSpPr>
        <p:spPr bwMode="auto">
          <a:xfrm>
            <a:off x="3987770" y="3017822"/>
            <a:ext cx="63500" cy="34925"/>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solidFill>
            <a:schemeClr val="bg1"/>
          </a:solidFill>
          <a:ln w="6350">
            <a:solidFill>
              <a:schemeClr val="tx1"/>
            </a:solidFill>
            <a:round/>
            <a:headEnd/>
            <a:tailEnd/>
          </a:ln>
        </p:spPr>
        <p:txBody>
          <a:bodyPr/>
          <a:lstStyle/>
          <a:p>
            <a:endParaRPr lang="tr-TR"/>
          </a:p>
        </p:txBody>
      </p:sp>
      <p:sp>
        <p:nvSpPr>
          <p:cNvPr id="428" name="Freeform 456"/>
          <p:cNvSpPr>
            <a:spLocks noChangeAspect="1"/>
          </p:cNvSpPr>
          <p:nvPr/>
        </p:nvSpPr>
        <p:spPr bwMode="auto">
          <a:xfrm>
            <a:off x="4024283" y="3017822"/>
            <a:ext cx="163512" cy="142875"/>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solidFill>
            <a:schemeClr val="bg1"/>
          </a:solidFill>
          <a:ln w="6350">
            <a:solidFill>
              <a:schemeClr val="tx1"/>
            </a:solidFill>
            <a:round/>
            <a:headEnd/>
            <a:tailEnd/>
          </a:ln>
        </p:spPr>
        <p:txBody>
          <a:bodyPr/>
          <a:lstStyle/>
          <a:p>
            <a:endParaRPr lang="tr-TR"/>
          </a:p>
        </p:txBody>
      </p:sp>
      <p:sp>
        <p:nvSpPr>
          <p:cNvPr id="429" name="Freeform 457"/>
          <p:cNvSpPr>
            <a:spLocks noChangeAspect="1"/>
          </p:cNvSpPr>
          <p:nvPr/>
        </p:nvSpPr>
        <p:spPr bwMode="auto">
          <a:xfrm>
            <a:off x="4068733" y="3087672"/>
            <a:ext cx="60325" cy="82550"/>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solidFill>
            <a:schemeClr val="bg1"/>
          </a:solidFill>
          <a:ln w="6350">
            <a:solidFill>
              <a:schemeClr val="tx1"/>
            </a:solidFill>
            <a:round/>
            <a:headEnd/>
            <a:tailEnd/>
          </a:ln>
        </p:spPr>
        <p:txBody>
          <a:bodyPr/>
          <a:lstStyle/>
          <a:p>
            <a:endParaRPr lang="tr-TR"/>
          </a:p>
        </p:txBody>
      </p:sp>
      <p:sp>
        <p:nvSpPr>
          <p:cNvPr id="430" name="Freeform 458"/>
          <p:cNvSpPr>
            <a:spLocks noChangeAspect="1"/>
          </p:cNvSpPr>
          <p:nvPr/>
        </p:nvSpPr>
        <p:spPr bwMode="auto">
          <a:xfrm>
            <a:off x="4102070" y="3128947"/>
            <a:ext cx="95250" cy="106362"/>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solidFill>
            <a:schemeClr val="bg1"/>
          </a:solidFill>
          <a:ln w="6350">
            <a:solidFill>
              <a:schemeClr val="tx1"/>
            </a:solidFill>
            <a:round/>
            <a:headEnd/>
            <a:tailEnd/>
          </a:ln>
        </p:spPr>
        <p:txBody>
          <a:bodyPr/>
          <a:lstStyle/>
          <a:p>
            <a:endParaRPr lang="tr-TR"/>
          </a:p>
        </p:txBody>
      </p:sp>
      <p:sp>
        <p:nvSpPr>
          <p:cNvPr id="431" name="Freeform 459"/>
          <p:cNvSpPr>
            <a:spLocks noChangeAspect="1"/>
          </p:cNvSpPr>
          <p:nvPr/>
        </p:nvSpPr>
        <p:spPr bwMode="auto">
          <a:xfrm>
            <a:off x="4238595" y="2952734"/>
            <a:ext cx="179388" cy="144463"/>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solidFill>
            <a:schemeClr val="bg1"/>
          </a:solidFill>
          <a:ln w="6350">
            <a:solidFill>
              <a:schemeClr val="tx1"/>
            </a:solidFill>
            <a:round/>
            <a:headEnd/>
            <a:tailEnd/>
          </a:ln>
        </p:spPr>
        <p:txBody>
          <a:bodyPr/>
          <a:lstStyle/>
          <a:p>
            <a:endParaRPr lang="tr-TR"/>
          </a:p>
        </p:txBody>
      </p:sp>
      <p:sp>
        <p:nvSpPr>
          <p:cNvPr id="432" name="Freeform 460"/>
          <p:cNvSpPr>
            <a:spLocks noChangeAspect="1"/>
          </p:cNvSpPr>
          <p:nvPr/>
        </p:nvSpPr>
        <p:spPr bwMode="auto">
          <a:xfrm>
            <a:off x="4175095" y="3071797"/>
            <a:ext cx="134938" cy="163512"/>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solidFill>
            <a:schemeClr val="bg1"/>
          </a:solidFill>
          <a:ln w="6350">
            <a:solidFill>
              <a:schemeClr val="tx1"/>
            </a:solidFill>
            <a:round/>
            <a:headEnd/>
            <a:tailEnd/>
          </a:ln>
        </p:spPr>
        <p:txBody>
          <a:bodyPr/>
          <a:lstStyle/>
          <a:p>
            <a:endParaRPr lang="tr-TR"/>
          </a:p>
        </p:txBody>
      </p:sp>
      <p:sp>
        <p:nvSpPr>
          <p:cNvPr id="433" name="Freeform 461"/>
          <p:cNvSpPr>
            <a:spLocks noChangeAspect="1"/>
          </p:cNvSpPr>
          <p:nvPr/>
        </p:nvSpPr>
        <p:spPr bwMode="auto">
          <a:xfrm>
            <a:off x="4294158" y="3059097"/>
            <a:ext cx="104775" cy="169862"/>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solidFill>
            <a:srgbClr val="008000"/>
          </a:solidFill>
          <a:ln w="6350" algn="ctr">
            <a:solidFill>
              <a:schemeClr val="tx1"/>
            </a:solidFill>
            <a:round/>
            <a:headEnd/>
            <a:tailEnd/>
          </a:ln>
          <a:effectLst/>
        </p:spPr>
        <p:txBody>
          <a:bodyPr/>
          <a:lstStyle/>
          <a:p>
            <a:endParaRPr lang="tr-TR"/>
          </a:p>
        </p:txBody>
      </p:sp>
      <p:sp>
        <p:nvSpPr>
          <p:cNvPr id="434" name="Freeform 462"/>
          <p:cNvSpPr>
            <a:spLocks noChangeAspect="1"/>
          </p:cNvSpPr>
          <p:nvPr/>
        </p:nvSpPr>
        <p:spPr bwMode="auto">
          <a:xfrm>
            <a:off x="4367183" y="3059097"/>
            <a:ext cx="46037" cy="136525"/>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solidFill>
            <a:schemeClr val="bg1"/>
          </a:solidFill>
          <a:ln w="6350">
            <a:solidFill>
              <a:schemeClr val="tx1"/>
            </a:solidFill>
            <a:round/>
            <a:headEnd/>
            <a:tailEnd/>
          </a:ln>
        </p:spPr>
        <p:txBody>
          <a:bodyPr/>
          <a:lstStyle/>
          <a:p>
            <a:endParaRPr lang="tr-TR"/>
          </a:p>
        </p:txBody>
      </p:sp>
      <p:sp>
        <p:nvSpPr>
          <p:cNvPr id="435" name="Freeform 463"/>
          <p:cNvSpPr>
            <a:spLocks noChangeAspect="1"/>
          </p:cNvSpPr>
          <p:nvPr/>
        </p:nvSpPr>
        <p:spPr bwMode="auto">
          <a:xfrm>
            <a:off x="4389408" y="3027347"/>
            <a:ext cx="68262" cy="165100"/>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solidFill>
            <a:schemeClr val="bg1"/>
          </a:solidFill>
          <a:ln w="6350">
            <a:solidFill>
              <a:schemeClr val="tx1"/>
            </a:solidFill>
            <a:round/>
            <a:headEnd/>
            <a:tailEnd/>
          </a:ln>
        </p:spPr>
        <p:txBody>
          <a:bodyPr/>
          <a:lstStyle/>
          <a:p>
            <a:endParaRPr lang="tr-TR"/>
          </a:p>
        </p:txBody>
      </p:sp>
      <p:sp>
        <p:nvSpPr>
          <p:cNvPr id="436" name="Freeform 464"/>
          <p:cNvSpPr>
            <a:spLocks noChangeAspect="1"/>
          </p:cNvSpPr>
          <p:nvPr/>
        </p:nvSpPr>
        <p:spPr bwMode="auto">
          <a:xfrm>
            <a:off x="4432270" y="2981309"/>
            <a:ext cx="277813" cy="261938"/>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solidFill>
            <a:schemeClr val="bg1"/>
          </a:solidFill>
          <a:ln w="6350">
            <a:solidFill>
              <a:schemeClr val="tx1"/>
            </a:solidFill>
            <a:round/>
            <a:headEnd/>
            <a:tailEnd/>
          </a:ln>
        </p:spPr>
        <p:txBody>
          <a:bodyPr/>
          <a:lstStyle/>
          <a:p>
            <a:endParaRPr lang="tr-TR"/>
          </a:p>
        </p:txBody>
      </p:sp>
      <p:sp>
        <p:nvSpPr>
          <p:cNvPr id="437" name="Freeform 465"/>
          <p:cNvSpPr>
            <a:spLocks noChangeAspect="1"/>
          </p:cNvSpPr>
          <p:nvPr/>
        </p:nvSpPr>
        <p:spPr bwMode="auto">
          <a:xfrm>
            <a:off x="4565620" y="2998772"/>
            <a:ext cx="187325" cy="309562"/>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solidFill>
            <a:srgbClr val="FFE9AB"/>
          </a:solidFill>
          <a:ln w="6350">
            <a:solidFill>
              <a:schemeClr val="tx1"/>
            </a:solidFill>
            <a:round/>
            <a:headEnd/>
            <a:tailEnd/>
          </a:ln>
        </p:spPr>
        <p:txBody>
          <a:bodyPr/>
          <a:lstStyle/>
          <a:p>
            <a:endParaRPr lang="tr-TR"/>
          </a:p>
        </p:txBody>
      </p:sp>
      <p:sp>
        <p:nvSpPr>
          <p:cNvPr id="438" name="Freeform 466"/>
          <p:cNvSpPr>
            <a:spLocks noChangeAspect="1"/>
          </p:cNvSpPr>
          <p:nvPr/>
        </p:nvSpPr>
        <p:spPr bwMode="auto">
          <a:xfrm>
            <a:off x="4579908" y="3295634"/>
            <a:ext cx="130175" cy="165100"/>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solidFill>
            <a:schemeClr val="bg1"/>
          </a:solidFill>
          <a:ln w="6350">
            <a:solidFill>
              <a:schemeClr val="tx1"/>
            </a:solidFill>
            <a:round/>
            <a:headEnd/>
            <a:tailEnd/>
          </a:ln>
        </p:spPr>
        <p:txBody>
          <a:bodyPr/>
          <a:lstStyle/>
          <a:p>
            <a:endParaRPr lang="tr-TR"/>
          </a:p>
        </p:txBody>
      </p:sp>
      <p:sp>
        <p:nvSpPr>
          <p:cNvPr id="439" name="Freeform 467"/>
          <p:cNvSpPr>
            <a:spLocks noChangeAspect="1"/>
          </p:cNvSpPr>
          <p:nvPr/>
        </p:nvSpPr>
        <p:spPr bwMode="auto">
          <a:xfrm>
            <a:off x="4637058" y="3262297"/>
            <a:ext cx="169862" cy="230187"/>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solidFill>
            <a:schemeClr val="bg1"/>
          </a:solidFill>
          <a:ln w="6350">
            <a:solidFill>
              <a:schemeClr val="tx1"/>
            </a:solidFill>
            <a:round/>
            <a:headEnd/>
            <a:tailEnd/>
          </a:ln>
        </p:spPr>
        <p:txBody>
          <a:bodyPr/>
          <a:lstStyle/>
          <a:p>
            <a:endParaRPr lang="tr-TR"/>
          </a:p>
        </p:txBody>
      </p:sp>
      <p:sp>
        <p:nvSpPr>
          <p:cNvPr id="440" name="Freeform 468"/>
          <p:cNvSpPr>
            <a:spLocks noChangeAspect="1"/>
          </p:cNvSpPr>
          <p:nvPr/>
        </p:nvSpPr>
        <p:spPr bwMode="auto">
          <a:xfrm>
            <a:off x="4646583" y="3829034"/>
            <a:ext cx="309562" cy="322263"/>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solidFill>
            <a:schemeClr val="bg1"/>
          </a:solidFill>
          <a:ln w="6350">
            <a:solidFill>
              <a:schemeClr val="tx1"/>
            </a:solidFill>
            <a:round/>
            <a:headEnd/>
            <a:tailEnd/>
          </a:ln>
        </p:spPr>
        <p:txBody>
          <a:bodyPr/>
          <a:lstStyle/>
          <a:p>
            <a:endParaRPr lang="tr-TR"/>
          </a:p>
        </p:txBody>
      </p:sp>
      <p:sp>
        <p:nvSpPr>
          <p:cNvPr id="441" name="Freeform 469"/>
          <p:cNvSpPr>
            <a:spLocks noChangeAspect="1"/>
          </p:cNvSpPr>
          <p:nvPr/>
        </p:nvSpPr>
        <p:spPr bwMode="auto">
          <a:xfrm>
            <a:off x="5224433" y="2867009"/>
            <a:ext cx="157162" cy="147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solidFill>
            <a:schemeClr val="bg1"/>
          </a:solidFill>
          <a:ln w="6350">
            <a:solidFill>
              <a:schemeClr val="tx1"/>
            </a:solidFill>
            <a:round/>
            <a:headEnd/>
            <a:tailEnd/>
          </a:ln>
        </p:spPr>
        <p:txBody>
          <a:bodyPr/>
          <a:lstStyle/>
          <a:p>
            <a:endParaRPr lang="tr-TR"/>
          </a:p>
        </p:txBody>
      </p:sp>
      <p:sp>
        <p:nvSpPr>
          <p:cNvPr id="442" name="Freeform 470"/>
          <p:cNvSpPr>
            <a:spLocks noChangeAspect="1"/>
          </p:cNvSpPr>
          <p:nvPr/>
        </p:nvSpPr>
        <p:spPr bwMode="auto">
          <a:xfrm>
            <a:off x="3984595" y="2981309"/>
            <a:ext cx="66675" cy="19050"/>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solidFill>
            <a:schemeClr val="bg1"/>
          </a:solidFill>
          <a:ln w="6350">
            <a:solidFill>
              <a:schemeClr val="tx1"/>
            </a:solidFill>
            <a:round/>
            <a:headEnd/>
            <a:tailEnd/>
          </a:ln>
        </p:spPr>
        <p:txBody>
          <a:bodyPr/>
          <a:lstStyle/>
          <a:p>
            <a:endParaRPr lang="tr-TR"/>
          </a:p>
        </p:txBody>
      </p:sp>
      <p:sp>
        <p:nvSpPr>
          <p:cNvPr id="443" name="Freeform 471"/>
          <p:cNvSpPr>
            <a:spLocks noChangeAspect="1"/>
          </p:cNvSpPr>
          <p:nvPr/>
        </p:nvSpPr>
        <p:spPr bwMode="auto">
          <a:xfrm>
            <a:off x="4654520" y="3482959"/>
            <a:ext cx="22225" cy="31750"/>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solidFill>
            <a:schemeClr val="bg1"/>
          </a:solidFill>
          <a:ln w="6350">
            <a:solidFill>
              <a:schemeClr val="tx1"/>
            </a:solidFill>
            <a:round/>
            <a:headEnd/>
            <a:tailEnd/>
          </a:ln>
        </p:spPr>
        <p:txBody>
          <a:bodyPr/>
          <a:lstStyle/>
          <a:p>
            <a:endParaRPr lang="tr-TR"/>
          </a:p>
        </p:txBody>
      </p:sp>
      <p:sp>
        <p:nvSpPr>
          <p:cNvPr id="444" name="Freeform 472"/>
          <p:cNvSpPr>
            <a:spLocks noChangeAspect="1"/>
          </p:cNvSpPr>
          <p:nvPr/>
        </p:nvSpPr>
        <p:spPr bwMode="auto">
          <a:xfrm>
            <a:off x="3282920" y="1214422"/>
            <a:ext cx="927100" cy="512762"/>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solidFill>
            <a:srgbClr val="CC9900"/>
          </a:solidFill>
          <a:ln w="6350">
            <a:solidFill>
              <a:schemeClr val="tx1"/>
            </a:solidFill>
            <a:round/>
            <a:headEnd/>
            <a:tailEnd/>
          </a:ln>
        </p:spPr>
        <p:txBody>
          <a:bodyPr/>
          <a:lstStyle/>
          <a:p>
            <a:endParaRPr lang="tr-TR"/>
          </a:p>
        </p:txBody>
      </p:sp>
      <p:sp>
        <p:nvSpPr>
          <p:cNvPr id="445" name="Freeform 473"/>
          <p:cNvSpPr>
            <a:spLocks noChangeAspect="1"/>
          </p:cNvSpPr>
          <p:nvPr/>
        </p:nvSpPr>
        <p:spPr bwMode="auto">
          <a:xfrm>
            <a:off x="3960783" y="1574784"/>
            <a:ext cx="184150" cy="79375"/>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solidFill>
            <a:schemeClr val="bg1"/>
          </a:solidFill>
          <a:ln w="6350">
            <a:solidFill>
              <a:schemeClr val="tx1"/>
            </a:solidFill>
            <a:round/>
            <a:headEnd/>
            <a:tailEnd/>
          </a:ln>
        </p:spPr>
        <p:txBody>
          <a:bodyPr/>
          <a:lstStyle/>
          <a:p>
            <a:endParaRPr lang="tr-TR"/>
          </a:p>
        </p:txBody>
      </p:sp>
      <p:sp>
        <p:nvSpPr>
          <p:cNvPr id="446" name="Freeform 474"/>
          <p:cNvSpPr>
            <a:spLocks noChangeAspect="1"/>
          </p:cNvSpPr>
          <p:nvPr/>
        </p:nvSpPr>
        <p:spPr bwMode="auto">
          <a:xfrm>
            <a:off x="4700558" y="2125647"/>
            <a:ext cx="79375" cy="58737"/>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solidFill>
            <a:srgbClr val="008000"/>
          </a:solidFill>
          <a:ln w="6350" algn="ctr">
            <a:solidFill>
              <a:schemeClr val="tx1"/>
            </a:solidFill>
            <a:round/>
            <a:headEnd/>
            <a:tailEnd/>
          </a:ln>
          <a:effectLst/>
        </p:spPr>
        <p:txBody>
          <a:bodyPr/>
          <a:lstStyle/>
          <a:p>
            <a:endParaRPr lang="tr-TR"/>
          </a:p>
        </p:txBody>
      </p:sp>
      <p:sp>
        <p:nvSpPr>
          <p:cNvPr id="447" name="Freeform 475"/>
          <p:cNvSpPr>
            <a:spLocks noChangeAspect="1"/>
          </p:cNvSpPr>
          <p:nvPr/>
        </p:nvSpPr>
        <p:spPr bwMode="auto">
          <a:xfrm>
            <a:off x="4676745" y="2092309"/>
            <a:ext cx="93663" cy="77788"/>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solidFill>
            <a:srgbClr val="CC9900"/>
          </a:solidFill>
          <a:ln w="6350" algn="ctr">
            <a:solidFill>
              <a:schemeClr val="tx1"/>
            </a:solidFill>
            <a:round/>
            <a:headEnd/>
            <a:tailEnd/>
          </a:ln>
          <a:effectLst/>
        </p:spPr>
        <p:txBody>
          <a:bodyPr/>
          <a:lstStyle/>
          <a:p>
            <a:endParaRPr lang="tr-TR"/>
          </a:p>
        </p:txBody>
      </p:sp>
      <p:sp>
        <p:nvSpPr>
          <p:cNvPr id="448" name="Freeform 476"/>
          <p:cNvSpPr>
            <a:spLocks noChangeAspect="1"/>
          </p:cNvSpPr>
          <p:nvPr/>
        </p:nvSpPr>
        <p:spPr bwMode="auto">
          <a:xfrm>
            <a:off x="4730720" y="1485884"/>
            <a:ext cx="214313" cy="25082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solidFill>
            <a:srgbClr val="CC9900"/>
          </a:solidFill>
          <a:ln w="6350">
            <a:solidFill>
              <a:schemeClr val="tx1"/>
            </a:solidFill>
            <a:round/>
            <a:headEnd/>
            <a:tailEnd/>
          </a:ln>
        </p:spPr>
        <p:txBody>
          <a:bodyPr/>
          <a:lstStyle/>
          <a:p>
            <a:endParaRPr lang="tr-TR"/>
          </a:p>
        </p:txBody>
      </p:sp>
      <p:sp>
        <p:nvSpPr>
          <p:cNvPr id="449" name="Freeform 477"/>
          <p:cNvSpPr>
            <a:spLocks noChangeAspect="1"/>
          </p:cNvSpPr>
          <p:nvPr/>
        </p:nvSpPr>
        <p:spPr bwMode="auto">
          <a:xfrm>
            <a:off x="4892645" y="2387584"/>
            <a:ext cx="60325" cy="12700"/>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solidFill>
            <a:srgbClr val="CC9900"/>
          </a:solidFill>
          <a:ln w="6350">
            <a:solidFill>
              <a:schemeClr val="tx1"/>
            </a:solidFill>
            <a:round/>
            <a:headEnd/>
            <a:tailEnd/>
          </a:ln>
        </p:spPr>
        <p:txBody>
          <a:bodyPr/>
          <a:lstStyle/>
          <a:p>
            <a:endParaRPr lang="tr-TR"/>
          </a:p>
        </p:txBody>
      </p:sp>
      <p:grpSp>
        <p:nvGrpSpPr>
          <p:cNvPr id="450" name="Group 478"/>
          <p:cNvGrpSpPr>
            <a:grpSpLocks/>
          </p:cNvGrpSpPr>
          <p:nvPr/>
        </p:nvGrpSpPr>
        <p:grpSpPr bwMode="auto">
          <a:xfrm>
            <a:off x="3146402" y="1760533"/>
            <a:ext cx="1255716" cy="3025792"/>
            <a:chOff x="1964" y="1160"/>
            <a:chExt cx="798" cy="1898"/>
          </a:xfrm>
        </p:grpSpPr>
        <p:sp>
          <p:nvSpPr>
            <p:cNvPr id="451" name="Freeform 479"/>
            <p:cNvSpPr>
              <a:spLocks noChangeAspect="1"/>
            </p:cNvSpPr>
            <p:nvPr/>
          </p:nvSpPr>
          <p:spPr bwMode="auto">
            <a:xfrm>
              <a:off x="1964" y="3043"/>
              <a:ext cx="38" cy="15"/>
            </a:xfrm>
            <a:custGeom>
              <a:avLst/>
              <a:gdLst>
                <a:gd name="T0" fmla="*/ 10 w 40"/>
                <a:gd name="T1" fmla="*/ 10 h 16"/>
                <a:gd name="T2" fmla="*/ 10 w 40"/>
                <a:gd name="T3" fmla="*/ 10 h 16"/>
                <a:gd name="T4" fmla="*/ 10 w 40"/>
                <a:gd name="T5" fmla="*/ 8 h 16"/>
                <a:gd name="T6" fmla="*/ 12 w 40"/>
                <a:gd name="T7" fmla="*/ 8 h 16"/>
                <a:gd name="T8" fmla="*/ 12 w 40"/>
                <a:gd name="T9" fmla="*/ 10 h 16"/>
                <a:gd name="T10" fmla="*/ 14 w 40"/>
                <a:gd name="T11" fmla="*/ 12 h 16"/>
                <a:gd name="T12" fmla="*/ 16 w 40"/>
                <a:gd name="T13" fmla="*/ 12 h 16"/>
                <a:gd name="T14" fmla="*/ 18 w 40"/>
                <a:gd name="T15" fmla="*/ 10 h 16"/>
                <a:gd name="T16" fmla="*/ 24 w 40"/>
                <a:gd name="T17" fmla="*/ 10 h 16"/>
                <a:gd name="T18" fmla="*/ 27 w 40"/>
                <a:gd name="T19" fmla="*/ 8 h 16"/>
                <a:gd name="T20" fmla="*/ 30 w 40"/>
                <a:gd name="T21" fmla="*/ 6 h 16"/>
                <a:gd name="T22" fmla="*/ 32 w 40"/>
                <a:gd name="T23" fmla="*/ 0 h 16"/>
                <a:gd name="T24" fmla="*/ 24 w 40"/>
                <a:gd name="T25" fmla="*/ 0 h 16"/>
                <a:gd name="T26" fmla="*/ 20 w 40"/>
                <a:gd name="T27" fmla="*/ 0 h 16"/>
                <a:gd name="T28" fmla="*/ 16 w 40"/>
                <a:gd name="T29" fmla="*/ 2 h 16"/>
                <a:gd name="T30" fmla="*/ 14 w 40"/>
                <a:gd name="T31" fmla="*/ 2 h 16"/>
                <a:gd name="T32" fmla="*/ 8 w 40"/>
                <a:gd name="T33" fmla="*/ 2 h 16"/>
                <a:gd name="T34" fmla="*/ 0 w 40"/>
                <a:gd name="T35" fmla="*/ 8 h 16"/>
                <a:gd name="T36" fmla="*/ 4 w 40"/>
                <a:gd name="T37" fmla="*/ 10 h 16"/>
                <a:gd name="T38" fmla="*/ 10 w 40"/>
                <a:gd name="T39" fmla="*/ 10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solidFill>
              <a:srgbClr val="CC9900"/>
            </a:solidFill>
            <a:ln w="6350">
              <a:solidFill>
                <a:schemeClr val="tx1"/>
              </a:solidFill>
              <a:round/>
              <a:headEnd/>
              <a:tailEnd/>
            </a:ln>
          </p:spPr>
          <p:txBody>
            <a:bodyPr/>
            <a:lstStyle/>
            <a:p>
              <a:endParaRPr lang="tr-TR"/>
            </a:p>
          </p:txBody>
        </p:sp>
        <p:sp>
          <p:nvSpPr>
            <p:cNvPr id="452" name="Freeform 480"/>
            <p:cNvSpPr>
              <a:spLocks noChangeAspect="1"/>
            </p:cNvSpPr>
            <p:nvPr/>
          </p:nvSpPr>
          <p:spPr bwMode="auto">
            <a:xfrm>
              <a:off x="2658" y="1160"/>
              <a:ext cx="104" cy="144"/>
            </a:xfrm>
            <a:custGeom>
              <a:avLst/>
              <a:gdLst>
                <a:gd name="T0" fmla="*/ 66 w 110"/>
                <a:gd name="T1" fmla="*/ 65 h 154"/>
                <a:gd name="T2" fmla="*/ 72 w 110"/>
                <a:gd name="T3" fmla="*/ 72 h 154"/>
                <a:gd name="T4" fmla="*/ 72 w 110"/>
                <a:gd name="T5" fmla="*/ 79 h 154"/>
                <a:gd name="T6" fmla="*/ 75 w 110"/>
                <a:gd name="T7" fmla="*/ 81 h 154"/>
                <a:gd name="T8" fmla="*/ 86 w 110"/>
                <a:gd name="T9" fmla="*/ 84 h 154"/>
                <a:gd name="T10" fmla="*/ 86 w 110"/>
                <a:gd name="T11" fmla="*/ 90 h 154"/>
                <a:gd name="T12" fmla="*/ 75 w 110"/>
                <a:gd name="T13" fmla="*/ 98 h 154"/>
                <a:gd name="T14" fmla="*/ 78 w 110"/>
                <a:gd name="T15" fmla="*/ 101 h 154"/>
                <a:gd name="T16" fmla="*/ 81 w 110"/>
                <a:gd name="T17" fmla="*/ 106 h 154"/>
                <a:gd name="T18" fmla="*/ 74 w 110"/>
                <a:gd name="T19" fmla="*/ 110 h 154"/>
                <a:gd name="T20" fmla="*/ 53 w 110"/>
                <a:gd name="T21" fmla="*/ 110 h 154"/>
                <a:gd name="T22" fmla="*/ 32 w 110"/>
                <a:gd name="T23" fmla="*/ 110 h 154"/>
                <a:gd name="T24" fmla="*/ 32 w 110"/>
                <a:gd name="T25" fmla="*/ 116 h 154"/>
                <a:gd name="T26" fmla="*/ 22 w 110"/>
                <a:gd name="T27" fmla="*/ 118 h 154"/>
                <a:gd name="T28" fmla="*/ 9 w 110"/>
                <a:gd name="T29" fmla="*/ 118 h 154"/>
                <a:gd name="T30" fmla="*/ 14 w 110"/>
                <a:gd name="T31" fmla="*/ 110 h 154"/>
                <a:gd name="T32" fmla="*/ 24 w 110"/>
                <a:gd name="T33" fmla="*/ 107 h 154"/>
                <a:gd name="T34" fmla="*/ 37 w 110"/>
                <a:gd name="T35" fmla="*/ 101 h 154"/>
                <a:gd name="T36" fmla="*/ 25 w 110"/>
                <a:gd name="T37" fmla="*/ 96 h 154"/>
                <a:gd name="T38" fmla="*/ 14 w 110"/>
                <a:gd name="T39" fmla="*/ 94 h 154"/>
                <a:gd name="T40" fmla="*/ 28 w 110"/>
                <a:gd name="T41" fmla="*/ 82 h 154"/>
                <a:gd name="T42" fmla="*/ 28 w 110"/>
                <a:gd name="T43" fmla="*/ 77 h 154"/>
                <a:gd name="T44" fmla="*/ 32 w 110"/>
                <a:gd name="T45" fmla="*/ 72 h 154"/>
                <a:gd name="T46" fmla="*/ 34 w 110"/>
                <a:gd name="T47" fmla="*/ 65 h 154"/>
                <a:gd name="T48" fmla="*/ 32 w 110"/>
                <a:gd name="T49" fmla="*/ 58 h 154"/>
                <a:gd name="T50" fmla="*/ 34 w 110"/>
                <a:gd name="T51" fmla="*/ 52 h 154"/>
                <a:gd name="T52" fmla="*/ 30 w 110"/>
                <a:gd name="T53" fmla="*/ 44 h 154"/>
                <a:gd name="T54" fmla="*/ 9 w 110"/>
                <a:gd name="T55" fmla="*/ 43 h 154"/>
                <a:gd name="T56" fmla="*/ 9 w 110"/>
                <a:gd name="T57" fmla="*/ 36 h 154"/>
                <a:gd name="T58" fmla="*/ 9 w 110"/>
                <a:gd name="T59" fmla="*/ 28 h 154"/>
                <a:gd name="T60" fmla="*/ 0 w 110"/>
                <a:gd name="T61" fmla="*/ 21 h 154"/>
                <a:gd name="T62" fmla="*/ 18 w 110"/>
                <a:gd name="T63" fmla="*/ 7 h 154"/>
                <a:gd name="T64" fmla="*/ 40 w 110"/>
                <a:gd name="T65" fmla="*/ 0 h 154"/>
                <a:gd name="T66" fmla="*/ 37 w 110"/>
                <a:gd name="T67" fmla="*/ 8 h 154"/>
                <a:gd name="T68" fmla="*/ 30 w 110"/>
                <a:gd name="T69" fmla="*/ 16 h 154"/>
                <a:gd name="T70" fmla="*/ 43 w 110"/>
                <a:gd name="T71" fmla="*/ 18 h 154"/>
                <a:gd name="T72" fmla="*/ 53 w 110"/>
                <a:gd name="T73" fmla="*/ 20 h 154"/>
                <a:gd name="T74" fmla="*/ 43 w 110"/>
                <a:gd name="T75" fmla="*/ 31 h 154"/>
                <a:gd name="T76" fmla="*/ 44 w 110"/>
                <a:gd name="T77" fmla="*/ 43 h 154"/>
                <a:gd name="T78" fmla="*/ 59 w 110"/>
                <a:gd name="T79" fmla="*/ 63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solidFill>
              <a:srgbClr val="CC9900"/>
            </a:solidFill>
            <a:ln w="6350">
              <a:solidFill>
                <a:schemeClr val="tx1"/>
              </a:solidFill>
              <a:round/>
              <a:headEnd/>
              <a:tailEnd/>
            </a:ln>
          </p:spPr>
          <p:txBody>
            <a:bodyPr/>
            <a:lstStyle/>
            <a:p>
              <a:endParaRPr lang="tr-TR"/>
            </a:p>
          </p:txBody>
        </p:sp>
      </p:grpSp>
      <p:sp>
        <p:nvSpPr>
          <p:cNvPr id="453" name="Freeform 481"/>
          <p:cNvSpPr>
            <a:spLocks noChangeAspect="1"/>
          </p:cNvSpPr>
          <p:nvPr/>
        </p:nvSpPr>
        <p:spPr bwMode="auto">
          <a:xfrm>
            <a:off x="4167158" y="1857359"/>
            <a:ext cx="88900" cy="9683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solidFill>
            <a:srgbClr val="CC9900"/>
          </a:solidFill>
          <a:ln w="6350">
            <a:solidFill>
              <a:schemeClr val="tx1"/>
            </a:solidFill>
            <a:round/>
            <a:headEnd/>
            <a:tailEnd/>
          </a:ln>
        </p:spPr>
        <p:txBody>
          <a:bodyPr/>
          <a:lstStyle/>
          <a:p>
            <a:endParaRPr lang="tr-TR"/>
          </a:p>
        </p:txBody>
      </p:sp>
      <p:sp>
        <p:nvSpPr>
          <p:cNvPr id="454" name="Freeform 482"/>
          <p:cNvSpPr>
            <a:spLocks noChangeAspect="1"/>
          </p:cNvSpPr>
          <p:nvPr/>
        </p:nvSpPr>
        <p:spPr bwMode="auto">
          <a:xfrm>
            <a:off x="4573558" y="1512872"/>
            <a:ext cx="220662" cy="336550"/>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solidFill>
            <a:srgbClr val="CC9900"/>
          </a:solidFill>
          <a:ln w="6350">
            <a:solidFill>
              <a:schemeClr val="tx1"/>
            </a:solidFill>
            <a:round/>
            <a:headEnd/>
            <a:tailEnd/>
          </a:ln>
        </p:spPr>
        <p:txBody>
          <a:bodyPr/>
          <a:lstStyle/>
          <a:p>
            <a:endParaRPr lang="tr-TR"/>
          </a:p>
        </p:txBody>
      </p:sp>
      <p:grpSp>
        <p:nvGrpSpPr>
          <p:cNvPr id="455" name="Group 483"/>
          <p:cNvGrpSpPr>
            <a:grpSpLocks/>
          </p:cNvGrpSpPr>
          <p:nvPr/>
        </p:nvGrpSpPr>
        <p:grpSpPr bwMode="auto">
          <a:xfrm>
            <a:off x="4462423" y="1265222"/>
            <a:ext cx="434974" cy="520700"/>
            <a:chOff x="2801" y="850"/>
            <a:chExt cx="277" cy="326"/>
          </a:xfrm>
        </p:grpSpPr>
        <p:sp>
          <p:nvSpPr>
            <p:cNvPr id="456" name="Freeform 484"/>
            <p:cNvSpPr>
              <a:spLocks noChangeAspect="1"/>
            </p:cNvSpPr>
            <p:nvPr/>
          </p:nvSpPr>
          <p:spPr bwMode="auto">
            <a:xfrm>
              <a:off x="2844" y="858"/>
              <a:ext cx="135" cy="46"/>
            </a:xfrm>
            <a:custGeom>
              <a:avLst/>
              <a:gdLst>
                <a:gd name="T0" fmla="*/ 8 w 143"/>
                <a:gd name="T1" fmla="*/ 15 h 50"/>
                <a:gd name="T2" fmla="*/ 6 w 143"/>
                <a:gd name="T3" fmla="*/ 15 h 50"/>
                <a:gd name="T4" fmla="*/ 2 w 143"/>
                <a:gd name="T5" fmla="*/ 12 h 50"/>
                <a:gd name="T6" fmla="*/ 0 w 143"/>
                <a:gd name="T7" fmla="*/ 6 h 50"/>
                <a:gd name="T8" fmla="*/ 0 w 143"/>
                <a:gd name="T9" fmla="*/ 2 h 50"/>
                <a:gd name="T10" fmla="*/ 4 w 143"/>
                <a:gd name="T11" fmla="*/ 2 h 50"/>
                <a:gd name="T12" fmla="*/ 8 w 143"/>
                <a:gd name="T13" fmla="*/ 2 h 50"/>
                <a:gd name="T14" fmla="*/ 22 w 143"/>
                <a:gd name="T15" fmla="*/ 2 h 50"/>
                <a:gd name="T16" fmla="*/ 28 w 143"/>
                <a:gd name="T17" fmla="*/ 4 h 50"/>
                <a:gd name="T18" fmla="*/ 42 w 143"/>
                <a:gd name="T19" fmla="*/ 6 h 50"/>
                <a:gd name="T20" fmla="*/ 40 w 143"/>
                <a:gd name="T21" fmla="*/ 4 h 50"/>
                <a:gd name="T22" fmla="*/ 42 w 143"/>
                <a:gd name="T23" fmla="*/ 2 h 50"/>
                <a:gd name="T24" fmla="*/ 48 w 143"/>
                <a:gd name="T25" fmla="*/ 0 h 50"/>
                <a:gd name="T26" fmla="*/ 50 w 143"/>
                <a:gd name="T27" fmla="*/ 0 h 50"/>
                <a:gd name="T28" fmla="*/ 53 w 143"/>
                <a:gd name="T29" fmla="*/ 2 h 50"/>
                <a:gd name="T30" fmla="*/ 56 w 143"/>
                <a:gd name="T31" fmla="*/ 2 h 50"/>
                <a:gd name="T32" fmla="*/ 59 w 143"/>
                <a:gd name="T33" fmla="*/ 2 h 50"/>
                <a:gd name="T34" fmla="*/ 62 w 143"/>
                <a:gd name="T35" fmla="*/ 6 h 50"/>
                <a:gd name="T36" fmla="*/ 65 w 143"/>
                <a:gd name="T37" fmla="*/ 8 h 50"/>
                <a:gd name="T38" fmla="*/ 74 w 143"/>
                <a:gd name="T39" fmla="*/ 8 h 50"/>
                <a:gd name="T40" fmla="*/ 94 w 143"/>
                <a:gd name="T41" fmla="*/ 15 h 50"/>
                <a:gd name="T42" fmla="*/ 106 w 143"/>
                <a:gd name="T43" fmla="*/ 18 h 50"/>
                <a:gd name="T44" fmla="*/ 113 w 143"/>
                <a:gd name="T45" fmla="*/ 22 h 50"/>
                <a:gd name="T46" fmla="*/ 107 w 143"/>
                <a:gd name="T47" fmla="*/ 26 h 50"/>
                <a:gd name="T48" fmla="*/ 101 w 143"/>
                <a:gd name="T49" fmla="*/ 27 h 50"/>
                <a:gd name="T50" fmla="*/ 94 w 143"/>
                <a:gd name="T51" fmla="*/ 27 h 50"/>
                <a:gd name="T52" fmla="*/ 92 w 143"/>
                <a:gd name="T53" fmla="*/ 25 h 50"/>
                <a:gd name="T54" fmla="*/ 85 w 143"/>
                <a:gd name="T55" fmla="*/ 20 h 50"/>
                <a:gd name="T56" fmla="*/ 77 w 143"/>
                <a:gd name="T57" fmla="*/ 15 h 50"/>
                <a:gd name="T58" fmla="*/ 74 w 143"/>
                <a:gd name="T59" fmla="*/ 14 h 50"/>
                <a:gd name="T60" fmla="*/ 71 w 143"/>
                <a:gd name="T61" fmla="*/ 12 h 50"/>
                <a:gd name="T62" fmla="*/ 65 w 143"/>
                <a:gd name="T63" fmla="*/ 14 h 50"/>
                <a:gd name="T64" fmla="*/ 64 w 143"/>
                <a:gd name="T65" fmla="*/ 16 h 50"/>
                <a:gd name="T66" fmla="*/ 64 w 143"/>
                <a:gd name="T67" fmla="*/ 25 h 50"/>
                <a:gd name="T68" fmla="*/ 60 w 143"/>
                <a:gd name="T69" fmla="*/ 25 h 50"/>
                <a:gd name="T70" fmla="*/ 59 w 143"/>
                <a:gd name="T71" fmla="*/ 26 h 50"/>
                <a:gd name="T72" fmla="*/ 56 w 143"/>
                <a:gd name="T73" fmla="*/ 30 h 50"/>
                <a:gd name="T74" fmla="*/ 54 w 143"/>
                <a:gd name="T75" fmla="*/ 34 h 50"/>
                <a:gd name="T76" fmla="*/ 53 w 143"/>
                <a:gd name="T77" fmla="*/ 36 h 50"/>
                <a:gd name="T78" fmla="*/ 50 w 143"/>
                <a:gd name="T79" fmla="*/ 36 h 50"/>
                <a:gd name="T80" fmla="*/ 44 w 143"/>
                <a:gd name="T81" fmla="*/ 34 h 50"/>
                <a:gd name="T82" fmla="*/ 38 w 143"/>
                <a:gd name="T83" fmla="*/ 33 h 50"/>
                <a:gd name="T84" fmla="*/ 26 w 143"/>
                <a:gd name="T85" fmla="*/ 25 h 50"/>
                <a:gd name="T86" fmla="*/ 20 w 143"/>
                <a:gd name="T87" fmla="*/ 18 h 50"/>
                <a:gd name="T88" fmla="*/ 12 w 143"/>
                <a:gd name="T89" fmla="*/ 16 h 50"/>
                <a:gd name="T90" fmla="*/ 8 w 143"/>
                <a:gd name="T91" fmla="*/ 15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solidFill>
              <a:srgbClr val="CC9900"/>
            </a:solidFill>
            <a:ln w="6350">
              <a:solidFill>
                <a:schemeClr val="tx1"/>
              </a:solidFill>
              <a:round/>
              <a:headEnd/>
              <a:tailEnd/>
            </a:ln>
          </p:spPr>
          <p:txBody>
            <a:bodyPr/>
            <a:lstStyle/>
            <a:p>
              <a:endParaRPr lang="tr-TR"/>
            </a:p>
          </p:txBody>
        </p:sp>
        <p:sp>
          <p:nvSpPr>
            <p:cNvPr id="457" name="Freeform 485"/>
            <p:cNvSpPr>
              <a:spLocks noChangeAspect="1"/>
            </p:cNvSpPr>
            <p:nvPr/>
          </p:nvSpPr>
          <p:spPr bwMode="auto">
            <a:xfrm>
              <a:off x="2916" y="850"/>
              <a:ext cx="79" cy="17"/>
            </a:xfrm>
            <a:custGeom>
              <a:avLst/>
              <a:gdLst>
                <a:gd name="T0" fmla="*/ 23 w 85"/>
                <a:gd name="T1" fmla="*/ 14 h 18"/>
                <a:gd name="T2" fmla="*/ 18 w 85"/>
                <a:gd name="T3" fmla="*/ 12 h 18"/>
                <a:gd name="T4" fmla="*/ 11 w 85"/>
                <a:gd name="T5" fmla="*/ 10 h 18"/>
                <a:gd name="T6" fmla="*/ 6 w 85"/>
                <a:gd name="T7" fmla="*/ 9 h 18"/>
                <a:gd name="T8" fmla="*/ 0 w 85"/>
                <a:gd name="T9" fmla="*/ 6 h 18"/>
                <a:gd name="T10" fmla="*/ 6 w 85"/>
                <a:gd name="T11" fmla="*/ 4 h 18"/>
                <a:gd name="T12" fmla="*/ 9 w 85"/>
                <a:gd name="T13" fmla="*/ 2 h 18"/>
                <a:gd name="T14" fmla="*/ 17 w 85"/>
                <a:gd name="T15" fmla="*/ 0 h 18"/>
                <a:gd name="T16" fmla="*/ 20 w 85"/>
                <a:gd name="T17" fmla="*/ 2 h 18"/>
                <a:gd name="T18" fmla="*/ 31 w 85"/>
                <a:gd name="T19" fmla="*/ 4 h 18"/>
                <a:gd name="T20" fmla="*/ 41 w 85"/>
                <a:gd name="T21" fmla="*/ 4 h 18"/>
                <a:gd name="T22" fmla="*/ 53 w 85"/>
                <a:gd name="T23" fmla="*/ 6 h 18"/>
                <a:gd name="T24" fmla="*/ 63 w 85"/>
                <a:gd name="T25" fmla="*/ 8 h 18"/>
                <a:gd name="T26" fmla="*/ 59 w 85"/>
                <a:gd name="T27" fmla="*/ 9 h 18"/>
                <a:gd name="T28" fmla="*/ 55 w 85"/>
                <a:gd name="T29" fmla="*/ 10 h 18"/>
                <a:gd name="T30" fmla="*/ 50 w 85"/>
                <a:gd name="T31" fmla="*/ 14 h 18"/>
                <a:gd name="T32" fmla="*/ 47 w 85"/>
                <a:gd name="T33" fmla="*/ 14 h 18"/>
                <a:gd name="T34" fmla="*/ 35 w 85"/>
                <a:gd name="T35" fmla="*/ 14 h 18"/>
                <a:gd name="T36" fmla="*/ 23 w 85"/>
                <a:gd name="T37" fmla="*/ 14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solidFill>
              <a:srgbClr val="CC9900"/>
            </a:solidFill>
            <a:ln w="6350">
              <a:solidFill>
                <a:schemeClr val="tx1"/>
              </a:solidFill>
              <a:round/>
              <a:headEnd/>
              <a:tailEnd/>
            </a:ln>
          </p:spPr>
          <p:txBody>
            <a:bodyPr/>
            <a:lstStyle/>
            <a:p>
              <a:endParaRPr lang="tr-TR"/>
            </a:p>
          </p:txBody>
        </p:sp>
        <p:sp>
          <p:nvSpPr>
            <p:cNvPr id="458" name="Freeform 486"/>
            <p:cNvSpPr>
              <a:spLocks noChangeAspect="1"/>
            </p:cNvSpPr>
            <p:nvPr/>
          </p:nvSpPr>
          <p:spPr bwMode="auto">
            <a:xfrm>
              <a:off x="2801" y="976"/>
              <a:ext cx="277" cy="200"/>
            </a:xfrm>
            <a:custGeom>
              <a:avLst/>
              <a:gdLst>
                <a:gd name="T0" fmla="*/ 210 w 295"/>
                <a:gd name="T1" fmla="*/ 16 h 214"/>
                <a:gd name="T2" fmla="*/ 191 w 295"/>
                <a:gd name="T3" fmla="*/ 12 h 214"/>
                <a:gd name="T4" fmla="*/ 187 w 295"/>
                <a:gd name="T5" fmla="*/ 21 h 214"/>
                <a:gd name="T6" fmla="*/ 181 w 295"/>
                <a:gd name="T7" fmla="*/ 31 h 214"/>
                <a:gd name="T8" fmla="*/ 161 w 295"/>
                <a:gd name="T9" fmla="*/ 26 h 214"/>
                <a:gd name="T10" fmla="*/ 146 w 295"/>
                <a:gd name="T11" fmla="*/ 22 h 214"/>
                <a:gd name="T12" fmla="*/ 134 w 295"/>
                <a:gd name="T13" fmla="*/ 28 h 214"/>
                <a:gd name="T14" fmla="*/ 109 w 295"/>
                <a:gd name="T15" fmla="*/ 31 h 214"/>
                <a:gd name="T16" fmla="*/ 92 w 295"/>
                <a:gd name="T17" fmla="*/ 49 h 214"/>
                <a:gd name="T18" fmla="*/ 83 w 295"/>
                <a:gd name="T19" fmla="*/ 74 h 214"/>
                <a:gd name="T20" fmla="*/ 69 w 295"/>
                <a:gd name="T21" fmla="*/ 82 h 214"/>
                <a:gd name="T22" fmla="*/ 62 w 295"/>
                <a:gd name="T23" fmla="*/ 90 h 214"/>
                <a:gd name="T24" fmla="*/ 65 w 295"/>
                <a:gd name="T25" fmla="*/ 107 h 214"/>
                <a:gd name="T26" fmla="*/ 69 w 295"/>
                <a:gd name="T27" fmla="*/ 125 h 214"/>
                <a:gd name="T28" fmla="*/ 59 w 295"/>
                <a:gd name="T29" fmla="*/ 153 h 214"/>
                <a:gd name="T30" fmla="*/ 50 w 295"/>
                <a:gd name="T31" fmla="*/ 143 h 214"/>
                <a:gd name="T32" fmla="*/ 38 w 295"/>
                <a:gd name="T33" fmla="*/ 157 h 214"/>
                <a:gd name="T34" fmla="*/ 21 w 295"/>
                <a:gd name="T35" fmla="*/ 162 h 214"/>
                <a:gd name="T36" fmla="*/ 8 w 295"/>
                <a:gd name="T37" fmla="*/ 154 h 214"/>
                <a:gd name="T38" fmla="*/ 8 w 295"/>
                <a:gd name="T39" fmla="*/ 148 h 214"/>
                <a:gd name="T40" fmla="*/ 2 w 295"/>
                <a:gd name="T41" fmla="*/ 143 h 214"/>
                <a:gd name="T42" fmla="*/ 8 w 295"/>
                <a:gd name="T43" fmla="*/ 133 h 214"/>
                <a:gd name="T44" fmla="*/ 0 w 295"/>
                <a:gd name="T45" fmla="*/ 110 h 214"/>
                <a:gd name="T46" fmla="*/ 18 w 295"/>
                <a:gd name="T47" fmla="*/ 104 h 214"/>
                <a:gd name="T48" fmla="*/ 30 w 295"/>
                <a:gd name="T49" fmla="*/ 94 h 214"/>
                <a:gd name="T50" fmla="*/ 42 w 295"/>
                <a:gd name="T51" fmla="*/ 92 h 214"/>
                <a:gd name="T52" fmla="*/ 50 w 295"/>
                <a:gd name="T53" fmla="*/ 90 h 214"/>
                <a:gd name="T54" fmla="*/ 48 w 295"/>
                <a:gd name="T55" fmla="*/ 88 h 214"/>
                <a:gd name="T56" fmla="*/ 47 w 295"/>
                <a:gd name="T57" fmla="*/ 81 h 214"/>
                <a:gd name="T58" fmla="*/ 62 w 295"/>
                <a:gd name="T59" fmla="*/ 72 h 214"/>
                <a:gd name="T60" fmla="*/ 73 w 295"/>
                <a:gd name="T61" fmla="*/ 52 h 214"/>
                <a:gd name="T62" fmla="*/ 83 w 295"/>
                <a:gd name="T63" fmla="*/ 46 h 214"/>
                <a:gd name="T64" fmla="*/ 87 w 295"/>
                <a:gd name="T65" fmla="*/ 38 h 214"/>
                <a:gd name="T66" fmla="*/ 83 w 295"/>
                <a:gd name="T67" fmla="*/ 34 h 214"/>
                <a:gd name="T68" fmla="*/ 83 w 295"/>
                <a:gd name="T69" fmla="*/ 32 h 214"/>
                <a:gd name="T70" fmla="*/ 88 w 295"/>
                <a:gd name="T71" fmla="*/ 26 h 214"/>
                <a:gd name="T72" fmla="*/ 105 w 295"/>
                <a:gd name="T73" fmla="*/ 28 h 214"/>
                <a:gd name="T74" fmla="*/ 108 w 295"/>
                <a:gd name="T75" fmla="*/ 20 h 214"/>
                <a:gd name="T76" fmla="*/ 125 w 295"/>
                <a:gd name="T77" fmla="*/ 12 h 214"/>
                <a:gd name="T78" fmla="*/ 131 w 295"/>
                <a:gd name="T79" fmla="*/ 12 h 214"/>
                <a:gd name="T80" fmla="*/ 144 w 295"/>
                <a:gd name="T81" fmla="*/ 8 h 214"/>
                <a:gd name="T82" fmla="*/ 177 w 295"/>
                <a:gd name="T83" fmla="*/ 0 h 214"/>
                <a:gd name="T84" fmla="*/ 189 w 295"/>
                <a:gd name="T85" fmla="*/ 7 h 214"/>
                <a:gd name="T86" fmla="*/ 195 w 295"/>
                <a:gd name="T87" fmla="*/ 2 h 214"/>
                <a:gd name="T88" fmla="*/ 210 w 295"/>
                <a:gd name="T89" fmla="*/ 4 h 214"/>
                <a:gd name="T90" fmla="*/ 224 w 295"/>
                <a:gd name="T91" fmla="*/ 10 h 214"/>
                <a:gd name="T92" fmla="*/ 223 w 295"/>
                <a:gd name="T93" fmla="*/ 14 h 214"/>
                <a:gd name="T94" fmla="*/ 229 w 295"/>
                <a:gd name="T95" fmla="*/ 20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solidFill>
              <a:srgbClr val="CC9900"/>
            </a:solidFill>
            <a:ln w="6350">
              <a:solidFill>
                <a:schemeClr val="tx1"/>
              </a:solidFill>
              <a:round/>
              <a:headEnd/>
              <a:tailEnd/>
            </a:ln>
          </p:spPr>
          <p:txBody>
            <a:bodyPr/>
            <a:lstStyle/>
            <a:p>
              <a:endParaRPr lang="tr-TR"/>
            </a:p>
          </p:txBody>
        </p:sp>
      </p:grpSp>
      <p:sp>
        <p:nvSpPr>
          <p:cNvPr id="459" name="Freeform 487"/>
          <p:cNvSpPr>
            <a:spLocks noChangeAspect="1"/>
          </p:cNvSpPr>
          <p:nvPr/>
        </p:nvSpPr>
        <p:spPr bwMode="auto">
          <a:xfrm>
            <a:off x="4811683" y="1739884"/>
            <a:ext cx="85725" cy="50800"/>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solidFill>
            <a:srgbClr val="008000"/>
          </a:solidFill>
          <a:ln w="6350">
            <a:solidFill>
              <a:schemeClr val="tx1"/>
            </a:solidFill>
            <a:round/>
            <a:headEnd/>
            <a:tailEnd/>
          </a:ln>
        </p:spPr>
        <p:txBody>
          <a:bodyPr/>
          <a:lstStyle/>
          <a:p>
            <a:endParaRPr lang="tr-TR"/>
          </a:p>
        </p:txBody>
      </p:sp>
      <p:sp>
        <p:nvSpPr>
          <p:cNvPr id="460" name="Freeform 488"/>
          <p:cNvSpPr>
            <a:spLocks noChangeAspect="1"/>
          </p:cNvSpPr>
          <p:nvPr/>
        </p:nvSpPr>
        <p:spPr bwMode="auto">
          <a:xfrm>
            <a:off x="4779933" y="1776397"/>
            <a:ext cx="127000" cy="73025"/>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solidFill>
            <a:srgbClr val="008000"/>
          </a:solidFill>
          <a:ln w="6350">
            <a:solidFill>
              <a:schemeClr val="tx1"/>
            </a:solidFill>
            <a:round/>
            <a:headEnd/>
            <a:tailEnd/>
          </a:ln>
        </p:spPr>
        <p:txBody>
          <a:bodyPr/>
          <a:lstStyle/>
          <a:p>
            <a:endParaRPr lang="tr-TR"/>
          </a:p>
        </p:txBody>
      </p:sp>
      <p:sp>
        <p:nvSpPr>
          <p:cNvPr id="461" name="Freeform 489"/>
          <p:cNvSpPr>
            <a:spLocks noChangeAspect="1"/>
          </p:cNvSpPr>
          <p:nvPr/>
        </p:nvSpPr>
        <p:spPr bwMode="auto">
          <a:xfrm>
            <a:off x="4779933" y="1824022"/>
            <a:ext cx="93662" cy="69850"/>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solidFill>
            <a:srgbClr val="008000"/>
          </a:solidFill>
          <a:ln w="6350">
            <a:solidFill>
              <a:schemeClr val="tx1"/>
            </a:solidFill>
            <a:round/>
            <a:headEnd/>
            <a:tailEnd/>
          </a:ln>
        </p:spPr>
        <p:txBody>
          <a:bodyPr/>
          <a:lstStyle/>
          <a:p>
            <a:endParaRPr lang="tr-TR"/>
          </a:p>
        </p:txBody>
      </p:sp>
      <p:sp>
        <p:nvSpPr>
          <p:cNvPr id="462" name="Freeform 490"/>
          <p:cNvSpPr>
            <a:spLocks noChangeAspect="1"/>
          </p:cNvSpPr>
          <p:nvPr/>
        </p:nvSpPr>
        <p:spPr bwMode="auto">
          <a:xfrm>
            <a:off x="4167158" y="2208197"/>
            <a:ext cx="58737" cy="133350"/>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solidFill>
            <a:srgbClr val="CC9900"/>
          </a:solidFill>
          <a:ln w="6350">
            <a:solidFill>
              <a:schemeClr val="tx1"/>
            </a:solidFill>
            <a:round/>
            <a:headEnd/>
            <a:tailEnd/>
          </a:ln>
        </p:spPr>
        <p:txBody>
          <a:bodyPr/>
          <a:lstStyle/>
          <a:p>
            <a:endParaRPr lang="tr-TR"/>
          </a:p>
        </p:txBody>
      </p:sp>
      <p:grpSp>
        <p:nvGrpSpPr>
          <p:cNvPr id="463" name="Group 491"/>
          <p:cNvGrpSpPr>
            <a:grpSpLocks/>
          </p:cNvGrpSpPr>
          <p:nvPr/>
        </p:nvGrpSpPr>
        <p:grpSpPr bwMode="auto">
          <a:xfrm>
            <a:off x="4175173" y="2162213"/>
            <a:ext cx="266705" cy="211143"/>
            <a:chOff x="2619" y="1413"/>
            <a:chExt cx="169" cy="131"/>
          </a:xfrm>
        </p:grpSpPr>
        <p:sp>
          <p:nvSpPr>
            <p:cNvPr id="464" name="Freeform 492"/>
            <p:cNvSpPr>
              <a:spLocks noChangeAspect="1"/>
            </p:cNvSpPr>
            <p:nvPr/>
          </p:nvSpPr>
          <p:spPr bwMode="auto">
            <a:xfrm>
              <a:off x="2773" y="1477"/>
              <a:ext cx="15" cy="9"/>
            </a:xfrm>
            <a:custGeom>
              <a:avLst/>
              <a:gdLst>
                <a:gd name="T0" fmla="*/ 12 w 16"/>
                <a:gd name="T1" fmla="*/ 5 h 10"/>
                <a:gd name="T2" fmla="*/ 8 w 16"/>
                <a:gd name="T3" fmla="*/ 0 h 10"/>
                <a:gd name="T4" fmla="*/ 6 w 16"/>
                <a:gd name="T5" fmla="*/ 0 h 10"/>
                <a:gd name="T6" fmla="*/ 4 w 16"/>
                <a:gd name="T7" fmla="*/ 0 h 10"/>
                <a:gd name="T8" fmla="*/ 2 w 16"/>
                <a:gd name="T9" fmla="*/ 2 h 10"/>
                <a:gd name="T10" fmla="*/ 0 w 16"/>
                <a:gd name="T11" fmla="*/ 6 h 10"/>
                <a:gd name="T12" fmla="*/ 12 w 16"/>
                <a:gd name="T13" fmla="*/ 6 h 10"/>
                <a:gd name="T14" fmla="*/ 10 w 16"/>
                <a:gd name="T15" fmla="*/ 4 h 10"/>
                <a:gd name="T16" fmla="*/ 12 w 16"/>
                <a:gd name="T17" fmla="*/ 5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solidFill>
              <a:srgbClr val="CC9900"/>
            </a:solidFill>
            <a:ln w="6350">
              <a:solidFill>
                <a:schemeClr val="tx1"/>
              </a:solidFill>
              <a:round/>
              <a:headEnd/>
              <a:tailEnd/>
            </a:ln>
          </p:spPr>
          <p:txBody>
            <a:bodyPr/>
            <a:lstStyle/>
            <a:p>
              <a:endParaRPr lang="tr-TR"/>
            </a:p>
          </p:txBody>
        </p:sp>
        <p:sp>
          <p:nvSpPr>
            <p:cNvPr id="465" name="Freeform 493"/>
            <p:cNvSpPr>
              <a:spLocks noChangeAspect="1"/>
            </p:cNvSpPr>
            <p:nvPr/>
          </p:nvSpPr>
          <p:spPr bwMode="auto">
            <a:xfrm>
              <a:off x="2619" y="1413"/>
              <a:ext cx="163" cy="131"/>
            </a:xfrm>
            <a:custGeom>
              <a:avLst/>
              <a:gdLst>
                <a:gd name="T0" fmla="*/ 134 w 174"/>
                <a:gd name="T1" fmla="*/ 26 h 140"/>
                <a:gd name="T2" fmla="*/ 126 w 174"/>
                <a:gd name="T3" fmla="*/ 34 h 140"/>
                <a:gd name="T4" fmla="*/ 106 w 174"/>
                <a:gd name="T5" fmla="*/ 43 h 140"/>
                <a:gd name="T6" fmla="*/ 98 w 174"/>
                <a:gd name="T7" fmla="*/ 52 h 140"/>
                <a:gd name="T8" fmla="*/ 98 w 174"/>
                <a:gd name="T9" fmla="*/ 66 h 140"/>
                <a:gd name="T10" fmla="*/ 96 w 174"/>
                <a:gd name="T11" fmla="*/ 74 h 140"/>
                <a:gd name="T12" fmla="*/ 82 w 174"/>
                <a:gd name="T13" fmla="*/ 90 h 140"/>
                <a:gd name="T14" fmla="*/ 79 w 174"/>
                <a:gd name="T15" fmla="*/ 96 h 140"/>
                <a:gd name="T16" fmla="*/ 49 w 174"/>
                <a:gd name="T17" fmla="*/ 98 h 140"/>
                <a:gd name="T18" fmla="*/ 43 w 174"/>
                <a:gd name="T19" fmla="*/ 102 h 140"/>
                <a:gd name="T20" fmla="*/ 38 w 174"/>
                <a:gd name="T21" fmla="*/ 108 h 140"/>
                <a:gd name="T22" fmla="*/ 33 w 174"/>
                <a:gd name="T23" fmla="*/ 108 h 140"/>
                <a:gd name="T24" fmla="*/ 28 w 174"/>
                <a:gd name="T25" fmla="*/ 100 h 140"/>
                <a:gd name="T26" fmla="*/ 26 w 174"/>
                <a:gd name="T27" fmla="*/ 94 h 140"/>
                <a:gd name="T28" fmla="*/ 19 w 174"/>
                <a:gd name="T29" fmla="*/ 92 h 140"/>
                <a:gd name="T30" fmla="*/ 16 w 174"/>
                <a:gd name="T31" fmla="*/ 89 h 140"/>
                <a:gd name="T32" fmla="*/ 19 w 174"/>
                <a:gd name="T33" fmla="*/ 83 h 140"/>
                <a:gd name="T34" fmla="*/ 19 w 174"/>
                <a:gd name="T35" fmla="*/ 77 h 140"/>
                <a:gd name="T36" fmla="*/ 19 w 174"/>
                <a:gd name="T37" fmla="*/ 72 h 140"/>
                <a:gd name="T38" fmla="*/ 19 w 174"/>
                <a:gd name="T39" fmla="*/ 65 h 140"/>
                <a:gd name="T40" fmla="*/ 19 w 174"/>
                <a:gd name="T41" fmla="*/ 54 h 140"/>
                <a:gd name="T42" fmla="*/ 24 w 174"/>
                <a:gd name="T43" fmla="*/ 42 h 140"/>
                <a:gd name="T44" fmla="*/ 24 w 174"/>
                <a:gd name="T45" fmla="*/ 30 h 140"/>
                <a:gd name="T46" fmla="*/ 12 w 174"/>
                <a:gd name="T47" fmla="*/ 28 h 140"/>
                <a:gd name="T48" fmla="*/ 6 w 174"/>
                <a:gd name="T49" fmla="*/ 22 h 140"/>
                <a:gd name="T50" fmla="*/ 4 w 174"/>
                <a:gd name="T51" fmla="*/ 18 h 140"/>
                <a:gd name="T52" fmla="*/ 0 w 174"/>
                <a:gd name="T53" fmla="*/ 12 h 140"/>
                <a:gd name="T54" fmla="*/ 0 w 174"/>
                <a:gd name="T55" fmla="*/ 7 h 140"/>
                <a:gd name="T56" fmla="*/ 8 w 174"/>
                <a:gd name="T57" fmla="*/ 6 h 140"/>
                <a:gd name="T58" fmla="*/ 10 w 174"/>
                <a:gd name="T59" fmla="*/ 0 h 140"/>
                <a:gd name="T60" fmla="*/ 31 w 174"/>
                <a:gd name="T61" fmla="*/ 2 h 140"/>
                <a:gd name="T62" fmla="*/ 62 w 174"/>
                <a:gd name="T63" fmla="*/ 7 h 140"/>
                <a:gd name="T64" fmla="*/ 96 w 174"/>
                <a:gd name="T65" fmla="*/ 12 h 140"/>
                <a:gd name="T66" fmla="*/ 116 w 174"/>
                <a:gd name="T67" fmla="*/ 16 h 140"/>
                <a:gd name="T68" fmla="*/ 118 w 174"/>
                <a:gd name="T69" fmla="*/ 18 h 140"/>
                <a:gd name="T70" fmla="*/ 134 w 174"/>
                <a:gd name="T71" fmla="*/ 24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solidFill>
              <a:srgbClr val="CC9900"/>
            </a:solidFill>
            <a:ln w="6350">
              <a:solidFill>
                <a:schemeClr val="tx1"/>
              </a:solidFill>
              <a:round/>
              <a:headEnd/>
              <a:tailEnd/>
            </a:ln>
          </p:spPr>
          <p:txBody>
            <a:bodyPr/>
            <a:lstStyle/>
            <a:p>
              <a:endParaRPr lang="tr-TR"/>
            </a:p>
          </p:txBody>
        </p:sp>
      </p:grpSp>
      <p:grpSp>
        <p:nvGrpSpPr>
          <p:cNvPr id="466" name="Group 494"/>
          <p:cNvGrpSpPr>
            <a:grpSpLocks/>
          </p:cNvGrpSpPr>
          <p:nvPr/>
        </p:nvGrpSpPr>
        <p:grpSpPr bwMode="auto">
          <a:xfrm>
            <a:off x="4270206" y="1968468"/>
            <a:ext cx="303203" cy="257173"/>
            <a:chOff x="2679" y="1291"/>
            <a:chExt cx="193" cy="161"/>
          </a:xfrm>
        </p:grpSpPr>
        <p:sp>
          <p:nvSpPr>
            <p:cNvPr id="467" name="Freeform 495"/>
            <p:cNvSpPr>
              <a:spLocks noChangeAspect="1"/>
            </p:cNvSpPr>
            <p:nvPr/>
          </p:nvSpPr>
          <p:spPr bwMode="auto">
            <a:xfrm>
              <a:off x="2863" y="1426"/>
              <a:ext cx="9" cy="26"/>
            </a:xfrm>
            <a:custGeom>
              <a:avLst/>
              <a:gdLst>
                <a:gd name="T0" fmla="*/ 0 w 10"/>
                <a:gd name="T1" fmla="*/ 20 h 28"/>
                <a:gd name="T2" fmla="*/ 0 w 10"/>
                <a:gd name="T3" fmla="*/ 8 h 28"/>
                <a:gd name="T4" fmla="*/ 2 w 10"/>
                <a:gd name="T5" fmla="*/ 6 h 28"/>
                <a:gd name="T6" fmla="*/ 5 w 10"/>
                <a:gd name="T7" fmla="*/ 0 h 28"/>
                <a:gd name="T8" fmla="*/ 5 w 10"/>
                <a:gd name="T9" fmla="*/ 6 h 28"/>
                <a:gd name="T10" fmla="*/ 6 w 10"/>
                <a:gd name="T11" fmla="*/ 7 h 28"/>
                <a:gd name="T12" fmla="*/ 6 w 10"/>
                <a:gd name="T13" fmla="*/ 20 h 28"/>
                <a:gd name="T14" fmla="*/ 0 w 10"/>
                <a:gd name="T15" fmla="*/ 20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solidFill>
              <a:srgbClr val="CC9900"/>
            </a:solidFill>
            <a:ln w="6350">
              <a:solidFill>
                <a:schemeClr val="tx1"/>
              </a:solidFill>
              <a:round/>
              <a:headEnd/>
              <a:tailEnd/>
            </a:ln>
          </p:spPr>
          <p:txBody>
            <a:bodyPr/>
            <a:lstStyle/>
            <a:p>
              <a:endParaRPr lang="tr-TR"/>
            </a:p>
          </p:txBody>
        </p:sp>
        <p:sp>
          <p:nvSpPr>
            <p:cNvPr id="468" name="Freeform 496"/>
            <p:cNvSpPr>
              <a:spLocks noChangeAspect="1"/>
            </p:cNvSpPr>
            <p:nvPr/>
          </p:nvSpPr>
          <p:spPr bwMode="auto">
            <a:xfrm>
              <a:off x="2679" y="1291"/>
              <a:ext cx="167" cy="152"/>
            </a:xfrm>
            <a:custGeom>
              <a:avLst/>
              <a:gdLst>
                <a:gd name="T0" fmla="*/ 135 w 178"/>
                <a:gd name="T1" fmla="*/ 99 h 162"/>
                <a:gd name="T2" fmla="*/ 126 w 178"/>
                <a:gd name="T3" fmla="*/ 106 h 162"/>
                <a:gd name="T4" fmla="*/ 119 w 178"/>
                <a:gd name="T5" fmla="*/ 110 h 162"/>
                <a:gd name="T6" fmla="*/ 107 w 178"/>
                <a:gd name="T7" fmla="*/ 107 h 162"/>
                <a:gd name="T8" fmla="*/ 98 w 178"/>
                <a:gd name="T9" fmla="*/ 104 h 162"/>
                <a:gd name="T10" fmla="*/ 88 w 178"/>
                <a:gd name="T11" fmla="*/ 107 h 162"/>
                <a:gd name="T12" fmla="*/ 85 w 178"/>
                <a:gd name="T13" fmla="*/ 116 h 162"/>
                <a:gd name="T14" fmla="*/ 74 w 178"/>
                <a:gd name="T15" fmla="*/ 121 h 162"/>
                <a:gd name="T16" fmla="*/ 68 w 178"/>
                <a:gd name="T17" fmla="*/ 116 h 162"/>
                <a:gd name="T18" fmla="*/ 56 w 178"/>
                <a:gd name="T19" fmla="*/ 114 h 162"/>
                <a:gd name="T20" fmla="*/ 30 w 178"/>
                <a:gd name="T21" fmla="*/ 108 h 162"/>
                <a:gd name="T22" fmla="*/ 34 w 178"/>
                <a:gd name="T23" fmla="*/ 106 h 162"/>
                <a:gd name="T24" fmla="*/ 37 w 178"/>
                <a:gd name="T25" fmla="*/ 88 h 162"/>
                <a:gd name="T26" fmla="*/ 37 w 178"/>
                <a:gd name="T27" fmla="*/ 71 h 162"/>
                <a:gd name="T28" fmla="*/ 30 w 178"/>
                <a:gd name="T29" fmla="*/ 53 h 162"/>
                <a:gd name="T30" fmla="*/ 23 w 178"/>
                <a:gd name="T31" fmla="*/ 48 h 162"/>
                <a:gd name="T32" fmla="*/ 8 w 178"/>
                <a:gd name="T33" fmla="*/ 45 h 162"/>
                <a:gd name="T34" fmla="*/ 2 w 178"/>
                <a:gd name="T35" fmla="*/ 38 h 162"/>
                <a:gd name="T36" fmla="*/ 6 w 178"/>
                <a:gd name="T37" fmla="*/ 33 h 162"/>
                <a:gd name="T38" fmla="*/ 12 w 178"/>
                <a:gd name="T39" fmla="*/ 28 h 162"/>
                <a:gd name="T40" fmla="*/ 20 w 178"/>
                <a:gd name="T41" fmla="*/ 28 h 162"/>
                <a:gd name="T42" fmla="*/ 24 w 178"/>
                <a:gd name="T43" fmla="*/ 32 h 162"/>
                <a:gd name="T44" fmla="*/ 33 w 178"/>
                <a:gd name="T45" fmla="*/ 33 h 162"/>
                <a:gd name="T46" fmla="*/ 34 w 178"/>
                <a:gd name="T47" fmla="*/ 28 h 162"/>
                <a:gd name="T48" fmla="*/ 32 w 178"/>
                <a:gd name="T49" fmla="*/ 24 h 162"/>
                <a:gd name="T50" fmla="*/ 36 w 178"/>
                <a:gd name="T51" fmla="*/ 21 h 162"/>
                <a:gd name="T52" fmla="*/ 44 w 178"/>
                <a:gd name="T53" fmla="*/ 23 h 162"/>
                <a:gd name="T54" fmla="*/ 51 w 178"/>
                <a:gd name="T55" fmla="*/ 23 h 162"/>
                <a:gd name="T56" fmla="*/ 53 w 178"/>
                <a:gd name="T57" fmla="*/ 18 h 162"/>
                <a:gd name="T58" fmla="*/ 62 w 178"/>
                <a:gd name="T59" fmla="*/ 10 h 162"/>
                <a:gd name="T60" fmla="*/ 67 w 178"/>
                <a:gd name="T61" fmla="*/ 6 h 162"/>
                <a:gd name="T62" fmla="*/ 76 w 178"/>
                <a:gd name="T63" fmla="*/ 0 h 162"/>
                <a:gd name="T64" fmla="*/ 82 w 178"/>
                <a:gd name="T65" fmla="*/ 8 h 162"/>
                <a:gd name="T66" fmla="*/ 93 w 178"/>
                <a:gd name="T67" fmla="*/ 8 h 162"/>
                <a:gd name="T68" fmla="*/ 94 w 178"/>
                <a:gd name="T69" fmla="*/ 14 h 162"/>
                <a:gd name="T70" fmla="*/ 100 w 178"/>
                <a:gd name="T71" fmla="*/ 16 h 162"/>
                <a:gd name="T72" fmla="*/ 102 w 178"/>
                <a:gd name="T73" fmla="*/ 18 h 162"/>
                <a:gd name="T74" fmla="*/ 108 w 178"/>
                <a:gd name="T75" fmla="*/ 22 h 162"/>
                <a:gd name="T76" fmla="*/ 119 w 178"/>
                <a:gd name="T77" fmla="*/ 23 h 162"/>
                <a:gd name="T78" fmla="*/ 130 w 178"/>
                <a:gd name="T79" fmla="*/ 26 h 162"/>
                <a:gd name="T80" fmla="*/ 135 w 178"/>
                <a:gd name="T81" fmla="*/ 34 h 162"/>
                <a:gd name="T82" fmla="*/ 130 w 178"/>
                <a:gd name="T83" fmla="*/ 47 h 162"/>
                <a:gd name="T84" fmla="*/ 127 w 178"/>
                <a:gd name="T85" fmla="*/ 50 h 162"/>
                <a:gd name="T86" fmla="*/ 122 w 178"/>
                <a:gd name="T87" fmla="*/ 54 h 162"/>
                <a:gd name="T88" fmla="*/ 116 w 178"/>
                <a:gd name="T89" fmla="*/ 64 h 162"/>
                <a:gd name="T90" fmla="*/ 119 w 178"/>
                <a:gd name="T91" fmla="*/ 68 h 162"/>
                <a:gd name="T92" fmla="*/ 119 w 178"/>
                <a:gd name="T93" fmla="*/ 65 h 162"/>
                <a:gd name="T94" fmla="*/ 124 w 178"/>
                <a:gd name="T95" fmla="*/ 65 h 162"/>
                <a:gd name="T96" fmla="*/ 126 w 178"/>
                <a:gd name="T97" fmla="*/ 74 h 162"/>
                <a:gd name="T98" fmla="*/ 129 w 178"/>
                <a:gd name="T99" fmla="*/ 78 h 162"/>
                <a:gd name="T100" fmla="*/ 122 w 178"/>
                <a:gd name="T101" fmla="*/ 84 h 162"/>
                <a:gd name="T102" fmla="*/ 131 w 178"/>
                <a:gd name="T103" fmla="*/ 96 h 162"/>
                <a:gd name="T104" fmla="*/ 138 w 178"/>
                <a:gd name="T105" fmla="*/ 99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solidFill>
              <a:srgbClr val="CC9900"/>
            </a:solidFill>
            <a:ln w="6350">
              <a:solidFill>
                <a:schemeClr val="tx1"/>
              </a:solidFill>
              <a:round/>
              <a:headEnd/>
              <a:tailEnd/>
            </a:ln>
          </p:spPr>
          <p:txBody>
            <a:bodyPr/>
            <a:lstStyle/>
            <a:p>
              <a:endParaRPr lang="tr-TR"/>
            </a:p>
          </p:txBody>
        </p:sp>
      </p:grpSp>
      <p:sp>
        <p:nvSpPr>
          <p:cNvPr id="469" name="Freeform 497"/>
          <p:cNvSpPr>
            <a:spLocks noChangeAspect="1"/>
          </p:cNvSpPr>
          <p:nvPr/>
        </p:nvSpPr>
        <p:spPr bwMode="auto">
          <a:xfrm>
            <a:off x="4414808" y="1960547"/>
            <a:ext cx="80962" cy="50800"/>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solidFill>
            <a:srgbClr val="CC9900"/>
          </a:solidFill>
          <a:ln w="6350">
            <a:solidFill>
              <a:schemeClr val="tx1"/>
            </a:solidFill>
            <a:round/>
            <a:headEnd/>
            <a:tailEnd/>
          </a:ln>
        </p:spPr>
        <p:txBody>
          <a:bodyPr/>
          <a:lstStyle/>
          <a:p>
            <a:endParaRPr lang="tr-TR"/>
          </a:p>
        </p:txBody>
      </p:sp>
      <p:sp>
        <p:nvSpPr>
          <p:cNvPr id="470" name="Freeform 498"/>
          <p:cNvSpPr>
            <a:spLocks noChangeAspect="1"/>
          </p:cNvSpPr>
          <p:nvPr/>
        </p:nvSpPr>
        <p:spPr bwMode="auto">
          <a:xfrm>
            <a:off x="4429095" y="1895459"/>
            <a:ext cx="74613" cy="76200"/>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solidFill>
            <a:srgbClr val="CC9900"/>
          </a:solidFill>
          <a:ln w="6350">
            <a:solidFill>
              <a:schemeClr val="tx1"/>
            </a:solidFill>
            <a:round/>
            <a:headEnd/>
            <a:tailEnd/>
          </a:ln>
        </p:spPr>
        <p:txBody>
          <a:bodyPr/>
          <a:lstStyle/>
          <a:p>
            <a:endParaRPr lang="tr-TR"/>
          </a:p>
        </p:txBody>
      </p:sp>
      <p:sp>
        <p:nvSpPr>
          <p:cNvPr id="471" name="Freeform 499"/>
          <p:cNvSpPr>
            <a:spLocks noChangeAspect="1"/>
          </p:cNvSpPr>
          <p:nvPr/>
        </p:nvSpPr>
        <p:spPr bwMode="auto">
          <a:xfrm>
            <a:off x="4483070" y="1868472"/>
            <a:ext cx="185738" cy="196850"/>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solidFill>
            <a:srgbClr val="CC9900"/>
          </a:solidFill>
          <a:ln w="6350">
            <a:solidFill>
              <a:schemeClr val="tx1"/>
            </a:solidFill>
            <a:round/>
            <a:headEnd/>
            <a:tailEnd/>
          </a:ln>
        </p:spPr>
        <p:txBody>
          <a:bodyPr/>
          <a:lstStyle/>
          <a:p>
            <a:endParaRPr lang="tr-TR"/>
          </a:p>
        </p:txBody>
      </p:sp>
      <p:sp>
        <p:nvSpPr>
          <p:cNvPr id="472" name="Freeform 500"/>
          <p:cNvSpPr>
            <a:spLocks noChangeAspect="1"/>
          </p:cNvSpPr>
          <p:nvPr/>
        </p:nvSpPr>
        <p:spPr bwMode="auto">
          <a:xfrm>
            <a:off x="4491008" y="2057384"/>
            <a:ext cx="88900" cy="47625"/>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solidFill>
            <a:srgbClr val="CC9900"/>
          </a:solidFill>
          <a:ln w="6350">
            <a:solidFill>
              <a:schemeClr val="tx1"/>
            </a:solidFill>
            <a:round/>
            <a:headEnd/>
            <a:tailEnd/>
          </a:ln>
        </p:spPr>
        <p:txBody>
          <a:bodyPr/>
          <a:lstStyle/>
          <a:p>
            <a:endParaRPr lang="tr-TR"/>
          </a:p>
        </p:txBody>
      </p:sp>
      <p:sp>
        <p:nvSpPr>
          <p:cNvPr id="473" name="Freeform 501"/>
          <p:cNvSpPr>
            <a:spLocks noChangeAspect="1"/>
          </p:cNvSpPr>
          <p:nvPr/>
        </p:nvSpPr>
        <p:spPr bwMode="auto">
          <a:xfrm>
            <a:off x="4565620" y="2020872"/>
            <a:ext cx="157163" cy="71437"/>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solidFill>
            <a:srgbClr val="CC9900"/>
          </a:solidFill>
          <a:ln w="6350">
            <a:solidFill>
              <a:schemeClr val="tx1"/>
            </a:solidFill>
            <a:round/>
            <a:headEnd/>
            <a:tailEnd/>
          </a:ln>
        </p:spPr>
        <p:txBody>
          <a:bodyPr/>
          <a:lstStyle/>
          <a:p>
            <a:endParaRPr lang="tr-TR"/>
          </a:p>
        </p:txBody>
      </p:sp>
      <p:grpSp>
        <p:nvGrpSpPr>
          <p:cNvPr id="474" name="Group 502"/>
          <p:cNvGrpSpPr>
            <a:grpSpLocks/>
          </p:cNvGrpSpPr>
          <p:nvPr/>
        </p:nvGrpSpPr>
        <p:grpSpPr bwMode="auto">
          <a:xfrm>
            <a:off x="4503661" y="2074855"/>
            <a:ext cx="273047" cy="276226"/>
            <a:chOff x="2828" y="1358"/>
            <a:chExt cx="173" cy="173"/>
          </a:xfrm>
        </p:grpSpPr>
        <p:sp>
          <p:nvSpPr>
            <p:cNvPr id="475" name="Freeform 503"/>
            <p:cNvSpPr>
              <a:spLocks noChangeAspect="1"/>
            </p:cNvSpPr>
            <p:nvPr/>
          </p:nvSpPr>
          <p:spPr bwMode="auto">
            <a:xfrm>
              <a:off x="2850" y="1456"/>
              <a:ext cx="26" cy="38"/>
            </a:xfrm>
            <a:custGeom>
              <a:avLst/>
              <a:gdLst>
                <a:gd name="T0" fmla="*/ 8 w 28"/>
                <a:gd name="T1" fmla="*/ 8 h 40"/>
                <a:gd name="T2" fmla="*/ 12 w 28"/>
                <a:gd name="T3" fmla="*/ 4 h 40"/>
                <a:gd name="T4" fmla="*/ 16 w 28"/>
                <a:gd name="T5" fmla="*/ 0 h 40"/>
                <a:gd name="T6" fmla="*/ 18 w 28"/>
                <a:gd name="T7" fmla="*/ 4 h 40"/>
                <a:gd name="T8" fmla="*/ 20 w 28"/>
                <a:gd name="T9" fmla="*/ 8 h 40"/>
                <a:gd name="T10" fmla="*/ 20 w 28"/>
                <a:gd name="T11" fmla="*/ 28 h 40"/>
                <a:gd name="T12" fmla="*/ 18 w 28"/>
                <a:gd name="T13" fmla="*/ 29 h 40"/>
                <a:gd name="T14" fmla="*/ 16 w 28"/>
                <a:gd name="T15" fmla="*/ 30 h 40"/>
                <a:gd name="T16" fmla="*/ 10 w 28"/>
                <a:gd name="T17" fmla="*/ 32 h 40"/>
                <a:gd name="T18" fmla="*/ 7 w 28"/>
                <a:gd name="T19" fmla="*/ 29 h 40"/>
                <a:gd name="T20" fmla="*/ 7 w 28"/>
                <a:gd name="T21" fmla="*/ 28 h 40"/>
                <a:gd name="T22" fmla="*/ 7 w 28"/>
                <a:gd name="T23" fmla="*/ 26 h 40"/>
                <a:gd name="T24" fmla="*/ 7 w 28"/>
                <a:gd name="T25" fmla="*/ 10 h 40"/>
                <a:gd name="T26" fmla="*/ 4 w 28"/>
                <a:gd name="T27" fmla="*/ 10 h 40"/>
                <a:gd name="T28" fmla="*/ 0 w 28"/>
                <a:gd name="T29" fmla="*/ 8 h 40"/>
                <a:gd name="T30" fmla="*/ 4 w 28"/>
                <a:gd name="T31" fmla="*/ 6 h 40"/>
                <a:gd name="T32" fmla="*/ 7 w 28"/>
                <a:gd name="T33" fmla="*/ 6 h 40"/>
                <a:gd name="T34" fmla="*/ 8 w 28"/>
                <a:gd name="T35" fmla="*/ 8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solidFill>
              <a:srgbClr val="CC9900"/>
            </a:solidFill>
            <a:ln w="6350">
              <a:solidFill>
                <a:schemeClr val="tx1"/>
              </a:solidFill>
              <a:round/>
              <a:headEnd/>
              <a:tailEnd/>
            </a:ln>
          </p:spPr>
          <p:txBody>
            <a:bodyPr/>
            <a:lstStyle/>
            <a:p>
              <a:endParaRPr lang="tr-TR"/>
            </a:p>
          </p:txBody>
        </p:sp>
        <p:sp>
          <p:nvSpPr>
            <p:cNvPr id="476" name="Freeform 504"/>
            <p:cNvSpPr>
              <a:spLocks noChangeAspect="1"/>
            </p:cNvSpPr>
            <p:nvPr/>
          </p:nvSpPr>
          <p:spPr bwMode="auto">
            <a:xfrm>
              <a:off x="2918" y="1509"/>
              <a:ext cx="37" cy="22"/>
            </a:xfrm>
            <a:custGeom>
              <a:avLst/>
              <a:gdLst>
                <a:gd name="T0" fmla="*/ 27 w 41"/>
                <a:gd name="T1" fmla="*/ 8 h 24"/>
                <a:gd name="T2" fmla="*/ 26 w 41"/>
                <a:gd name="T3" fmla="*/ 12 h 24"/>
                <a:gd name="T4" fmla="*/ 26 w 41"/>
                <a:gd name="T5" fmla="*/ 14 h 24"/>
                <a:gd name="T6" fmla="*/ 26 w 41"/>
                <a:gd name="T7" fmla="*/ 16 h 24"/>
                <a:gd name="T8" fmla="*/ 26 w 41"/>
                <a:gd name="T9" fmla="*/ 17 h 24"/>
                <a:gd name="T10" fmla="*/ 21 w 41"/>
                <a:gd name="T11" fmla="*/ 16 h 24"/>
                <a:gd name="T12" fmla="*/ 12 w 41"/>
                <a:gd name="T13" fmla="*/ 12 h 24"/>
                <a:gd name="T14" fmla="*/ 4 w 41"/>
                <a:gd name="T15" fmla="*/ 6 h 24"/>
                <a:gd name="T16" fmla="*/ 0 w 41"/>
                <a:gd name="T17" fmla="*/ 6 h 24"/>
                <a:gd name="T18" fmla="*/ 0 w 41"/>
                <a:gd name="T19" fmla="*/ 2 h 24"/>
                <a:gd name="T20" fmla="*/ 2 w 41"/>
                <a:gd name="T21" fmla="*/ 0 h 24"/>
                <a:gd name="T22" fmla="*/ 5 w 41"/>
                <a:gd name="T23" fmla="*/ 0 h 24"/>
                <a:gd name="T24" fmla="*/ 13 w 41"/>
                <a:gd name="T25" fmla="*/ 2 h 24"/>
                <a:gd name="T26" fmla="*/ 18 w 41"/>
                <a:gd name="T27" fmla="*/ 4 h 24"/>
                <a:gd name="T28" fmla="*/ 22 w 41"/>
                <a:gd name="T29" fmla="*/ 2 h 24"/>
                <a:gd name="T30" fmla="*/ 27 w 41"/>
                <a:gd name="T31" fmla="*/ 0 h 24"/>
                <a:gd name="T32" fmla="*/ 27 w 41"/>
                <a:gd name="T33" fmla="*/ 4 h 24"/>
                <a:gd name="T34" fmla="*/ 27 w 41"/>
                <a:gd name="T35" fmla="*/ 8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solidFill>
              <a:srgbClr val="CC9900"/>
            </a:solidFill>
            <a:ln w="6350">
              <a:solidFill>
                <a:schemeClr val="tx1"/>
              </a:solidFill>
              <a:round/>
              <a:headEnd/>
              <a:tailEnd/>
            </a:ln>
          </p:spPr>
          <p:txBody>
            <a:bodyPr/>
            <a:lstStyle/>
            <a:p>
              <a:endParaRPr lang="tr-TR"/>
            </a:p>
          </p:txBody>
        </p:sp>
        <p:sp>
          <p:nvSpPr>
            <p:cNvPr id="477" name="Freeform 505"/>
            <p:cNvSpPr>
              <a:spLocks noChangeAspect="1"/>
            </p:cNvSpPr>
            <p:nvPr/>
          </p:nvSpPr>
          <p:spPr bwMode="auto">
            <a:xfrm>
              <a:off x="2828" y="1358"/>
              <a:ext cx="173" cy="152"/>
            </a:xfrm>
            <a:custGeom>
              <a:avLst/>
              <a:gdLst>
                <a:gd name="T0" fmla="*/ 8 w 185"/>
                <a:gd name="T1" fmla="*/ 40 h 162"/>
                <a:gd name="T2" fmla="*/ 0 w 185"/>
                <a:gd name="T3" fmla="*/ 28 h 162"/>
                <a:gd name="T4" fmla="*/ 7 w 185"/>
                <a:gd name="T5" fmla="*/ 22 h 162"/>
                <a:gd name="T6" fmla="*/ 4 w 185"/>
                <a:gd name="T7" fmla="*/ 20 h 162"/>
                <a:gd name="T8" fmla="*/ 4 w 185"/>
                <a:gd name="T9" fmla="*/ 14 h 162"/>
                <a:gd name="T10" fmla="*/ 16 w 185"/>
                <a:gd name="T11" fmla="*/ 12 h 162"/>
                <a:gd name="T12" fmla="*/ 19 w 185"/>
                <a:gd name="T13" fmla="*/ 10 h 162"/>
                <a:gd name="T14" fmla="*/ 24 w 185"/>
                <a:gd name="T15" fmla="*/ 14 h 162"/>
                <a:gd name="T16" fmla="*/ 28 w 185"/>
                <a:gd name="T17" fmla="*/ 10 h 162"/>
                <a:gd name="T18" fmla="*/ 35 w 185"/>
                <a:gd name="T19" fmla="*/ 8 h 162"/>
                <a:gd name="T20" fmla="*/ 40 w 185"/>
                <a:gd name="T21" fmla="*/ 2 h 162"/>
                <a:gd name="T22" fmla="*/ 49 w 185"/>
                <a:gd name="T23" fmla="*/ 0 h 162"/>
                <a:gd name="T24" fmla="*/ 57 w 185"/>
                <a:gd name="T25" fmla="*/ 2 h 162"/>
                <a:gd name="T26" fmla="*/ 72 w 185"/>
                <a:gd name="T27" fmla="*/ 8 h 162"/>
                <a:gd name="T28" fmla="*/ 74 w 185"/>
                <a:gd name="T29" fmla="*/ 12 h 162"/>
                <a:gd name="T30" fmla="*/ 65 w 185"/>
                <a:gd name="T31" fmla="*/ 22 h 162"/>
                <a:gd name="T32" fmla="*/ 65 w 185"/>
                <a:gd name="T33" fmla="*/ 30 h 162"/>
                <a:gd name="T34" fmla="*/ 65 w 185"/>
                <a:gd name="T35" fmla="*/ 37 h 162"/>
                <a:gd name="T36" fmla="*/ 74 w 185"/>
                <a:gd name="T37" fmla="*/ 45 h 162"/>
                <a:gd name="T38" fmla="*/ 83 w 185"/>
                <a:gd name="T39" fmla="*/ 50 h 162"/>
                <a:gd name="T40" fmla="*/ 91 w 185"/>
                <a:gd name="T41" fmla="*/ 56 h 162"/>
                <a:gd name="T42" fmla="*/ 95 w 185"/>
                <a:gd name="T43" fmla="*/ 67 h 162"/>
                <a:gd name="T44" fmla="*/ 103 w 185"/>
                <a:gd name="T45" fmla="*/ 71 h 162"/>
                <a:gd name="T46" fmla="*/ 107 w 185"/>
                <a:gd name="T47" fmla="*/ 69 h 162"/>
                <a:gd name="T48" fmla="*/ 111 w 185"/>
                <a:gd name="T49" fmla="*/ 76 h 162"/>
                <a:gd name="T50" fmla="*/ 123 w 185"/>
                <a:gd name="T51" fmla="*/ 84 h 162"/>
                <a:gd name="T52" fmla="*/ 137 w 185"/>
                <a:gd name="T53" fmla="*/ 93 h 162"/>
                <a:gd name="T54" fmla="*/ 137 w 185"/>
                <a:gd name="T55" fmla="*/ 96 h 162"/>
                <a:gd name="T56" fmla="*/ 129 w 185"/>
                <a:gd name="T57" fmla="*/ 94 h 162"/>
                <a:gd name="T58" fmla="*/ 122 w 185"/>
                <a:gd name="T59" fmla="*/ 92 h 162"/>
                <a:gd name="T60" fmla="*/ 117 w 185"/>
                <a:gd name="T61" fmla="*/ 96 h 162"/>
                <a:gd name="T62" fmla="*/ 119 w 185"/>
                <a:gd name="T63" fmla="*/ 99 h 162"/>
                <a:gd name="T64" fmla="*/ 123 w 185"/>
                <a:gd name="T65" fmla="*/ 106 h 162"/>
                <a:gd name="T66" fmla="*/ 124 w 185"/>
                <a:gd name="T67" fmla="*/ 108 h 162"/>
                <a:gd name="T68" fmla="*/ 123 w 185"/>
                <a:gd name="T69" fmla="*/ 114 h 162"/>
                <a:gd name="T70" fmla="*/ 119 w 185"/>
                <a:gd name="T71" fmla="*/ 118 h 162"/>
                <a:gd name="T72" fmla="*/ 115 w 185"/>
                <a:gd name="T73" fmla="*/ 122 h 162"/>
                <a:gd name="T74" fmla="*/ 108 w 185"/>
                <a:gd name="T75" fmla="*/ 126 h 162"/>
                <a:gd name="T76" fmla="*/ 111 w 185"/>
                <a:gd name="T77" fmla="*/ 118 h 162"/>
                <a:gd name="T78" fmla="*/ 112 w 185"/>
                <a:gd name="T79" fmla="*/ 110 h 162"/>
                <a:gd name="T80" fmla="*/ 111 w 185"/>
                <a:gd name="T81" fmla="*/ 102 h 162"/>
                <a:gd name="T82" fmla="*/ 103 w 185"/>
                <a:gd name="T83" fmla="*/ 96 h 162"/>
                <a:gd name="T84" fmla="*/ 91 w 185"/>
                <a:gd name="T85" fmla="*/ 87 h 162"/>
                <a:gd name="T86" fmla="*/ 65 w 185"/>
                <a:gd name="T87" fmla="*/ 71 h 162"/>
                <a:gd name="T88" fmla="*/ 49 w 185"/>
                <a:gd name="T89" fmla="*/ 57 h 162"/>
                <a:gd name="T90" fmla="*/ 40 w 185"/>
                <a:gd name="T91" fmla="*/ 38 h 162"/>
                <a:gd name="T92" fmla="*/ 28 w 185"/>
                <a:gd name="T93" fmla="*/ 34 h 162"/>
                <a:gd name="T94" fmla="*/ 21 w 185"/>
                <a:gd name="T95" fmla="*/ 38 h 162"/>
                <a:gd name="T96" fmla="*/ 16 w 185"/>
                <a:gd name="T97" fmla="*/ 44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solidFill>
              <a:srgbClr val="CC9900"/>
            </a:solidFill>
            <a:ln w="6350">
              <a:solidFill>
                <a:schemeClr val="tx1"/>
              </a:solidFill>
              <a:round/>
              <a:headEnd/>
              <a:tailEnd/>
            </a:ln>
          </p:spPr>
          <p:txBody>
            <a:bodyPr/>
            <a:lstStyle/>
            <a:p>
              <a:endParaRPr lang="tr-TR"/>
            </a:p>
          </p:txBody>
        </p:sp>
      </p:grpSp>
      <p:sp>
        <p:nvSpPr>
          <p:cNvPr id="478" name="Freeform 506"/>
          <p:cNvSpPr>
            <a:spLocks noChangeAspect="1"/>
          </p:cNvSpPr>
          <p:nvPr/>
        </p:nvSpPr>
        <p:spPr bwMode="auto">
          <a:xfrm>
            <a:off x="4652933" y="1868472"/>
            <a:ext cx="204787" cy="147637"/>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solidFill>
            <a:srgbClr val="CC9900"/>
          </a:solidFill>
          <a:ln w="6350">
            <a:solidFill>
              <a:schemeClr val="tx1"/>
            </a:solidFill>
            <a:round/>
            <a:headEnd/>
            <a:tailEnd/>
          </a:ln>
        </p:spPr>
        <p:txBody>
          <a:bodyPr/>
          <a:lstStyle/>
          <a:p>
            <a:endParaRPr lang="tr-TR"/>
          </a:p>
        </p:txBody>
      </p:sp>
      <p:sp>
        <p:nvSpPr>
          <p:cNvPr id="479" name="Freeform 507"/>
          <p:cNvSpPr>
            <a:spLocks noChangeAspect="1"/>
          </p:cNvSpPr>
          <p:nvPr/>
        </p:nvSpPr>
        <p:spPr bwMode="auto">
          <a:xfrm>
            <a:off x="4783108" y="2197084"/>
            <a:ext cx="41275" cy="76200"/>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solidFill>
            <a:srgbClr val="008000"/>
          </a:solidFill>
          <a:ln w="6350">
            <a:solidFill>
              <a:schemeClr val="tx1"/>
            </a:solidFill>
            <a:round/>
            <a:headEnd/>
            <a:tailEnd/>
          </a:ln>
        </p:spPr>
        <p:txBody>
          <a:bodyPr/>
          <a:lstStyle/>
          <a:p>
            <a:endParaRPr lang="tr-TR"/>
          </a:p>
        </p:txBody>
      </p:sp>
      <p:sp>
        <p:nvSpPr>
          <p:cNvPr id="480" name="Freeform 508"/>
          <p:cNvSpPr>
            <a:spLocks noChangeAspect="1"/>
          </p:cNvSpPr>
          <p:nvPr/>
        </p:nvSpPr>
        <p:spPr bwMode="auto">
          <a:xfrm>
            <a:off x="4805333" y="2219309"/>
            <a:ext cx="139700" cy="146050"/>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solidFill>
            <a:srgbClr val="CC9900"/>
          </a:solidFill>
          <a:ln w="6350">
            <a:solidFill>
              <a:schemeClr val="tx1"/>
            </a:solidFill>
            <a:round/>
            <a:headEnd/>
            <a:tailEnd/>
          </a:ln>
        </p:spPr>
        <p:txBody>
          <a:bodyPr/>
          <a:lstStyle/>
          <a:p>
            <a:endParaRPr lang="tr-TR"/>
          </a:p>
        </p:txBody>
      </p:sp>
      <p:sp>
        <p:nvSpPr>
          <p:cNvPr id="481" name="Freeform 509"/>
          <p:cNvSpPr>
            <a:spLocks noChangeAspect="1"/>
          </p:cNvSpPr>
          <p:nvPr/>
        </p:nvSpPr>
        <p:spPr bwMode="auto">
          <a:xfrm>
            <a:off x="4714845" y="1998647"/>
            <a:ext cx="115888" cy="58737"/>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solidFill>
            <a:srgbClr val="CC9900"/>
          </a:solidFill>
          <a:ln w="6350">
            <a:solidFill>
              <a:schemeClr val="tx1"/>
            </a:solidFill>
            <a:round/>
            <a:headEnd/>
            <a:tailEnd/>
          </a:ln>
        </p:spPr>
        <p:txBody>
          <a:bodyPr/>
          <a:lstStyle/>
          <a:p>
            <a:endParaRPr lang="tr-TR"/>
          </a:p>
        </p:txBody>
      </p:sp>
      <p:sp>
        <p:nvSpPr>
          <p:cNvPr id="482" name="Freeform 510"/>
          <p:cNvSpPr>
            <a:spLocks noChangeAspect="1"/>
          </p:cNvSpPr>
          <p:nvPr/>
        </p:nvSpPr>
        <p:spPr bwMode="auto">
          <a:xfrm>
            <a:off x="4614833" y="1973247"/>
            <a:ext cx="131762" cy="60325"/>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solidFill>
            <a:srgbClr val="CC9900"/>
          </a:solidFill>
          <a:ln w="6350">
            <a:solidFill>
              <a:schemeClr val="tx1"/>
            </a:solidFill>
            <a:round/>
            <a:headEnd/>
            <a:tailEnd/>
          </a:ln>
        </p:spPr>
        <p:txBody>
          <a:bodyPr/>
          <a:lstStyle/>
          <a:p>
            <a:endParaRPr lang="tr-TR"/>
          </a:p>
        </p:txBody>
      </p:sp>
      <p:sp>
        <p:nvSpPr>
          <p:cNvPr id="483" name="Freeform 511"/>
          <p:cNvSpPr>
            <a:spLocks noChangeAspect="1"/>
          </p:cNvSpPr>
          <p:nvPr/>
        </p:nvSpPr>
        <p:spPr bwMode="auto">
          <a:xfrm>
            <a:off x="4924395" y="2030397"/>
            <a:ext cx="73025" cy="76200"/>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solidFill>
            <a:srgbClr val="008000"/>
          </a:solidFill>
          <a:ln w="6350">
            <a:solidFill>
              <a:schemeClr val="tx1"/>
            </a:solidFill>
            <a:round/>
            <a:headEnd/>
            <a:tailEnd/>
          </a:ln>
        </p:spPr>
        <p:txBody>
          <a:bodyPr/>
          <a:lstStyle/>
          <a:p>
            <a:endParaRPr lang="tr-TR"/>
          </a:p>
        </p:txBody>
      </p:sp>
      <p:sp>
        <p:nvSpPr>
          <p:cNvPr id="484" name="Freeform 512"/>
          <p:cNvSpPr>
            <a:spLocks noChangeAspect="1"/>
          </p:cNvSpPr>
          <p:nvPr/>
        </p:nvSpPr>
        <p:spPr bwMode="auto">
          <a:xfrm>
            <a:off x="4703733" y="2033572"/>
            <a:ext cx="141287" cy="74612"/>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solidFill>
            <a:srgbClr val="CC9900"/>
          </a:solidFill>
          <a:ln w="6350" algn="ctr">
            <a:solidFill>
              <a:schemeClr val="tx1"/>
            </a:solidFill>
            <a:round/>
            <a:headEnd/>
            <a:tailEnd/>
          </a:ln>
          <a:effectLst/>
        </p:spPr>
        <p:txBody>
          <a:bodyPr/>
          <a:lstStyle/>
          <a:p>
            <a:endParaRPr lang="tr-TR"/>
          </a:p>
        </p:txBody>
      </p:sp>
      <p:sp>
        <p:nvSpPr>
          <p:cNvPr id="485" name="Freeform 513"/>
          <p:cNvSpPr>
            <a:spLocks noChangeAspect="1"/>
          </p:cNvSpPr>
          <p:nvPr/>
        </p:nvSpPr>
        <p:spPr bwMode="auto">
          <a:xfrm>
            <a:off x="4827558" y="1920859"/>
            <a:ext cx="382587" cy="222250"/>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solidFill>
            <a:srgbClr val="008000"/>
          </a:solidFill>
          <a:ln w="6350">
            <a:solidFill>
              <a:schemeClr val="tx1"/>
            </a:solidFill>
            <a:round/>
            <a:headEnd/>
            <a:tailEnd/>
          </a:ln>
        </p:spPr>
        <p:txBody>
          <a:bodyPr/>
          <a:lstStyle/>
          <a:p>
            <a:endParaRPr lang="tr-TR"/>
          </a:p>
        </p:txBody>
      </p:sp>
      <p:sp>
        <p:nvSpPr>
          <p:cNvPr id="486" name="Freeform 514"/>
          <p:cNvSpPr>
            <a:spLocks noChangeAspect="1"/>
          </p:cNvSpPr>
          <p:nvPr/>
        </p:nvSpPr>
        <p:spPr bwMode="auto">
          <a:xfrm>
            <a:off x="4835495" y="1824022"/>
            <a:ext cx="195263" cy="120650"/>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solidFill>
            <a:srgbClr val="008000"/>
          </a:solidFill>
          <a:ln w="6350">
            <a:solidFill>
              <a:schemeClr val="tx1"/>
            </a:solidFill>
            <a:round/>
            <a:headEnd/>
            <a:tailEnd/>
          </a:ln>
        </p:spPr>
        <p:txBody>
          <a:bodyPr/>
          <a:lstStyle/>
          <a:p>
            <a:endParaRPr lang="tr-TR"/>
          </a:p>
        </p:txBody>
      </p:sp>
      <p:sp>
        <p:nvSpPr>
          <p:cNvPr id="487" name="Freeform 515"/>
          <p:cNvSpPr>
            <a:spLocks noChangeAspect="1"/>
          </p:cNvSpPr>
          <p:nvPr/>
        </p:nvSpPr>
        <p:spPr bwMode="auto">
          <a:xfrm>
            <a:off x="4646583" y="2081197"/>
            <a:ext cx="71437" cy="53975"/>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solidFill>
            <a:srgbClr val="008000"/>
          </a:solidFill>
          <a:ln w="6350">
            <a:solidFill>
              <a:schemeClr val="tx1"/>
            </a:solidFill>
            <a:round/>
            <a:headEnd/>
            <a:tailEnd/>
          </a:ln>
        </p:spPr>
        <p:txBody>
          <a:bodyPr/>
          <a:lstStyle/>
          <a:p>
            <a:endParaRPr lang="tr-TR"/>
          </a:p>
        </p:txBody>
      </p:sp>
      <p:sp>
        <p:nvSpPr>
          <p:cNvPr id="488" name="Freeform 516"/>
          <p:cNvSpPr>
            <a:spLocks noChangeAspect="1"/>
          </p:cNvSpPr>
          <p:nvPr/>
        </p:nvSpPr>
        <p:spPr bwMode="auto">
          <a:xfrm>
            <a:off x="4806920" y="2205022"/>
            <a:ext cx="53975" cy="34925"/>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solidFill>
            <a:srgbClr val="008000"/>
          </a:solidFill>
          <a:ln w="6350">
            <a:solidFill>
              <a:schemeClr val="tx1"/>
            </a:solidFill>
            <a:round/>
            <a:headEnd/>
            <a:tailEnd/>
          </a:ln>
        </p:spPr>
        <p:txBody>
          <a:bodyPr/>
          <a:lstStyle/>
          <a:p>
            <a:endParaRPr lang="tr-TR"/>
          </a:p>
        </p:txBody>
      </p:sp>
      <p:sp>
        <p:nvSpPr>
          <p:cNvPr id="489" name="Freeform 517"/>
          <p:cNvSpPr>
            <a:spLocks noChangeAspect="1"/>
          </p:cNvSpPr>
          <p:nvPr/>
        </p:nvSpPr>
        <p:spPr bwMode="auto">
          <a:xfrm>
            <a:off x="4789458" y="2043097"/>
            <a:ext cx="207962" cy="119062"/>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solidFill>
            <a:srgbClr val="CC9900"/>
          </a:solidFill>
          <a:ln w="6350">
            <a:solidFill>
              <a:schemeClr val="tx1"/>
            </a:solidFill>
            <a:round/>
            <a:headEnd/>
            <a:tailEnd/>
          </a:ln>
        </p:spPr>
        <p:txBody>
          <a:bodyPr/>
          <a:lstStyle/>
          <a:p>
            <a:endParaRPr lang="tr-TR"/>
          </a:p>
        </p:txBody>
      </p:sp>
      <p:sp>
        <p:nvSpPr>
          <p:cNvPr id="490" name="Freeform 518"/>
          <p:cNvSpPr>
            <a:spLocks noChangeAspect="1"/>
          </p:cNvSpPr>
          <p:nvPr/>
        </p:nvSpPr>
        <p:spPr bwMode="auto">
          <a:xfrm>
            <a:off x="4757708" y="2095484"/>
            <a:ext cx="100012" cy="112713"/>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solidFill>
            <a:srgbClr val="CC9900"/>
          </a:solidFill>
          <a:ln w="6350">
            <a:solidFill>
              <a:schemeClr val="tx1"/>
            </a:solidFill>
            <a:round/>
            <a:headEnd/>
            <a:tailEnd/>
          </a:ln>
        </p:spPr>
        <p:txBody>
          <a:bodyPr/>
          <a:lstStyle/>
          <a:p>
            <a:endParaRPr lang="tr-TR"/>
          </a:p>
        </p:txBody>
      </p:sp>
      <p:sp>
        <p:nvSpPr>
          <p:cNvPr id="491" name="Freeform 519"/>
          <p:cNvSpPr>
            <a:spLocks noChangeAspect="1"/>
          </p:cNvSpPr>
          <p:nvPr/>
        </p:nvSpPr>
        <p:spPr bwMode="auto">
          <a:xfrm>
            <a:off x="4846608" y="2151047"/>
            <a:ext cx="130175" cy="76200"/>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solidFill>
            <a:srgbClr val="CC9900"/>
          </a:solidFill>
          <a:ln w="6350">
            <a:solidFill>
              <a:schemeClr val="tx1"/>
            </a:solidFill>
            <a:round/>
            <a:headEnd/>
            <a:tailEnd/>
          </a:ln>
        </p:spPr>
        <p:txBody>
          <a:bodyPr/>
          <a:lstStyle/>
          <a:p>
            <a:endParaRPr lang="tr-TR"/>
          </a:p>
        </p:txBody>
      </p:sp>
      <p:grpSp>
        <p:nvGrpSpPr>
          <p:cNvPr id="492" name="Group 520"/>
          <p:cNvGrpSpPr>
            <a:grpSpLocks/>
          </p:cNvGrpSpPr>
          <p:nvPr/>
        </p:nvGrpSpPr>
        <p:grpSpPr bwMode="auto">
          <a:xfrm>
            <a:off x="4527575" y="1790684"/>
            <a:ext cx="80964" cy="82550"/>
            <a:chOff x="2842" y="1180"/>
            <a:chExt cx="52" cy="51"/>
          </a:xfrm>
        </p:grpSpPr>
        <p:sp>
          <p:nvSpPr>
            <p:cNvPr id="493" name="Freeform 521"/>
            <p:cNvSpPr>
              <a:spLocks noChangeAspect="1"/>
            </p:cNvSpPr>
            <p:nvPr/>
          </p:nvSpPr>
          <p:spPr bwMode="auto">
            <a:xfrm>
              <a:off x="2872" y="1202"/>
              <a:ext cx="22" cy="29"/>
            </a:xfrm>
            <a:custGeom>
              <a:avLst/>
              <a:gdLst>
                <a:gd name="T0" fmla="*/ 8 w 24"/>
                <a:gd name="T1" fmla="*/ 4 h 30"/>
                <a:gd name="T2" fmla="*/ 8 w 24"/>
                <a:gd name="T3" fmla="*/ 12 h 30"/>
                <a:gd name="T4" fmla="*/ 14 w 24"/>
                <a:gd name="T5" fmla="*/ 8 h 30"/>
                <a:gd name="T6" fmla="*/ 17 w 24"/>
                <a:gd name="T7" fmla="*/ 4 h 30"/>
                <a:gd name="T8" fmla="*/ 17 w 24"/>
                <a:gd name="T9" fmla="*/ 15 h 30"/>
                <a:gd name="T10" fmla="*/ 16 w 24"/>
                <a:gd name="T11" fmla="*/ 16 h 30"/>
                <a:gd name="T12" fmla="*/ 14 w 24"/>
                <a:gd name="T13" fmla="*/ 22 h 30"/>
                <a:gd name="T14" fmla="*/ 12 w 24"/>
                <a:gd name="T15" fmla="*/ 26 h 30"/>
                <a:gd name="T16" fmla="*/ 10 w 24"/>
                <a:gd name="T17" fmla="*/ 26 h 30"/>
                <a:gd name="T18" fmla="*/ 10 w 24"/>
                <a:gd name="T19" fmla="*/ 24 h 30"/>
                <a:gd name="T20" fmla="*/ 8 w 24"/>
                <a:gd name="T21" fmla="*/ 20 h 30"/>
                <a:gd name="T22" fmla="*/ 6 w 24"/>
                <a:gd name="T23" fmla="*/ 16 h 30"/>
                <a:gd name="T24" fmla="*/ 6 w 24"/>
                <a:gd name="T25" fmla="*/ 14 h 30"/>
                <a:gd name="T26" fmla="*/ 2 w 24"/>
                <a:gd name="T27" fmla="*/ 10 h 30"/>
                <a:gd name="T28" fmla="*/ 0 w 24"/>
                <a:gd name="T29" fmla="*/ 6 h 30"/>
                <a:gd name="T30" fmla="*/ 0 w 24"/>
                <a:gd name="T31" fmla="*/ 4 h 30"/>
                <a:gd name="T32" fmla="*/ 2 w 24"/>
                <a:gd name="T33" fmla="*/ 2 h 30"/>
                <a:gd name="T34" fmla="*/ 4 w 24"/>
                <a:gd name="T35" fmla="*/ 0 h 30"/>
                <a:gd name="T36" fmla="*/ 6 w 24"/>
                <a:gd name="T37" fmla="*/ 0 h 30"/>
                <a:gd name="T38" fmla="*/ 6 w 24"/>
                <a:gd name="T39" fmla="*/ 0 h 30"/>
                <a:gd name="T40" fmla="*/ 8 w 24"/>
                <a:gd name="T41" fmla="*/ 4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solidFill>
              <a:srgbClr val="CC9900"/>
            </a:solidFill>
            <a:ln w="6350">
              <a:solidFill>
                <a:schemeClr val="tx1"/>
              </a:solidFill>
              <a:round/>
              <a:headEnd/>
              <a:tailEnd/>
            </a:ln>
          </p:spPr>
          <p:txBody>
            <a:bodyPr/>
            <a:lstStyle/>
            <a:p>
              <a:endParaRPr lang="tr-TR"/>
            </a:p>
          </p:txBody>
        </p:sp>
        <p:sp>
          <p:nvSpPr>
            <p:cNvPr id="494" name="Freeform 522"/>
            <p:cNvSpPr>
              <a:spLocks noChangeAspect="1"/>
            </p:cNvSpPr>
            <p:nvPr/>
          </p:nvSpPr>
          <p:spPr bwMode="auto">
            <a:xfrm>
              <a:off x="2842" y="1180"/>
              <a:ext cx="30" cy="49"/>
            </a:xfrm>
            <a:custGeom>
              <a:avLst/>
              <a:gdLst>
                <a:gd name="T0" fmla="*/ 18 w 32"/>
                <a:gd name="T1" fmla="*/ 41 h 52"/>
                <a:gd name="T2" fmla="*/ 8 w 32"/>
                <a:gd name="T3" fmla="*/ 41 h 52"/>
                <a:gd name="T4" fmla="*/ 8 w 32"/>
                <a:gd name="T5" fmla="*/ 41 h 52"/>
                <a:gd name="T6" fmla="*/ 8 w 32"/>
                <a:gd name="T7" fmla="*/ 39 h 52"/>
                <a:gd name="T8" fmla="*/ 6 w 32"/>
                <a:gd name="T9" fmla="*/ 39 h 52"/>
                <a:gd name="T10" fmla="*/ 6 w 32"/>
                <a:gd name="T11" fmla="*/ 34 h 52"/>
                <a:gd name="T12" fmla="*/ 4 w 32"/>
                <a:gd name="T13" fmla="*/ 30 h 52"/>
                <a:gd name="T14" fmla="*/ 2 w 32"/>
                <a:gd name="T15" fmla="*/ 25 h 52"/>
                <a:gd name="T16" fmla="*/ 0 w 32"/>
                <a:gd name="T17" fmla="*/ 22 h 52"/>
                <a:gd name="T18" fmla="*/ 2 w 32"/>
                <a:gd name="T19" fmla="*/ 18 h 52"/>
                <a:gd name="T20" fmla="*/ 4 w 32"/>
                <a:gd name="T21" fmla="*/ 14 h 52"/>
                <a:gd name="T22" fmla="*/ 8 w 32"/>
                <a:gd name="T23" fmla="*/ 8 h 52"/>
                <a:gd name="T24" fmla="*/ 22 w 32"/>
                <a:gd name="T25" fmla="*/ 0 h 52"/>
                <a:gd name="T26" fmla="*/ 22 w 32"/>
                <a:gd name="T27" fmla="*/ 10 h 52"/>
                <a:gd name="T28" fmla="*/ 21 w 32"/>
                <a:gd name="T29" fmla="*/ 12 h 52"/>
                <a:gd name="T30" fmla="*/ 22 w 32"/>
                <a:gd name="T31" fmla="*/ 14 h 52"/>
                <a:gd name="T32" fmla="*/ 24 w 32"/>
                <a:gd name="T33" fmla="*/ 16 h 52"/>
                <a:gd name="T34" fmla="*/ 23 w 32"/>
                <a:gd name="T35" fmla="*/ 20 h 52"/>
                <a:gd name="T36" fmla="*/ 22 w 32"/>
                <a:gd name="T37" fmla="*/ 23 h 52"/>
                <a:gd name="T38" fmla="*/ 21 w 32"/>
                <a:gd name="T39" fmla="*/ 23 h 52"/>
                <a:gd name="T40" fmla="*/ 18 w 32"/>
                <a:gd name="T41" fmla="*/ 24 h 52"/>
                <a:gd name="T42" fmla="*/ 20 w 32"/>
                <a:gd name="T43" fmla="*/ 28 h 52"/>
                <a:gd name="T44" fmla="*/ 22 w 32"/>
                <a:gd name="T45" fmla="*/ 32 h 52"/>
                <a:gd name="T46" fmla="*/ 18 w 32"/>
                <a:gd name="T47" fmla="*/ 32 h 52"/>
                <a:gd name="T48" fmla="*/ 18 w 32"/>
                <a:gd name="T49" fmla="*/ 41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solidFill>
              <a:srgbClr val="CC9900"/>
            </a:solidFill>
            <a:ln w="6350">
              <a:solidFill>
                <a:schemeClr val="tx1"/>
              </a:solidFill>
              <a:round/>
              <a:headEnd/>
              <a:tailEnd/>
            </a:ln>
          </p:spPr>
          <p:txBody>
            <a:bodyPr/>
            <a:lstStyle/>
            <a:p>
              <a:endParaRPr lang="tr-TR"/>
            </a:p>
          </p:txBody>
        </p:sp>
        <p:sp>
          <p:nvSpPr>
            <p:cNvPr id="495" name="Freeform 523"/>
            <p:cNvSpPr>
              <a:spLocks noChangeAspect="1"/>
            </p:cNvSpPr>
            <p:nvPr/>
          </p:nvSpPr>
          <p:spPr bwMode="auto">
            <a:xfrm>
              <a:off x="2868" y="1224"/>
              <a:ext cx="14" cy="4"/>
            </a:xfrm>
            <a:custGeom>
              <a:avLst/>
              <a:gdLst>
                <a:gd name="T0" fmla="*/ 0 w 14"/>
                <a:gd name="T1" fmla="*/ 2 h 4"/>
                <a:gd name="T2" fmla="*/ 6 w 14"/>
                <a:gd name="T3" fmla="*/ 4 h 4"/>
                <a:gd name="T4" fmla="*/ 8 w 14"/>
                <a:gd name="T5" fmla="*/ 4 h 4"/>
                <a:gd name="T6" fmla="*/ 14 w 14"/>
                <a:gd name="T7" fmla="*/ 2 h 4"/>
                <a:gd name="T8" fmla="*/ 8 w 14"/>
                <a:gd name="T9" fmla="*/ 0 h 4"/>
                <a:gd name="T10" fmla="*/ 4 w 14"/>
                <a:gd name="T11" fmla="*/ 0 h 4"/>
                <a:gd name="T12" fmla="*/ 0 w 14"/>
                <a:gd name="T13" fmla="*/ 2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solidFill>
              <a:srgbClr val="CC9900"/>
            </a:solidFill>
            <a:ln w="6350">
              <a:solidFill>
                <a:schemeClr val="tx1"/>
              </a:solidFill>
              <a:round/>
              <a:headEnd/>
              <a:tailEnd/>
            </a:ln>
          </p:spPr>
          <p:txBody>
            <a:bodyPr/>
            <a:lstStyle/>
            <a:p>
              <a:endParaRPr lang="tr-TR"/>
            </a:p>
          </p:txBody>
        </p:sp>
      </p:grpSp>
      <p:sp>
        <p:nvSpPr>
          <p:cNvPr id="496" name="Freeform 524"/>
          <p:cNvSpPr>
            <a:spLocks noChangeAspect="1"/>
          </p:cNvSpPr>
          <p:nvPr/>
        </p:nvSpPr>
        <p:spPr bwMode="auto">
          <a:xfrm>
            <a:off x="4389408" y="2193909"/>
            <a:ext cx="23812" cy="11113"/>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solidFill>
            <a:schemeClr val="bg1"/>
          </a:solidFill>
          <a:ln w="6350">
            <a:solidFill>
              <a:schemeClr val="tx1"/>
            </a:solidFill>
            <a:round/>
            <a:headEnd/>
            <a:tailEnd/>
          </a:ln>
        </p:spPr>
        <p:txBody>
          <a:bodyPr/>
          <a:lstStyle/>
          <a:p>
            <a:endParaRPr lang="tr-TR"/>
          </a:p>
        </p:txBody>
      </p:sp>
      <p:sp>
        <p:nvSpPr>
          <p:cNvPr id="497" name="Freeform 525"/>
          <p:cNvSpPr>
            <a:spLocks noChangeAspect="1"/>
          </p:cNvSpPr>
          <p:nvPr/>
        </p:nvSpPr>
        <p:spPr bwMode="auto">
          <a:xfrm>
            <a:off x="4478308" y="1989122"/>
            <a:ext cx="20637" cy="25400"/>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solidFill>
            <a:schemeClr val="bg1"/>
          </a:solidFill>
          <a:ln w="6350">
            <a:solidFill>
              <a:schemeClr val="tx1"/>
            </a:solidFill>
            <a:round/>
            <a:headEnd/>
            <a:tailEnd/>
          </a:ln>
        </p:spPr>
        <p:txBody>
          <a:bodyPr/>
          <a:lstStyle/>
          <a:p>
            <a:endParaRPr lang="tr-TR"/>
          </a:p>
        </p:txBody>
      </p:sp>
      <p:sp>
        <p:nvSpPr>
          <p:cNvPr id="498" name="Freeform 526"/>
          <p:cNvSpPr>
            <a:spLocks noChangeAspect="1"/>
          </p:cNvSpPr>
          <p:nvPr/>
        </p:nvSpPr>
        <p:spPr bwMode="auto">
          <a:xfrm>
            <a:off x="5160933" y="2479659"/>
            <a:ext cx="492125" cy="446088"/>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solidFill>
            <a:srgbClr val="CC9900"/>
          </a:solidFill>
          <a:ln w="6350" algn="ctr">
            <a:solidFill>
              <a:schemeClr val="tx1"/>
            </a:solidFill>
            <a:round/>
            <a:headEnd/>
            <a:tailEnd/>
          </a:ln>
          <a:effectLst/>
        </p:spPr>
        <p:txBody>
          <a:bodyPr/>
          <a:lstStyle/>
          <a:p>
            <a:endParaRPr lang="tr-TR"/>
          </a:p>
        </p:txBody>
      </p:sp>
      <p:sp>
        <p:nvSpPr>
          <p:cNvPr id="499" name="Freeform 527"/>
          <p:cNvSpPr>
            <a:spLocks noChangeAspect="1"/>
          </p:cNvSpPr>
          <p:nvPr/>
        </p:nvSpPr>
        <p:spPr bwMode="auto">
          <a:xfrm>
            <a:off x="5099020" y="2378059"/>
            <a:ext cx="28575" cy="19050"/>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solidFill>
            <a:schemeClr val="bg1"/>
          </a:solidFill>
          <a:ln w="6350">
            <a:solidFill>
              <a:schemeClr val="tx1"/>
            </a:solidFill>
            <a:round/>
            <a:headEnd/>
            <a:tailEnd/>
          </a:ln>
        </p:spPr>
        <p:txBody>
          <a:bodyPr/>
          <a:lstStyle/>
          <a:p>
            <a:endParaRPr lang="tr-TR"/>
          </a:p>
        </p:txBody>
      </p:sp>
      <p:sp>
        <p:nvSpPr>
          <p:cNvPr id="500" name="Freeform 528"/>
          <p:cNvSpPr>
            <a:spLocks noChangeAspect="1"/>
          </p:cNvSpPr>
          <p:nvPr/>
        </p:nvSpPr>
        <p:spPr bwMode="auto">
          <a:xfrm>
            <a:off x="5140295" y="2452672"/>
            <a:ext cx="31750" cy="95250"/>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solidFill>
            <a:srgbClr val="CC9900"/>
          </a:solidFill>
          <a:ln w="6350">
            <a:solidFill>
              <a:schemeClr val="tx1"/>
            </a:solidFill>
            <a:round/>
            <a:headEnd/>
            <a:tailEnd/>
          </a:ln>
        </p:spPr>
        <p:txBody>
          <a:bodyPr/>
          <a:lstStyle/>
          <a:p>
            <a:endParaRPr lang="tr-TR"/>
          </a:p>
        </p:txBody>
      </p:sp>
      <p:sp>
        <p:nvSpPr>
          <p:cNvPr id="501" name="Freeform 529"/>
          <p:cNvSpPr>
            <a:spLocks noChangeAspect="1"/>
          </p:cNvSpPr>
          <p:nvPr/>
        </p:nvSpPr>
        <p:spPr bwMode="auto">
          <a:xfrm>
            <a:off x="5168870" y="2339959"/>
            <a:ext cx="138113" cy="130175"/>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noFill/>
          <a:ln w="6350">
            <a:solidFill>
              <a:schemeClr val="tx1"/>
            </a:solidFill>
            <a:round/>
            <a:headEnd/>
            <a:tailEnd/>
          </a:ln>
        </p:spPr>
        <p:txBody>
          <a:bodyPr/>
          <a:lstStyle/>
          <a:p>
            <a:endParaRPr lang="tr-TR"/>
          </a:p>
        </p:txBody>
      </p:sp>
      <p:sp>
        <p:nvSpPr>
          <p:cNvPr id="502" name="Freeform 530"/>
          <p:cNvSpPr>
            <a:spLocks noChangeAspect="1"/>
          </p:cNvSpPr>
          <p:nvPr/>
        </p:nvSpPr>
        <p:spPr bwMode="auto">
          <a:xfrm>
            <a:off x="5243483" y="2336784"/>
            <a:ext cx="227012" cy="222250"/>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solidFill>
            <a:schemeClr val="bg1"/>
          </a:solidFill>
          <a:ln w="6350">
            <a:solidFill>
              <a:schemeClr val="tx1"/>
            </a:solidFill>
            <a:round/>
            <a:headEnd/>
            <a:tailEnd/>
          </a:ln>
        </p:spPr>
        <p:txBody>
          <a:bodyPr/>
          <a:lstStyle/>
          <a:p>
            <a:endParaRPr lang="tr-TR"/>
          </a:p>
        </p:txBody>
      </p:sp>
      <p:grpSp>
        <p:nvGrpSpPr>
          <p:cNvPr id="503" name="Group 531"/>
          <p:cNvGrpSpPr>
            <a:grpSpLocks/>
          </p:cNvGrpSpPr>
          <p:nvPr/>
        </p:nvGrpSpPr>
        <p:grpSpPr bwMode="auto">
          <a:xfrm>
            <a:off x="4935508" y="2200232"/>
            <a:ext cx="411162" cy="174623"/>
            <a:chOff x="3102" y="1437"/>
            <a:chExt cx="261" cy="109"/>
          </a:xfrm>
        </p:grpSpPr>
        <p:sp>
          <p:nvSpPr>
            <p:cNvPr id="504" name="Freeform 532"/>
            <p:cNvSpPr>
              <a:spLocks noChangeAspect="1"/>
            </p:cNvSpPr>
            <p:nvPr/>
          </p:nvSpPr>
          <p:spPr bwMode="auto">
            <a:xfrm>
              <a:off x="3102" y="1441"/>
              <a:ext cx="30" cy="23"/>
            </a:xfrm>
            <a:custGeom>
              <a:avLst/>
              <a:gdLst>
                <a:gd name="T0" fmla="*/ 22 w 32"/>
                <a:gd name="T1" fmla="*/ 0 h 24"/>
                <a:gd name="T2" fmla="*/ 8 w 32"/>
                <a:gd name="T3" fmla="*/ 2 h 24"/>
                <a:gd name="T4" fmla="*/ 4 w 32"/>
                <a:gd name="T5" fmla="*/ 4 h 24"/>
                <a:gd name="T6" fmla="*/ 2 w 32"/>
                <a:gd name="T7" fmla="*/ 6 h 24"/>
                <a:gd name="T8" fmla="*/ 0 w 32"/>
                <a:gd name="T9" fmla="*/ 8 h 24"/>
                <a:gd name="T10" fmla="*/ 2 w 32"/>
                <a:gd name="T11" fmla="*/ 10 h 24"/>
                <a:gd name="T12" fmla="*/ 2 w 32"/>
                <a:gd name="T13" fmla="*/ 12 h 24"/>
                <a:gd name="T14" fmla="*/ 6 w 32"/>
                <a:gd name="T15" fmla="*/ 12 h 24"/>
                <a:gd name="T16" fmla="*/ 6 w 32"/>
                <a:gd name="T17" fmla="*/ 20 h 24"/>
                <a:gd name="T18" fmla="*/ 8 w 32"/>
                <a:gd name="T19" fmla="*/ 18 h 24"/>
                <a:gd name="T20" fmla="*/ 16 w 32"/>
                <a:gd name="T21" fmla="*/ 14 h 24"/>
                <a:gd name="T22" fmla="*/ 24 w 32"/>
                <a:gd name="T23" fmla="*/ 8 h 24"/>
                <a:gd name="T24" fmla="*/ 23 w 32"/>
                <a:gd name="T25" fmla="*/ 6 h 24"/>
                <a:gd name="T26" fmla="*/ 21 w 32"/>
                <a:gd name="T27" fmla="*/ 0 h 24"/>
                <a:gd name="T28" fmla="*/ 22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solidFill>
              <a:srgbClr val="CC9900"/>
            </a:solidFill>
            <a:ln w="6350">
              <a:solidFill>
                <a:schemeClr val="tx1"/>
              </a:solidFill>
              <a:round/>
              <a:headEnd/>
              <a:tailEnd/>
            </a:ln>
          </p:spPr>
          <p:txBody>
            <a:bodyPr/>
            <a:lstStyle/>
            <a:p>
              <a:endParaRPr lang="tr-TR"/>
            </a:p>
          </p:txBody>
        </p:sp>
        <p:sp>
          <p:nvSpPr>
            <p:cNvPr id="505" name="Freeform 533"/>
            <p:cNvSpPr>
              <a:spLocks noChangeAspect="1"/>
            </p:cNvSpPr>
            <p:nvPr/>
          </p:nvSpPr>
          <p:spPr bwMode="auto">
            <a:xfrm>
              <a:off x="3102" y="1437"/>
              <a:ext cx="261" cy="109"/>
            </a:xfrm>
            <a:custGeom>
              <a:avLst/>
              <a:gdLst>
                <a:gd name="T0" fmla="*/ 129 w 278"/>
                <a:gd name="T1" fmla="*/ 75 h 116"/>
                <a:gd name="T2" fmla="*/ 132 w 278"/>
                <a:gd name="T3" fmla="*/ 78 h 116"/>
                <a:gd name="T4" fmla="*/ 142 w 278"/>
                <a:gd name="T5" fmla="*/ 80 h 116"/>
                <a:gd name="T6" fmla="*/ 151 w 278"/>
                <a:gd name="T7" fmla="*/ 76 h 116"/>
                <a:gd name="T8" fmla="*/ 159 w 278"/>
                <a:gd name="T9" fmla="*/ 80 h 116"/>
                <a:gd name="T10" fmla="*/ 166 w 278"/>
                <a:gd name="T11" fmla="*/ 78 h 116"/>
                <a:gd name="T12" fmla="*/ 174 w 278"/>
                <a:gd name="T13" fmla="*/ 73 h 116"/>
                <a:gd name="T14" fmla="*/ 180 w 278"/>
                <a:gd name="T15" fmla="*/ 75 h 116"/>
                <a:gd name="T16" fmla="*/ 196 w 278"/>
                <a:gd name="T17" fmla="*/ 71 h 116"/>
                <a:gd name="T18" fmla="*/ 209 w 278"/>
                <a:gd name="T19" fmla="*/ 71 h 116"/>
                <a:gd name="T20" fmla="*/ 216 w 278"/>
                <a:gd name="T21" fmla="*/ 70 h 116"/>
                <a:gd name="T22" fmla="*/ 212 w 278"/>
                <a:gd name="T23" fmla="*/ 55 h 116"/>
                <a:gd name="T24" fmla="*/ 209 w 278"/>
                <a:gd name="T25" fmla="*/ 40 h 116"/>
                <a:gd name="T26" fmla="*/ 212 w 278"/>
                <a:gd name="T27" fmla="*/ 35 h 116"/>
                <a:gd name="T28" fmla="*/ 209 w 278"/>
                <a:gd name="T29" fmla="*/ 28 h 116"/>
                <a:gd name="T30" fmla="*/ 202 w 278"/>
                <a:gd name="T31" fmla="*/ 24 h 116"/>
                <a:gd name="T32" fmla="*/ 200 w 278"/>
                <a:gd name="T33" fmla="*/ 16 h 116"/>
                <a:gd name="T34" fmla="*/ 196 w 278"/>
                <a:gd name="T35" fmla="*/ 8 h 116"/>
                <a:gd name="T36" fmla="*/ 176 w 278"/>
                <a:gd name="T37" fmla="*/ 8 h 116"/>
                <a:gd name="T38" fmla="*/ 151 w 278"/>
                <a:gd name="T39" fmla="*/ 12 h 116"/>
                <a:gd name="T40" fmla="*/ 132 w 278"/>
                <a:gd name="T41" fmla="*/ 14 h 116"/>
                <a:gd name="T42" fmla="*/ 115 w 278"/>
                <a:gd name="T43" fmla="*/ 8 h 116"/>
                <a:gd name="T44" fmla="*/ 96 w 278"/>
                <a:gd name="T45" fmla="*/ 0 h 116"/>
                <a:gd name="T46" fmla="*/ 79 w 278"/>
                <a:gd name="T47" fmla="*/ 2 h 116"/>
                <a:gd name="T48" fmla="*/ 65 w 278"/>
                <a:gd name="T49" fmla="*/ 8 h 116"/>
                <a:gd name="T50" fmla="*/ 50 w 278"/>
                <a:gd name="T51" fmla="*/ 10 h 116"/>
                <a:gd name="T52" fmla="*/ 47 w 278"/>
                <a:gd name="T53" fmla="*/ 8 h 116"/>
                <a:gd name="T54" fmla="*/ 36 w 278"/>
                <a:gd name="T55" fmla="*/ 8 h 116"/>
                <a:gd name="T56" fmla="*/ 26 w 278"/>
                <a:gd name="T57" fmla="*/ 10 h 116"/>
                <a:gd name="T58" fmla="*/ 34 w 278"/>
                <a:gd name="T59" fmla="*/ 20 h 116"/>
                <a:gd name="T60" fmla="*/ 8 w 278"/>
                <a:gd name="T61" fmla="*/ 22 h 116"/>
                <a:gd name="T62" fmla="*/ 0 w 278"/>
                <a:gd name="T63" fmla="*/ 32 h 116"/>
                <a:gd name="T64" fmla="*/ 4 w 278"/>
                <a:gd name="T65" fmla="*/ 33 h 116"/>
                <a:gd name="T66" fmla="*/ 8 w 278"/>
                <a:gd name="T67" fmla="*/ 36 h 116"/>
                <a:gd name="T68" fmla="*/ 10 w 278"/>
                <a:gd name="T69" fmla="*/ 42 h 116"/>
                <a:gd name="T70" fmla="*/ 8 w 278"/>
                <a:gd name="T71" fmla="*/ 47 h 116"/>
                <a:gd name="T72" fmla="*/ 14 w 278"/>
                <a:gd name="T73" fmla="*/ 52 h 116"/>
                <a:gd name="T74" fmla="*/ 18 w 278"/>
                <a:gd name="T75" fmla="*/ 59 h 116"/>
                <a:gd name="T76" fmla="*/ 23 w 278"/>
                <a:gd name="T77" fmla="*/ 67 h 116"/>
                <a:gd name="T78" fmla="*/ 36 w 278"/>
                <a:gd name="T79" fmla="*/ 75 h 116"/>
                <a:gd name="T80" fmla="*/ 59 w 278"/>
                <a:gd name="T81" fmla="*/ 81 h 116"/>
                <a:gd name="T82" fmla="*/ 61 w 278"/>
                <a:gd name="T83" fmla="*/ 75 h 116"/>
                <a:gd name="T84" fmla="*/ 57 w 278"/>
                <a:gd name="T85" fmla="*/ 73 h 116"/>
                <a:gd name="T86" fmla="*/ 64 w 278"/>
                <a:gd name="T87" fmla="*/ 71 h 116"/>
                <a:gd name="T88" fmla="*/ 69 w 278"/>
                <a:gd name="T89" fmla="*/ 73 h 116"/>
                <a:gd name="T90" fmla="*/ 81 w 278"/>
                <a:gd name="T91" fmla="*/ 83 h 116"/>
                <a:gd name="T92" fmla="*/ 88 w 278"/>
                <a:gd name="T93" fmla="*/ 84 h 116"/>
                <a:gd name="T94" fmla="*/ 94 w 278"/>
                <a:gd name="T95" fmla="*/ 83 h 116"/>
                <a:gd name="T96" fmla="*/ 102 w 278"/>
                <a:gd name="T97" fmla="*/ 73 h 116"/>
                <a:gd name="T98" fmla="*/ 108 w 278"/>
                <a:gd name="T99" fmla="*/ 71 h 116"/>
                <a:gd name="T100" fmla="*/ 110 w 278"/>
                <a:gd name="T101" fmla="*/ 73 h 116"/>
                <a:gd name="T102" fmla="*/ 115 w 278"/>
                <a:gd name="T103" fmla="*/ 75 h 116"/>
                <a:gd name="T104" fmla="*/ 120 w 278"/>
                <a:gd name="T105" fmla="*/ 73 h 116"/>
                <a:gd name="T106" fmla="*/ 126 w 278"/>
                <a:gd name="T107" fmla="*/ 75 h 116"/>
                <a:gd name="T108" fmla="*/ 121 w 278"/>
                <a:gd name="T109" fmla="*/ 76 h 116"/>
                <a:gd name="T110" fmla="*/ 126 w 278"/>
                <a:gd name="T111" fmla="*/ 90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solidFill>
              <a:srgbClr val="CC9900"/>
            </a:solidFill>
            <a:ln w="6350">
              <a:solidFill>
                <a:schemeClr val="tx1"/>
              </a:solidFill>
              <a:round/>
              <a:headEnd/>
              <a:tailEnd/>
            </a:ln>
          </p:spPr>
          <p:txBody>
            <a:bodyPr/>
            <a:lstStyle/>
            <a:p>
              <a:endParaRPr lang="tr-TR"/>
            </a:p>
          </p:txBody>
        </p:sp>
      </p:grpSp>
      <p:sp>
        <p:nvSpPr>
          <p:cNvPr id="506" name="Freeform 534"/>
          <p:cNvSpPr>
            <a:spLocks noChangeAspect="1"/>
          </p:cNvSpPr>
          <p:nvPr/>
        </p:nvSpPr>
        <p:spPr bwMode="auto">
          <a:xfrm>
            <a:off x="5535583" y="2636822"/>
            <a:ext cx="25400" cy="36512"/>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solidFill>
            <a:srgbClr val="FF99CC"/>
          </a:solidFill>
          <a:ln w="6350">
            <a:solidFill>
              <a:schemeClr val="tx1"/>
            </a:solidFill>
            <a:round/>
            <a:headEnd/>
            <a:tailEnd/>
          </a:ln>
        </p:spPr>
        <p:txBody>
          <a:bodyPr/>
          <a:lstStyle/>
          <a:p>
            <a:endParaRPr lang="tr-TR"/>
          </a:p>
        </p:txBody>
      </p:sp>
      <p:sp>
        <p:nvSpPr>
          <p:cNvPr id="507" name="Freeform 535"/>
          <p:cNvSpPr>
            <a:spLocks noChangeAspect="1"/>
          </p:cNvSpPr>
          <p:nvPr/>
        </p:nvSpPr>
        <p:spPr bwMode="auto">
          <a:xfrm>
            <a:off x="5580033" y="2665397"/>
            <a:ext cx="174625" cy="223837"/>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solidFill>
            <a:schemeClr val="bg1"/>
          </a:solidFill>
          <a:ln w="6350">
            <a:solidFill>
              <a:schemeClr val="tx1"/>
            </a:solidFill>
            <a:round/>
            <a:headEnd/>
            <a:tailEnd/>
          </a:ln>
        </p:spPr>
        <p:txBody>
          <a:bodyPr/>
          <a:lstStyle/>
          <a:p>
            <a:endParaRPr lang="tr-TR"/>
          </a:p>
        </p:txBody>
      </p:sp>
      <p:sp>
        <p:nvSpPr>
          <p:cNvPr id="508" name="Freeform 536"/>
          <p:cNvSpPr>
            <a:spLocks noChangeAspect="1"/>
          </p:cNvSpPr>
          <p:nvPr/>
        </p:nvSpPr>
        <p:spPr bwMode="auto">
          <a:xfrm>
            <a:off x="5654645" y="2628884"/>
            <a:ext cx="14288" cy="28575"/>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solidFill>
            <a:schemeClr val="bg1"/>
          </a:solidFill>
          <a:ln w="6350">
            <a:solidFill>
              <a:schemeClr val="tx1"/>
            </a:solidFill>
            <a:round/>
            <a:headEnd/>
            <a:tailEnd/>
          </a:ln>
        </p:spPr>
        <p:txBody>
          <a:bodyPr/>
          <a:lstStyle/>
          <a:p>
            <a:endParaRPr lang="tr-TR"/>
          </a:p>
        </p:txBody>
      </p:sp>
      <p:sp>
        <p:nvSpPr>
          <p:cNvPr id="509" name="Freeform 537"/>
          <p:cNvSpPr>
            <a:spLocks noChangeAspect="1"/>
          </p:cNvSpPr>
          <p:nvPr/>
        </p:nvSpPr>
        <p:spPr bwMode="auto">
          <a:xfrm>
            <a:off x="5541933" y="2641584"/>
            <a:ext cx="134937" cy="76200"/>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solidFill>
            <a:schemeClr val="bg1"/>
          </a:solidFill>
          <a:ln w="6350">
            <a:solidFill>
              <a:schemeClr val="tx1"/>
            </a:solidFill>
            <a:round/>
            <a:headEnd/>
            <a:tailEnd/>
          </a:ln>
        </p:spPr>
        <p:txBody>
          <a:bodyPr/>
          <a:lstStyle/>
          <a:p>
            <a:endParaRPr lang="tr-TR"/>
          </a:p>
        </p:txBody>
      </p:sp>
      <p:sp>
        <p:nvSpPr>
          <p:cNvPr id="510" name="Freeform 538"/>
          <p:cNvSpPr>
            <a:spLocks noChangeAspect="1"/>
          </p:cNvSpPr>
          <p:nvPr/>
        </p:nvSpPr>
        <p:spPr bwMode="auto">
          <a:xfrm>
            <a:off x="5365720" y="2841609"/>
            <a:ext cx="242888" cy="158750"/>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solidFill>
            <a:schemeClr val="bg1"/>
          </a:solidFill>
          <a:ln w="6350">
            <a:solidFill>
              <a:schemeClr val="tx1"/>
            </a:solidFill>
            <a:round/>
            <a:headEnd/>
            <a:tailEnd/>
          </a:ln>
        </p:spPr>
        <p:txBody>
          <a:bodyPr/>
          <a:lstStyle/>
          <a:p>
            <a:endParaRPr lang="tr-TR"/>
          </a:p>
        </p:txBody>
      </p:sp>
      <p:sp>
        <p:nvSpPr>
          <p:cNvPr id="511" name="Freeform 539"/>
          <p:cNvSpPr>
            <a:spLocks noChangeAspect="1"/>
          </p:cNvSpPr>
          <p:nvPr/>
        </p:nvSpPr>
        <p:spPr bwMode="auto">
          <a:xfrm>
            <a:off x="5429220" y="2532047"/>
            <a:ext cx="60325" cy="44450"/>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solidFill>
            <a:schemeClr val="bg1"/>
          </a:solidFill>
          <a:ln w="6350">
            <a:solidFill>
              <a:schemeClr val="tx1"/>
            </a:solidFill>
            <a:round/>
            <a:headEnd/>
            <a:tailEnd/>
          </a:ln>
        </p:spPr>
        <p:txBody>
          <a:bodyPr/>
          <a:lstStyle/>
          <a:p>
            <a:endParaRPr lang="tr-TR"/>
          </a:p>
        </p:txBody>
      </p:sp>
      <p:sp>
        <p:nvSpPr>
          <p:cNvPr id="512" name="Freeform 540"/>
          <p:cNvSpPr>
            <a:spLocks noChangeAspect="1"/>
          </p:cNvSpPr>
          <p:nvPr/>
        </p:nvSpPr>
        <p:spPr bwMode="auto">
          <a:xfrm>
            <a:off x="5335558" y="2262172"/>
            <a:ext cx="487362" cy="396875"/>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solidFill>
            <a:srgbClr val="FFEAAF"/>
          </a:solidFill>
          <a:ln w="6350">
            <a:solidFill>
              <a:schemeClr val="tx1"/>
            </a:solidFill>
            <a:round/>
            <a:headEnd/>
            <a:tailEnd/>
          </a:ln>
        </p:spPr>
        <p:txBody>
          <a:bodyPr/>
          <a:lstStyle/>
          <a:p>
            <a:endParaRPr lang="tr-TR"/>
          </a:p>
        </p:txBody>
      </p:sp>
      <p:sp>
        <p:nvSpPr>
          <p:cNvPr id="513" name="Freeform 541"/>
          <p:cNvSpPr>
            <a:spLocks noChangeAspect="1"/>
          </p:cNvSpPr>
          <p:nvPr/>
        </p:nvSpPr>
        <p:spPr bwMode="auto">
          <a:xfrm>
            <a:off x="5160933" y="2447909"/>
            <a:ext cx="92075" cy="115888"/>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solidFill>
            <a:schemeClr val="bg1"/>
          </a:solidFill>
          <a:ln w="6350">
            <a:solidFill>
              <a:schemeClr val="tx1"/>
            </a:solidFill>
            <a:round/>
            <a:headEnd/>
            <a:tailEnd/>
          </a:ln>
        </p:spPr>
        <p:txBody>
          <a:bodyPr/>
          <a:lstStyle/>
          <a:p>
            <a:endParaRPr lang="tr-TR"/>
          </a:p>
        </p:txBody>
      </p:sp>
      <p:sp>
        <p:nvSpPr>
          <p:cNvPr id="514" name="Freeform 542"/>
          <p:cNvSpPr>
            <a:spLocks noChangeAspect="1"/>
          </p:cNvSpPr>
          <p:nvPr/>
        </p:nvSpPr>
        <p:spPr bwMode="auto">
          <a:xfrm>
            <a:off x="5160933" y="2409809"/>
            <a:ext cx="25400" cy="42863"/>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solidFill>
            <a:schemeClr val="bg1"/>
          </a:solidFill>
          <a:ln w="6350">
            <a:solidFill>
              <a:schemeClr val="tx1"/>
            </a:solidFill>
            <a:round/>
            <a:headEnd/>
            <a:tailEnd/>
          </a:ln>
        </p:spPr>
        <p:txBody>
          <a:bodyPr/>
          <a:lstStyle/>
          <a:p>
            <a:endParaRPr lang="tr-TR"/>
          </a:p>
        </p:txBody>
      </p:sp>
      <p:sp>
        <p:nvSpPr>
          <p:cNvPr id="515" name="Freeform 543"/>
          <p:cNvSpPr>
            <a:spLocks noChangeAspect="1"/>
          </p:cNvSpPr>
          <p:nvPr/>
        </p:nvSpPr>
        <p:spPr bwMode="auto">
          <a:xfrm>
            <a:off x="5157758" y="2465372"/>
            <a:ext cx="14287" cy="28575"/>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solidFill>
            <a:schemeClr val="bg1"/>
          </a:solidFill>
          <a:ln w="6350">
            <a:solidFill>
              <a:schemeClr val="tx1"/>
            </a:solidFill>
            <a:round/>
            <a:headEnd/>
            <a:tailEnd/>
          </a:ln>
        </p:spPr>
        <p:txBody>
          <a:bodyPr/>
          <a:lstStyle/>
          <a:p>
            <a:endParaRPr lang="tr-TR"/>
          </a:p>
        </p:txBody>
      </p:sp>
      <p:sp>
        <p:nvSpPr>
          <p:cNvPr id="516" name="Freeform 545"/>
          <p:cNvSpPr>
            <a:spLocks noChangeAspect="1"/>
          </p:cNvSpPr>
          <p:nvPr/>
        </p:nvSpPr>
        <p:spPr bwMode="auto">
          <a:xfrm>
            <a:off x="5911820" y="2174859"/>
            <a:ext cx="184150" cy="109538"/>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noFill/>
          <a:ln w="6350">
            <a:solidFill>
              <a:schemeClr val="tx1"/>
            </a:solidFill>
            <a:round/>
            <a:headEnd/>
            <a:tailEnd/>
          </a:ln>
        </p:spPr>
        <p:txBody>
          <a:bodyPr/>
          <a:lstStyle/>
          <a:p>
            <a:endParaRPr lang="tr-TR"/>
          </a:p>
        </p:txBody>
      </p:sp>
      <p:sp>
        <p:nvSpPr>
          <p:cNvPr id="517" name="Freeform 546"/>
          <p:cNvSpPr>
            <a:spLocks noChangeAspect="1"/>
          </p:cNvSpPr>
          <p:nvPr/>
        </p:nvSpPr>
        <p:spPr bwMode="auto">
          <a:xfrm>
            <a:off x="5576858" y="2111359"/>
            <a:ext cx="396875" cy="230188"/>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solidFill>
            <a:schemeClr val="bg1"/>
          </a:solidFill>
          <a:ln w="6350">
            <a:solidFill>
              <a:schemeClr val="tx1"/>
            </a:solidFill>
            <a:round/>
            <a:headEnd/>
            <a:tailEnd/>
          </a:ln>
        </p:spPr>
        <p:txBody>
          <a:bodyPr/>
          <a:lstStyle/>
          <a:p>
            <a:endParaRPr lang="tr-TR"/>
          </a:p>
        </p:txBody>
      </p:sp>
      <p:sp>
        <p:nvSpPr>
          <p:cNvPr id="518" name="Freeform 547"/>
          <p:cNvSpPr>
            <a:spLocks noChangeAspect="1"/>
          </p:cNvSpPr>
          <p:nvPr/>
        </p:nvSpPr>
        <p:spPr bwMode="auto">
          <a:xfrm>
            <a:off x="5351433" y="1844659"/>
            <a:ext cx="839787" cy="404813"/>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solidFill>
            <a:srgbClr val="CC9900"/>
          </a:solidFill>
          <a:ln w="6350">
            <a:solidFill>
              <a:schemeClr val="tx1"/>
            </a:solidFill>
            <a:round/>
            <a:headEnd/>
            <a:tailEnd/>
          </a:ln>
        </p:spPr>
        <p:txBody>
          <a:bodyPr/>
          <a:lstStyle/>
          <a:p>
            <a:endParaRPr lang="tr-TR"/>
          </a:p>
        </p:txBody>
      </p:sp>
      <p:sp>
        <p:nvSpPr>
          <p:cNvPr id="519" name="Freeform 548"/>
          <p:cNvSpPr>
            <a:spLocks noChangeAspect="1"/>
          </p:cNvSpPr>
          <p:nvPr/>
        </p:nvSpPr>
        <p:spPr bwMode="auto">
          <a:xfrm>
            <a:off x="5351433" y="2273284"/>
            <a:ext cx="38100" cy="19050"/>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solidFill>
            <a:schemeClr val="bg1"/>
          </a:solidFill>
          <a:ln w="6350">
            <a:solidFill>
              <a:schemeClr val="tx1"/>
            </a:solidFill>
            <a:round/>
            <a:headEnd/>
            <a:tailEnd/>
          </a:ln>
        </p:spPr>
        <p:txBody>
          <a:bodyPr/>
          <a:lstStyle/>
          <a:p>
            <a:endParaRPr lang="tr-TR"/>
          </a:p>
        </p:txBody>
      </p:sp>
      <p:grpSp>
        <p:nvGrpSpPr>
          <p:cNvPr id="520" name="Group 549"/>
          <p:cNvGrpSpPr>
            <a:grpSpLocks/>
          </p:cNvGrpSpPr>
          <p:nvPr/>
        </p:nvGrpSpPr>
        <p:grpSpPr bwMode="auto">
          <a:xfrm>
            <a:off x="4760834" y="1260488"/>
            <a:ext cx="3003520" cy="966809"/>
            <a:chOff x="2991" y="846"/>
            <a:chExt cx="1910" cy="608"/>
          </a:xfrm>
        </p:grpSpPr>
        <p:sp>
          <p:nvSpPr>
            <p:cNvPr id="521" name="Freeform 550"/>
            <p:cNvSpPr>
              <a:spLocks noChangeAspect="1"/>
            </p:cNvSpPr>
            <p:nvPr/>
          </p:nvSpPr>
          <p:spPr bwMode="auto">
            <a:xfrm>
              <a:off x="2991" y="1218"/>
              <a:ext cx="38" cy="14"/>
            </a:xfrm>
            <a:custGeom>
              <a:avLst/>
              <a:gdLst>
                <a:gd name="T0" fmla="*/ 30 w 40"/>
                <a:gd name="T1" fmla="*/ 10 h 16"/>
                <a:gd name="T2" fmla="*/ 32 w 40"/>
                <a:gd name="T3" fmla="*/ 4 h 16"/>
                <a:gd name="T4" fmla="*/ 28 w 40"/>
                <a:gd name="T5" fmla="*/ 2 h 16"/>
                <a:gd name="T6" fmla="*/ 24 w 40"/>
                <a:gd name="T7" fmla="*/ 0 h 16"/>
                <a:gd name="T8" fmla="*/ 16 w 40"/>
                <a:gd name="T9" fmla="*/ 0 h 16"/>
                <a:gd name="T10" fmla="*/ 10 w 40"/>
                <a:gd name="T11" fmla="*/ 0 h 16"/>
                <a:gd name="T12" fmla="*/ 10 w 40"/>
                <a:gd name="T13" fmla="*/ 4 h 16"/>
                <a:gd name="T14" fmla="*/ 8 w 40"/>
                <a:gd name="T15" fmla="*/ 4 h 16"/>
                <a:gd name="T16" fmla="*/ 4 w 40"/>
                <a:gd name="T17" fmla="*/ 4 h 16"/>
                <a:gd name="T18" fmla="*/ 2 w 40"/>
                <a:gd name="T19" fmla="*/ 8 h 16"/>
                <a:gd name="T20" fmla="*/ 0 w 40"/>
                <a:gd name="T21" fmla="*/ 10 h 16"/>
                <a:gd name="T22" fmla="*/ 30 w 40"/>
                <a:gd name="T23" fmla="*/ 1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solidFill>
              <a:srgbClr val="CC9900"/>
            </a:solidFill>
            <a:ln w="6350">
              <a:solidFill>
                <a:schemeClr val="tx1"/>
              </a:solidFill>
              <a:round/>
              <a:headEnd/>
              <a:tailEnd/>
            </a:ln>
          </p:spPr>
          <p:txBody>
            <a:bodyPr/>
            <a:lstStyle/>
            <a:p>
              <a:endParaRPr lang="tr-TR"/>
            </a:p>
          </p:txBody>
        </p:sp>
        <p:grpSp>
          <p:nvGrpSpPr>
            <p:cNvPr id="522" name="Group 551"/>
            <p:cNvGrpSpPr>
              <a:grpSpLocks/>
            </p:cNvGrpSpPr>
            <p:nvPr/>
          </p:nvGrpSpPr>
          <p:grpSpPr bwMode="auto">
            <a:xfrm>
              <a:off x="3055" y="846"/>
              <a:ext cx="1846" cy="608"/>
              <a:chOff x="3055" y="846"/>
              <a:chExt cx="1846" cy="608"/>
            </a:xfrm>
          </p:grpSpPr>
          <p:sp>
            <p:nvSpPr>
              <p:cNvPr id="523" name="Freeform 552"/>
              <p:cNvSpPr>
                <a:spLocks noChangeAspect="1"/>
              </p:cNvSpPr>
              <p:nvPr/>
            </p:nvSpPr>
            <p:spPr bwMode="auto">
              <a:xfrm>
                <a:off x="3267" y="996"/>
                <a:ext cx="25" cy="16"/>
              </a:xfrm>
              <a:custGeom>
                <a:avLst/>
                <a:gdLst>
                  <a:gd name="T0" fmla="*/ 22 w 26"/>
                  <a:gd name="T1" fmla="*/ 10 h 16"/>
                  <a:gd name="T2" fmla="*/ 16 w 26"/>
                  <a:gd name="T3" fmla="*/ 14 h 16"/>
                  <a:gd name="T4" fmla="*/ 13 w 26"/>
                  <a:gd name="T5" fmla="*/ 16 h 16"/>
                  <a:gd name="T6" fmla="*/ 8 w 26"/>
                  <a:gd name="T7" fmla="*/ 16 h 16"/>
                  <a:gd name="T8" fmla="*/ 4 w 26"/>
                  <a:gd name="T9" fmla="*/ 12 h 16"/>
                  <a:gd name="T10" fmla="*/ 2 w 26"/>
                  <a:gd name="T11" fmla="*/ 8 h 16"/>
                  <a:gd name="T12" fmla="*/ 0 w 26"/>
                  <a:gd name="T13" fmla="*/ 2 h 16"/>
                  <a:gd name="T14" fmla="*/ 8 w 26"/>
                  <a:gd name="T15" fmla="*/ 0 h 16"/>
                  <a:gd name="T16" fmla="*/ 12 w 26"/>
                  <a:gd name="T17" fmla="*/ 2 h 16"/>
                  <a:gd name="T18" fmla="*/ 13 w 26"/>
                  <a:gd name="T19" fmla="*/ 2 h 16"/>
                  <a:gd name="T20" fmla="*/ 16 w 26"/>
                  <a:gd name="T21" fmla="*/ 4 h 16"/>
                  <a:gd name="T22" fmla="*/ 22 w 26"/>
                  <a:gd name="T23" fmla="*/ 1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solidFill>
                <a:srgbClr val="CC9900"/>
              </a:solidFill>
              <a:ln w="6350">
                <a:solidFill>
                  <a:schemeClr val="tx1"/>
                </a:solidFill>
                <a:round/>
                <a:headEnd/>
                <a:tailEnd/>
              </a:ln>
            </p:spPr>
            <p:txBody>
              <a:bodyPr/>
              <a:lstStyle/>
              <a:p>
                <a:endParaRPr lang="tr-TR"/>
              </a:p>
            </p:txBody>
          </p:sp>
          <p:sp>
            <p:nvSpPr>
              <p:cNvPr id="524" name="Freeform 553"/>
              <p:cNvSpPr>
                <a:spLocks noChangeAspect="1"/>
              </p:cNvSpPr>
              <p:nvPr/>
            </p:nvSpPr>
            <p:spPr bwMode="auto">
              <a:xfrm>
                <a:off x="3286" y="895"/>
                <a:ext cx="136" cy="89"/>
              </a:xfrm>
              <a:custGeom>
                <a:avLst/>
                <a:gdLst>
                  <a:gd name="T0" fmla="*/ 29 w 146"/>
                  <a:gd name="T1" fmla="*/ 76 h 94"/>
                  <a:gd name="T2" fmla="*/ 26 w 146"/>
                  <a:gd name="T3" fmla="*/ 74 h 94"/>
                  <a:gd name="T4" fmla="*/ 22 w 146"/>
                  <a:gd name="T5" fmla="*/ 69 h 94"/>
                  <a:gd name="T6" fmla="*/ 18 w 146"/>
                  <a:gd name="T7" fmla="*/ 61 h 94"/>
                  <a:gd name="T8" fmla="*/ 12 w 146"/>
                  <a:gd name="T9" fmla="*/ 61 h 94"/>
                  <a:gd name="T10" fmla="*/ 7 w 146"/>
                  <a:gd name="T11" fmla="*/ 61 h 94"/>
                  <a:gd name="T12" fmla="*/ 4 w 146"/>
                  <a:gd name="T13" fmla="*/ 59 h 94"/>
                  <a:gd name="T14" fmla="*/ 0 w 146"/>
                  <a:gd name="T15" fmla="*/ 58 h 94"/>
                  <a:gd name="T16" fmla="*/ 0 w 146"/>
                  <a:gd name="T17" fmla="*/ 56 h 94"/>
                  <a:gd name="T18" fmla="*/ 4 w 146"/>
                  <a:gd name="T19" fmla="*/ 55 h 94"/>
                  <a:gd name="T20" fmla="*/ 6 w 146"/>
                  <a:gd name="T21" fmla="*/ 53 h 94"/>
                  <a:gd name="T22" fmla="*/ 7 w 146"/>
                  <a:gd name="T23" fmla="*/ 48 h 94"/>
                  <a:gd name="T24" fmla="*/ 8 w 146"/>
                  <a:gd name="T25" fmla="*/ 43 h 94"/>
                  <a:gd name="T26" fmla="*/ 12 w 146"/>
                  <a:gd name="T27" fmla="*/ 43 h 94"/>
                  <a:gd name="T28" fmla="*/ 17 w 146"/>
                  <a:gd name="T29" fmla="*/ 42 h 94"/>
                  <a:gd name="T30" fmla="*/ 18 w 146"/>
                  <a:gd name="T31" fmla="*/ 34 h 94"/>
                  <a:gd name="T32" fmla="*/ 19 w 146"/>
                  <a:gd name="T33" fmla="*/ 27 h 94"/>
                  <a:gd name="T34" fmla="*/ 22 w 146"/>
                  <a:gd name="T35" fmla="*/ 24 h 94"/>
                  <a:gd name="T36" fmla="*/ 28 w 146"/>
                  <a:gd name="T37" fmla="*/ 18 h 94"/>
                  <a:gd name="T38" fmla="*/ 39 w 146"/>
                  <a:gd name="T39" fmla="*/ 12 h 94"/>
                  <a:gd name="T40" fmla="*/ 51 w 146"/>
                  <a:gd name="T41" fmla="*/ 9 h 94"/>
                  <a:gd name="T42" fmla="*/ 75 w 146"/>
                  <a:gd name="T43" fmla="*/ 9 h 94"/>
                  <a:gd name="T44" fmla="*/ 86 w 146"/>
                  <a:gd name="T45" fmla="*/ 2 h 94"/>
                  <a:gd name="T46" fmla="*/ 92 w 146"/>
                  <a:gd name="T47" fmla="*/ 0 h 94"/>
                  <a:gd name="T48" fmla="*/ 100 w 146"/>
                  <a:gd name="T49" fmla="*/ 0 h 94"/>
                  <a:gd name="T50" fmla="*/ 105 w 146"/>
                  <a:gd name="T51" fmla="*/ 0 h 94"/>
                  <a:gd name="T52" fmla="*/ 110 w 146"/>
                  <a:gd name="T53" fmla="*/ 2 h 94"/>
                  <a:gd name="T54" fmla="*/ 110 w 146"/>
                  <a:gd name="T55" fmla="*/ 6 h 94"/>
                  <a:gd name="T56" fmla="*/ 108 w 146"/>
                  <a:gd name="T57" fmla="*/ 9 h 94"/>
                  <a:gd name="T58" fmla="*/ 104 w 146"/>
                  <a:gd name="T59" fmla="*/ 9 h 94"/>
                  <a:gd name="T60" fmla="*/ 94 w 146"/>
                  <a:gd name="T61" fmla="*/ 12 h 94"/>
                  <a:gd name="T62" fmla="*/ 65 w 146"/>
                  <a:gd name="T63" fmla="*/ 22 h 94"/>
                  <a:gd name="T64" fmla="*/ 53 w 146"/>
                  <a:gd name="T65" fmla="*/ 26 h 94"/>
                  <a:gd name="T66" fmla="*/ 42 w 146"/>
                  <a:gd name="T67" fmla="*/ 32 h 94"/>
                  <a:gd name="T68" fmla="*/ 39 w 146"/>
                  <a:gd name="T69" fmla="*/ 36 h 94"/>
                  <a:gd name="T70" fmla="*/ 34 w 146"/>
                  <a:gd name="T71" fmla="*/ 41 h 94"/>
                  <a:gd name="T72" fmla="*/ 32 w 146"/>
                  <a:gd name="T73" fmla="*/ 45 h 94"/>
                  <a:gd name="T74" fmla="*/ 30 w 146"/>
                  <a:gd name="T75" fmla="*/ 50 h 94"/>
                  <a:gd name="T76" fmla="*/ 32 w 146"/>
                  <a:gd name="T77" fmla="*/ 56 h 94"/>
                  <a:gd name="T78" fmla="*/ 34 w 146"/>
                  <a:gd name="T79" fmla="*/ 59 h 94"/>
                  <a:gd name="T80" fmla="*/ 38 w 146"/>
                  <a:gd name="T81" fmla="*/ 62 h 94"/>
                  <a:gd name="T82" fmla="*/ 42 w 146"/>
                  <a:gd name="T83" fmla="*/ 64 h 94"/>
                  <a:gd name="T84" fmla="*/ 51 w 146"/>
                  <a:gd name="T85" fmla="*/ 69 h 94"/>
                  <a:gd name="T86" fmla="*/ 56 w 146"/>
                  <a:gd name="T87" fmla="*/ 71 h 94"/>
                  <a:gd name="T88" fmla="*/ 59 w 146"/>
                  <a:gd name="T89" fmla="*/ 74 h 94"/>
                  <a:gd name="T90" fmla="*/ 51 w 146"/>
                  <a:gd name="T91" fmla="*/ 74 h 94"/>
                  <a:gd name="T92" fmla="*/ 44 w 146"/>
                  <a:gd name="T93" fmla="*/ 74 h 94"/>
                  <a:gd name="T94" fmla="*/ 29 w 146"/>
                  <a:gd name="T95" fmla="*/ 76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solidFill>
                <a:srgbClr val="CC9900"/>
              </a:solidFill>
              <a:ln w="6350">
                <a:solidFill>
                  <a:schemeClr val="tx1"/>
                </a:solidFill>
                <a:round/>
                <a:headEnd/>
                <a:tailEnd/>
              </a:ln>
            </p:spPr>
            <p:txBody>
              <a:bodyPr/>
              <a:lstStyle/>
              <a:p>
                <a:endParaRPr lang="tr-TR"/>
              </a:p>
            </p:txBody>
          </p:sp>
          <p:sp>
            <p:nvSpPr>
              <p:cNvPr id="525" name="Freeform 554"/>
              <p:cNvSpPr>
                <a:spLocks noChangeAspect="1"/>
              </p:cNvSpPr>
              <p:nvPr/>
            </p:nvSpPr>
            <p:spPr bwMode="auto">
              <a:xfrm>
                <a:off x="3598" y="846"/>
                <a:ext cx="99" cy="28"/>
              </a:xfrm>
              <a:custGeom>
                <a:avLst/>
                <a:gdLst>
                  <a:gd name="T0" fmla="*/ 80 w 106"/>
                  <a:gd name="T1" fmla="*/ 20 h 30"/>
                  <a:gd name="T2" fmla="*/ 75 w 106"/>
                  <a:gd name="T3" fmla="*/ 21 h 30"/>
                  <a:gd name="T4" fmla="*/ 70 w 106"/>
                  <a:gd name="T5" fmla="*/ 21 h 30"/>
                  <a:gd name="T6" fmla="*/ 63 w 106"/>
                  <a:gd name="T7" fmla="*/ 20 h 30"/>
                  <a:gd name="T8" fmla="*/ 61 w 106"/>
                  <a:gd name="T9" fmla="*/ 21 h 30"/>
                  <a:gd name="T10" fmla="*/ 60 w 106"/>
                  <a:gd name="T11" fmla="*/ 22 h 30"/>
                  <a:gd name="T12" fmla="*/ 49 w 106"/>
                  <a:gd name="T13" fmla="*/ 21 h 30"/>
                  <a:gd name="T14" fmla="*/ 38 w 106"/>
                  <a:gd name="T15" fmla="*/ 19 h 30"/>
                  <a:gd name="T16" fmla="*/ 33 w 106"/>
                  <a:gd name="T17" fmla="*/ 18 h 30"/>
                  <a:gd name="T18" fmla="*/ 29 w 106"/>
                  <a:gd name="T19" fmla="*/ 14 h 30"/>
                  <a:gd name="T20" fmla="*/ 28 w 106"/>
                  <a:gd name="T21" fmla="*/ 10 h 30"/>
                  <a:gd name="T22" fmla="*/ 28 w 106"/>
                  <a:gd name="T23" fmla="*/ 7 h 30"/>
                  <a:gd name="T24" fmla="*/ 16 w 106"/>
                  <a:gd name="T25" fmla="*/ 7 h 30"/>
                  <a:gd name="T26" fmla="*/ 7 w 106"/>
                  <a:gd name="T27" fmla="*/ 7 h 30"/>
                  <a:gd name="T28" fmla="*/ 4 w 106"/>
                  <a:gd name="T29" fmla="*/ 7 h 30"/>
                  <a:gd name="T30" fmla="*/ 2 w 106"/>
                  <a:gd name="T31" fmla="*/ 6 h 30"/>
                  <a:gd name="T32" fmla="*/ 0 w 106"/>
                  <a:gd name="T33" fmla="*/ 4 h 30"/>
                  <a:gd name="T34" fmla="*/ 2 w 106"/>
                  <a:gd name="T35" fmla="*/ 2 h 30"/>
                  <a:gd name="T36" fmla="*/ 4 w 106"/>
                  <a:gd name="T37" fmla="*/ 2 h 30"/>
                  <a:gd name="T38" fmla="*/ 8 w 106"/>
                  <a:gd name="T39" fmla="*/ 0 h 30"/>
                  <a:gd name="T40" fmla="*/ 19 w 106"/>
                  <a:gd name="T41" fmla="*/ 0 h 30"/>
                  <a:gd name="T42" fmla="*/ 26 w 106"/>
                  <a:gd name="T43" fmla="*/ 0 h 30"/>
                  <a:gd name="T44" fmla="*/ 33 w 106"/>
                  <a:gd name="T45" fmla="*/ 2 h 30"/>
                  <a:gd name="T46" fmla="*/ 40 w 106"/>
                  <a:gd name="T47" fmla="*/ 4 h 30"/>
                  <a:gd name="T48" fmla="*/ 41 w 106"/>
                  <a:gd name="T49" fmla="*/ 7 h 30"/>
                  <a:gd name="T50" fmla="*/ 41 w 106"/>
                  <a:gd name="T51" fmla="*/ 7 h 30"/>
                  <a:gd name="T52" fmla="*/ 36 w 106"/>
                  <a:gd name="T53" fmla="*/ 7 h 30"/>
                  <a:gd name="T54" fmla="*/ 46 w 106"/>
                  <a:gd name="T55" fmla="*/ 8 h 30"/>
                  <a:gd name="T56" fmla="*/ 50 w 106"/>
                  <a:gd name="T57" fmla="*/ 10 h 30"/>
                  <a:gd name="T58" fmla="*/ 53 w 106"/>
                  <a:gd name="T59" fmla="*/ 10 h 30"/>
                  <a:gd name="T60" fmla="*/ 56 w 106"/>
                  <a:gd name="T61" fmla="*/ 10 h 30"/>
                  <a:gd name="T62" fmla="*/ 60 w 106"/>
                  <a:gd name="T63" fmla="*/ 8 h 30"/>
                  <a:gd name="T64" fmla="*/ 65 w 106"/>
                  <a:gd name="T65" fmla="*/ 10 h 30"/>
                  <a:gd name="T66" fmla="*/ 70 w 106"/>
                  <a:gd name="T67" fmla="*/ 12 h 30"/>
                  <a:gd name="T68" fmla="*/ 78 w 106"/>
                  <a:gd name="T69" fmla="*/ 20 h 30"/>
                  <a:gd name="T70" fmla="*/ 80 w 106"/>
                  <a:gd name="T71" fmla="*/ 20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solidFill>
                <a:srgbClr val="CC9900"/>
              </a:solidFill>
              <a:ln w="6350">
                <a:solidFill>
                  <a:schemeClr val="tx1"/>
                </a:solidFill>
                <a:round/>
                <a:headEnd/>
                <a:tailEnd/>
              </a:ln>
            </p:spPr>
            <p:txBody>
              <a:bodyPr/>
              <a:lstStyle/>
              <a:p>
                <a:endParaRPr lang="tr-TR"/>
              </a:p>
            </p:txBody>
          </p:sp>
          <p:sp>
            <p:nvSpPr>
              <p:cNvPr id="526" name="Freeform 555"/>
              <p:cNvSpPr>
                <a:spLocks noChangeAspect="1"/>
              </p:cNvSpPr>
              <p:nvPr/>
            </p:nvSpPr>
            <p:spPr bwMode="auto">
              <a:xfrm>
                <a:off x="3706" y="865"/>
                <a:ext cx="49" cy="21"/>
              </a:xfrm>
              <a:custGeom>
                <a:avLst/>
                <a:gdLst>
                  <a:gd name="T0" fmla="*/ 6 w 52"/>
                  <a:gd name="T1" fmla="*/ 18 h 22"/>
                  <a:gd name="T2" fmla="*/ 4 w 52"/>
                  <a:gd name="T3" fmla="*/ 18 h 22"/>
                  <a:gd name="T4" fmla="*/ 2 w 52"/>
                  <a:gd name="T5" fmla="*/ 16 h 22"/>
                  <a:gd name="T6" fmla="*/ 0 w 52"/>
                  <a:gd name="T7" fmla="*/ 14 h 22"/>
                  <a:gd name="T8" fmla="*/ 0 w 52"/>
                  <a:gd name="T9" fmla="*/ 6 h 22"/>
                  <a:gd name="T10" fmla="*/ 4 w 52"/>
                  <a:gd name="T11" fmla="*/ 2 h 22"/>
                  <a:gd name="T12" fmla="*/ 6 w 52"/>
                  <a:gd name="T13" fmla="*/ 0 h 22"/>
                  <a:gd name="T14" fmla="*/ 10 w 52"/>
                  <a:gd name="T15" fmla="*/ 0 h 22"/>
                  <a:gd name="T16" fmla="*/ 16 w 52"/>
                  <a:gd name="T17" fmla="*/ 4 h 22"/>
                  <a:gd name="T18" fmla="*/ 25 w 52"/>
                  <a:gd name="T19" fmla="*/ 6 h 22"/>
                  <a:gd name="T20" fmla="*/ 41 w 52"/>
                  <a:gd name="T21" fmla="*/ 10 h 22"/>
                  <a:gd name="T22" fmla="*/ 39 w 52"/>
                  <a:gd name="T23" fmla="*/ 11 h 22"/>
                  <a:gd name="T24" fmla="*/ 37 w 52"/>
                  <a:gd name="T25" fmla="*/ 12 h 22"/>
                  <a:gd name="T26" fmla="*/ 32 w 52"/>
                  <a:gd name="T27" fmla="*/ 14 h 22"/>
                  <a:gd name="T28" fmla="*/ 23 w 52"/>
                  <a:gd name="T29" fmla="*/ 14 h 22"/>
                  <a:gd name="T30" fmla="*/ 16 w 52"/>
                  <a:gd name="T31" fmla="*/ 16 h 22"/>
                  <a:gd name="T32" fmla="*/ 10 w 52"/>
                  <a:gd name="T33" fmla="*/ 18 h 22"/>
                  <a:gd name="T34" fmla="*/ 6 w 52"/>
                  <a:gd name="T35" fmla="*/ 18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solidFill>
                <a:srgbClr val="CC9900"/>
              </a:solidFill>
              <a:ln w="6350">
                <a:solidFill>
                  <a:schemeClr val="tx1"/>
                </a:solidFill>
                <a:round/>
                <a:headEnd/>
                <a:tailEnd/>
              </a:ln>
            </p:spPr>
            <p:txBody>
              <a:bodyPr/>
              <a:lstStyle/>
              <a:p>
                <a:endParaRPr lang="tr-TR"/>
              </a:p>
            </p:txBody>
          </p:sp>
          <p:sp>
            <p:nvSpPr>
              <p:cNvPr id="527" name="Freeform 556"/>
              <p:cNvSpPr>
                <a:spLocks noChangeAspect="1"/>
              </p:cNvSpPr>
              <p:nvPr/>
            </p:nvSpPr>
            <p:spPr bwMode="auto">
              <a:xfrm>
                <a:off x="4123" y="904"/>
                <a:ext cx="86" cy="18"/>
              </a:xfrm>
              <a:custGeom>
                <a:avLst/>
                <a:gdLst>
                  <a:gd name="T0" fmla="*/ 55 w 92"/>
                  <a:gd name="T1" fmla="*/ 12 h 18"/>
                  <a:gd name="T2" fmla="*/ 55 w 92"/>
                  <a:gd name="T3" fmla="*/ 18 h 18"/>
                  <a:gd name="T4" fmla="*/ 30 w 92"/>
                  <a:gd name="T5" fmla="*/ 18 h 18"/>
                  <a:gd name="T6" fmla="*/ 21 w 92"/>
                  <a:gd name="T7" fmla="*/ 18 h 18"/>
                  <a:gd name="T8" fmla="*/ 10 w 92"/>
                  <a:gd name="T9" fmla="*/ 18 h 18"/>
                  <a:gd name="T10" fmla="*/ 7 w 92"/>
                  <a:gd name="T11" fmla="*/ 16 h 18"/>
                  <a:gd name="T12" fmla="*/ 4 w 92"/>
                  <a:gd name="T13" fmla="*/ 12 h 18"/>
                  <a:gd name="T14" fmla="*/ 0 w 92"/>
                  <a:gd name="T15" fmla="*/ 10 h 18"/>
                  <a:gd name="T16" fmla="*/ 0 w 92"/>
                  <a:gd name="T17" fmla="*/ 6 h 18"/>
                  <a:gd name="T18" fmla="*/ 0 w 92"/>
                  <a:gd name="T19" fmla="*/ 4 h 18"/>
                  <a:gd name="T20" fmla="*/ 4 w 92"/>
                  <a:gd name="T21" fmla="*/ 2 h 18"/>
                  <a:gd name="T22" fmla="*/ 7 w 92"/>
                  <a:gd name="T23" fmla="*/ 0 h 18"/>
                  <a:gd name="T24" fmla="*/ 10 w 92"/>
                  <a:gd name="T25" fmla="*/ 0 h 18"/>
                  <a:gd name="T26" fmla="*/ 16 w 92"/>
                  <a:gd name="T27" fmla="*/ 4 h 18"/>
                  <a:gd name="T28" fmla="*/ 20 w 92"/>
                  <a:gd name="T29" fmla="*/ 6 h 18"/>
                  <a:gd name="T30" fmla="*/ 24 w 92"/>
                  <a:gd name="T31" fmla="*/ 6 h 18"/>
                  <a:gd name="T32" fmla="*/ 28 w 92"/>
                  <a:gd name="T33" fmla="*/ 6 h 18"/>
                  <a:gd name="T34" fmla="*/ 28 w 92"/>
                  <a:gd name="T35" fmla="*/ 4 h 18"/>
                  <a:gd name="T36" fmla="*/ 30 w 92"/>
                  <a:gd name="T37" fmla="*/ 2 h 18"/>
                  <a:gd name="T38" fmla="*/ 31 w 92"/>
                  <a:gd name="T39" fmla="*/ 2 h 18"/>
                  <a:gd name="T40" fmla="*/ 41 w 92"/>
                  <a:gd name="T41" fmla="*/ 2 h 18"/>
                  <a:gd name="T42" fmla="*/ 52 w 92"/>
                  <a:gd name="T43" fmla="*/ 4 h 18"/>
                  <a:gd name="T44" fmla="*/ 65 w 92"/>
                  <a:gd name="T45" fmla="*/ 6 h 18"/>
                  <a:gd name="T46" fmla="*/ 69 w 92"/>
                  <a:gd name="T47" fmla="*/ 8 h 18"/>
                  <a:gd name="T48" fmla="*/ 70 w 92"/>
                  <a:gd name="T49" fmla="*/ 12 h 18"/>
                  <a:gd name="T50" fmla="*/ 63 w 92"/>
                  <a:gd name="T51" fmla="*/ 16 h 18"/>
                  <a:gd name="T52" fmla="*/ 58 w 92"/>
                  <a:gd name="T53" fmla="*/ 16 h 18"/>
                  <a:gd name="T54" fmla="*/ 55 w 92"/>
                  <a:gd name="T55" fmla="*/ 12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solidFill>
                <a:srgbClr val="CC9900"/>
              </a:solidFill>
              <a:ln w="6350">
                <a:solidFill>
                  <a:schemeClr val="tx1"/>
                </a:solidFill>
                <a:round/>
                <a:headEnd/>
                <a:tailEnd/>
              </a:ln>
            </p:spPr>
            <p:txBody>
              <a:bodyPr/>
              <a:lstStyle/>
              <a:p>
                <a:endParaRPr lang="tr-TR"/>
              </a:p>
            </p:txBody>
          </p:sp>
          <p:sp>
            <p:nvSpPr>
              <p:cNvPr id="528" name="Freeform 557"/>
              <p:cNvSpPr>
                <a:spLocks noChangeAspect="1"/>
              </p:cNvSpPr>
              <p:nvPr/>
            </p:nvSpPr>
            <p:spPr bwMode="auto">
              <a:xfrm>
                <a:off x="4222" y="910"/>
                <a:ext cx="49" cy="16"/>
              </a:xfrm>
              <a:custGeom>
                <a:avLst/>
                <a:gdLst>
                  <a:gd name="T0" fmla="*/ 34 w 52"/>
                  <a:gd name="T1" fmla="*/ 16 h 16"/>
                  <a:gd name="T2" fmla="*/ 25 w 52"/>
                  <a:gd name="T3" fmla="*/ 16 h 16"/>
                  <a:gd name="T4" fmla="*/ 14 w 52"/>
                  <a:gd name="T5" fmla="*/ 12 h 16"/>
                  <a:gd name="T6" fmla="*/ 6 w 52"/>
                  <a:gd name="T7" fmla="*/ 8 h 16"/>
                  <a:gd name="T8" fmla="*/ 2 w 52"/>
                  <a:gd name="T9" fmla="*/ 4 h 16"/>
                  <a:gd name="T10" fmla="*/ 0 w 52"/>
                  <a:gd name="T11" fmla="*/ 0 h 16"/>
                  <a:gd name="T12" fmla="*/ 8 w 52"/>
                  <a:gd name="T13" fmla="*/ 0 h 16"/>
                  <a:gd name="T14" fmla="*/ 14 w 52"/>
                  <a:gd name="T15" fmla="*/ 4 h 16"/>
                  <a:gd name="T16" fmla="*/ 24 w 52"/>
                  <a:gd name="T17" fmla="*/ 4 h 16"/>
                  <a:gd name="T18" fmla="*/ 34 w 52"/>
                  <a:gd name="T19" fmla="*/ 6 h 16"/>
                  <a:gd name="T20" fmla="*/ 37 w 52"/>
                  <a:gd name="T21" fmla="*/ 6 h 16"/>
                  <a:gd name="T22" fmla="*/ 41 w 52"/>
                  <a:gd name="T23" fmla="*/ 8 h 16"/>
                  <a:gd name="T24" fmla="*/ 38 w 52"/>
                  <a:gd name="T25" fmla="*/ 14 h 16"/>
                  <a:gd name="T26" fmla="*/ 34 w 52"/>
                  <a:gd name="T27" fmla="*/ 16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solidFill>
                <a:srgbClr val="CC9900"/>
              </a:solidFill>
              <a:ln w="6350">
                <a:solidFill>
                  <a:schemeClr val="tx1"/>
                </a:solidFill>
                <a:round/>
                <a:headEnd/>
                <a:tailEnd/>
              </a:ln>
            </p:spPr>
            <p:txBody>
              <a:bodyPr/>
              <a:lstStyle/>
              <a:p>
                <a:endParaRPr lang="tr-TR"/>
              </a:p>
            </p:txBody>
          </p:sp>
          <p:sp>
            <p:nvSpPr>
              <p:cNvPr id="529" name="Freeform 558"/>
              <p:cNvSpPr>
                <a:spLocks noChangeAspect="1"/>
              </p:cNvSpPr>
              <p:nvPr/>
            </p:nvSpPr>
            <p:spPr bwMode="auto">
              <a:xfrm>
                <a:off x="4657" y="966"/>
                <a:ext cx="36" cy="14"/>
              </a:xfrm>
              <a:custGeom>
                <a:avLst/>
                <a:gdLst>
                  <a:gd name="T0" fmla="*/ 14 w 38"/>
                  <a:gd name="T1" fmla="*/ 10 h 14"/>
                  <a:gd name="T2" fmla="*/ 10 w 38"/>
                  <a:gd name="T3" fmla="*/ 12 h 14"/>
                  <a:gd name="T4" fmla="*/ 9 w 38"/>
                  <a:gd name="T5" fmla="*/ 14 h 14"/>
                  <a:gd name="T6" fmla="*/ 6 w 38"/>
                  <a:gd name="T7" fmla="*/ 14 h 14"/>
                  <a:gd name="T8" fmla="*/ 2 w 38"/>
                  <a:gd name="T9" fmla="*/ 12 h 14"/>
                  <a:gd name="T10" fmla="*/ 0 w 38"/>
                  <a:gd name="T11" fmla="*/ 8 h 14"/>
                  <a:gd name="T12" fmla="*/ 2 w 38"/>
                  <a:gd name="T13" fmla="*/ 6 h 14"/>
                  <a:gd name="T14" fmla="*/ 8 w 38"/>
                  <a:gd name="T15" fmla="*/ 2 h 14"/>
                  <a:gd name="T16" fmla="*/ 10 w 38"/>
                  <a:gd name="T17" fmla="*/ 0 h 14"/>
                  <a:gd name="T18" fmla="*/ 18 w 38"/>
                  <a:gd name="T19" fmla="*/ 0 h 14"/>
                  <a:gd name="T20" fmla="*/ 24 w 38"/>
                  <a:gd name="T21" fmla="*/ 4 h 14"/>
                  <a:gd name="T22" fmla="*/ 30 w 38"/>
                  <a:gd name="T23" fmla="*/ 10 h 14"/>
                  <a:gd name="T24" fmla="*/ 24 w 38"/>
                  <a:gd name="T25" fmla="*/ 12 h 14"/>
                  <a:gd name="T26" fmla="*/ 14 w 38"/>
                  <a:gd name="T27" fmla="*/ 10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solidFill>
                <a:srgbClr val="CC9900"/>
              </a:solidFill>
              <a:ln w="6350">
                <a:solidFill>
                  <a:schemeClr val="tx1"/>
                </a:solidFill>
                <a:round/>
                <a:headEnd/>
                <a:tailEnd/>
              </a:ln>
            </p:spPr>
            <p:txBody>
              <a:bodyPr/>
              <a:lstStyle/>
              <a:p>
                <a:endParaRPr lang="tr-TR"/>
              </a:p>
            </p:txBody>
          </p:sp>
          <p:sp>
            <p:nvSpPr>
              <p:cNvPr id="530" name="Freeform 559"/>
              <p:cNvSpPr>
                <a:spLocks noChangeAspect="1"/>
              </p:cNvSpPr>
              <p:nvPr/>
            </p:nvSpPr>
            <p:spPr bwMode="auto">
              <a:xfrm>
                <a:off x="4558" y="1236"/>
                <a:ext cx="112" cy="138"/>
              </a:xfrm>
              <a:custGeom>
                <a:avLst/>
                <a:gdLst>
                  <a:gd name="T0" fmla="*/ 0 w 120"/>
                  <a:gd name="T1" fmla="*/ 0 h 146"/>
                  <a:gd name="T2" fmla="*/ 74 w 120"/>
                  <a:gd name="T3" fmla="*/ 72 h 146"/>
                  <a:gd name="T4" fmla="*/ 72 w 120"/>
                  <a:gd name="T5" fmla="*/ 72 h 146"/>
                  <a:gd name="T6" fmla="*/ 70 w 120"/>
                  <a:gd name="T7" fmla="*/ 72 h 146"/>
                  <a:gd name="T8" fmla="*/ 67 w 120"/>
                  <a:gd name="T9" fmla="*/ 70 h 146"/>
                  <a:gd name="T10" fmla="*/ 63 w 120"/>
                  <a:gd name="T11" fmla="*/ 69 h 146"/>
                  <a:gd name="T12" fmla="*/ 59 w 120"/>
                  <a:gd name="T13" fmla="*/ 70 h 146"/>
                  <a:gd name="T14" fmla="*/ 58 w 120"/>
                  <a:gd name="T15" fmla="*/ 72 h 146"/>
                  <a:gd name="T16" fmla="*/ 59 w 120"/>
                  <a:gd name="T17" fmla="*/ 78 h 146"/>
                  <a:gd name="T18" fmla="*/ 63 w 120"/>
                  <a:gd name="T19" fmla="*/ 85 h 146"/>
                  <a:gd name="T20" fmla="*/ 67 w 120"/>
                  <a:gd name="T21" fmla="*/ 91 h 146"/>
                  <a:gd name="T22" fmla="*/ 70 w 120"/>
                  <a:gd name="T23" fmla="*/ 95 h 146"/>
                  <a:gd name="T24" fmla="*/ 82 w 120"/>
                  <a:gd name="T25" fmla="*/ 104 h 146"/>
                  <a:gd name="T26" fmla="*/ 91 w 120"/>
                  <a:gd name="T27" fmla="*/ 110 h 146"/>
                  <a:gd name="T28" fmla="*/ 85 w 120"/>
                  <a:gd name="T29" fmla="*/ 110 h 146"/>
                  <a:gd name="T30" fmla="*/ 82 w 120"/>
                  <a:gd name="T31" fmla="*/ 109 h 146"/>
                  <a:gd name="T32" fmla="*/ 77 w 120"/>
                  <a:gd name="T33" fmla="*/ 107 h 146"/>
                  <a:gd name="T34" fmla="*/ 77 w 120"/>
                  <a:gd name="T35" fmla="*/ 116 h 146"/>
                  <a:gd name="T36" fmla="*/ 72 w 120"/>
                  <a:gd name="T37" fmla="*/ 112 h 146"/>
                  <a:gd name="T38" fmla="*/ 67 w 120"/>
                  <a:gd name="T39" fmla="*/ 104 h 146"/>
                  <a:gd name="T40" fmla="*/ 58 w 120"/>
                  <a:gd name="T41" fmla="*/ 91 h 146"/>
                  <a:gd name="T42" fmla="*/ 50 w 120"/>
                  <a:gd name="T43" fmla="*/ 75 h 146"/>
                  <a:gd name="T44" fmla="*/ 41 w 120"/>
                  <a:gd name="T45" fmla="*/ 60 h 146"/>
                  <a:gd name="T46" fmla="*/ 33 w 120"/>
                  <a:gd name="T47" fmla="*/ 50 h 146"/>
                  <a:gd name="T48" fmla="*/ 26 w 120"/>
                  <a:gd name="T49" fmla="*/ 40 h 146"/>
                  <a:gd name="T50" fmla="*/ 19 w 120"/>
                  <a:gd name="T51" fmla="*/ 34 h 146"/>
                  <a:gd name="T52" fmla="*/ 8 w 120"/>
                  <a:gd name="T53" fmla="*/ 28 h 146"/>
                  <a:gd name="T54" fmla="*/ 7 w 120"/>
                  <a:gd name="T55" fmla="*/ 25 h 146"/>
                  <a:gd name="T56" fmla="*/ 6 w 120"/>
                  <a:gd name="T57" fmla="*/ 23 h 146"/>
                  <a:gd name="T58" fmla="*/ 4 w 120"/>
                  <a:gd name="T59" fmla="*/ 18 h 146"/>
                  <a:gd name="T60" fmla="*/ 2 w 120"/>
                  <a:gd name="T61" fmla="*/ 12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solidFill>
                <a:srgbClr val="CC9900"/>
              </a:solidFill>
              <a:ln w="6350">
                <a:solidFill>
                  <a:schemeClr val="tx1"/>
                </a:solidFill>
                <a:round/>
                <a:headEnd/>
                <a:tailEnd/>
              </a:ln>
            </p:spPr>
            <p:txBody>
              <a:bodyPr/>
              <a:lstStyle/>
              <a:p>
                <a:endParaRPr lang="tr-TR"/>
              </a:p>
            </p:txBody>
          </p:sp>
          <p:sp>
            <p:nvSpPr>
              <p:cNvPr id="531" name="Freeform 560"/>
              <p:cNvSpPr>
                <a:spLocks noChangeAspect="1"/>
              </p:cNvSpPr>
              <p:nvPr/>
            </p:nvSpPr>
            <p:spPr bwMode="auto">
              <a:xfrm>
                <a:off x="3055" y="886"/>
                <a:ext cx="1846" cy="568"/>
              </a:xfrm>
              <a:custGeom>
                <a:avLst/>
                <a:gdLst>
                  <a:gd name="T0" fmla="*/ 790 w 1968"/>
                  <a:gd name="T1" fmla="*/ 348 h 606"/>
                  <a:gd name="T2" fmla="*/ 792 w 1968"/>
                  <a:gd name="T3" fmla="*/ 320 h 606"/>
                  <a:gd name="T4" fmla="*/ 858 w 1968"/>
                  <a:gd name="T5" fmla="*/ 338 h 606"/>
                  <a:gd name="T6" fmla="*/ 969 w 1968"/>
                  <a:gd name="T7" fmla="*/ 343 h 606"/>
                  <a:gd name="T8" fmla="*/ 1029 w 1968"/>
                  <a:gd name="T9" fmla="*/ 336 h 606"/>
                  <a:gd name="T10" fmla="*/ 1043 w 1968"/>
                  <a:gd name="T11" fmla="*/ 298 h 606"/>
                  <a:gd name="T12" fmla="*/ 1166 w 1968"/>
                  <a:gd name="T13" fmla="*/ 360 h 606"/>
                  <a:gd name="T14" fmla="*/ 1223 w 1968"/>
                  <a:gd name="T15" fmla="*/ 383 h 606"/>
                  <a:gd name="T16" fmla="*/ 1231 w 1968"/>
                  <a:gd name="T17" fmla="*/ 444 h 606"/>
                  <a:gd name="T18" fmla="*/ 1271 w 1968"/>
                  <a:gd name="T19" fmla="*/ 381 h 606"/>
                  <a:gd name="T20" fmla="*/ 1200 w 1968"/>
                  <a:gd name="T21" fmla="*/ 290 h 606"/>
                  <a:gd name="T22" fmla="*/ 1157 w 1968"/>
                  <a:gd name="T23" fmla="*/ 273 h 606"/>
                  <a:gd name="T24" fmla="*/ 1188 w 1968"/>
                  <a:gd name="T25" fmla="*/ 220 h 606"/>
                  <a:gd name="T26" fmla="*/ 1293 w 1968"/>
                  <a:gd name="T27" fmla="*/ 220 h 606"/>
                  <a:gd name="T28" fmla="*/ 1311 w 1968"/>
                  <a:gd name="T29" fmla="*/ 192 h 606"/>
                  <a:gd name="T30" fmla="*/ 1355 w 1968"/>
                  <a:gd name="T31" fmla="*/ 196 h 606"/>
                  <a:gd name="T32" fmla="*/ 1375 w 1968"/>
                  <a:gd name="T33" fmla="*/ 291 h 606"/>
                  <a:gd name="T34" fmla="*/ 1431 w 1968"/>
                  <a:gd name="T35" fmla="*/ 301 h 606"/>
                  <a:gd name="T36" fmla="*/ 1430 w 1968"/>
                  <a:gd name="T37" fmla="*/ 273 h 606"/>
                  <a:gd name="T38" fmla="*/ 1383 w 1968"/>
                  <a:gd name="T39" fmla="*/ 212 h 606"/>
                  <a:gd name="T40" fmla="*/ 1475 w 1968"/>
                  <a:gd name="T41" fmla="*/ 168 h 606"/>
                  <a:gd name="T42" fmla="*/ 1445 w 1968"/>
                  <a:gd name="T43" fmla="*/ 136 h 606"/>
                  <a:gd name="T44" fmla="*/ 1519 w 1968"/>
                  <a:gd name="T45" fmla="*/ 141 h 606"/>
                  <a:gd name="T46" fmla="*/ 1407 w 1968"/>
                  <a:gd name="T47" fmla="*/ 104 h 606"/>
                  <a:gd name="T48" fmla="*/ 1284 w 1968"/>
                  <a:gd name="T49" fmla="*/ 100 h 606"/>
                  <a:gd name="T50" fmla="*/ 1172 w 1968"/>
                  <a:gd name="T51" fmla="*/ 83 h 606"/>
                  <a:gd name="T52" fmla="*/ 1048 w 1968"/>
                  <a:gd name="T53" fmla="*/ 52 h 606"/>
                  <a:gd name="T54" fmla="*/ 976 w 1968"/>
                  <a:gd name="T55" fmla="*/ 49 h 606"/>
                  <a:gd name="T56" fmla="*/ 880 w 1968"/>
                  <a:gd name="T57" fmla="*/ 72 h 606"/>
                  <a:gd name="T58" fmla="*/ 716 w 1968"/>
                  <a:gd name="T59" fmla="*/ 43 h 606"/>
                  <a:gd name="T60" fmla="*/ 592 w 1968"/>
                  <a:gd name="T61" fmla="*/ 0 h 606"/>
                  <a:gd name="T62" fmla="*/ 478 w 1968"/>
                  <a:gd name="T63" fmla="*/ 24 h 606"/>
                  <a:gd name="T64" fmla="*/ 428 w 1968"/>
                  <a:gd name="T65" fmla="*/ 59 h 606"/>
                  <a:gd name="T66" fmla="*/ 389 w 1968"/>
                  <a:gd name="T67" fmla="*/ 52 h 606"/>
                  <a:gd name="T68" fmla="*/ 376 w 1968"/>
                  <a:gd name="T69" fmla="*/ 63 h 606"/>
                  <a:gd name="T70" fmla="*/ 345 w 1968"/>
                  <a:gd name="T71" fmla="*/ 88 h 606"/>
                  <a:gd name="T72" fmla="*/ 310 w 1968"/>
                  <a:gd name="T73" fmla="*/ 90 h 606"/>
                  <a:gd name="T74" fmla="*/ 259 w 1968"/>
                  <a:gd name="T75" fmla="*/ 98 h 606"/>
                  <a:gd name="T76" fmla="*/ 193 w 1968"/>
                  <a:gd name="T77" fmla="*/ 110 h 606"/>
                  <a:gd name="T78" fmla="*/ 153 w 1968"/>
                  <a:gd name="T79" fmla="*/ 128 h 606"/>
                  <a:gd name="T80" fmla="*/ 102 w 1968"/>
                  <a:gd name="T81" fmla="*/ 162 h 606"/>
                  <a:gd name="T82" fmla="*/ 104 w 1968"/>
                  <a:gd name="T83" fmla="*/ 133 h 606"/>
                  <a:gd name="T84" fmla="*/ 22 w 1968"/>
                  <a:gd name="T85" fmla="*/ 88 h 606"/>
                  <a:gd name="T86" fmla="*/ 16 w 1968"/>
                  <a:gd name="T87" fmla="*/ 114 h 606"/>
                  <a:gd name="T88" fmla="*/ 23 w 1968"/>
                  <a:gd name="T89" fmla="*/ 148 h 606"/>
                  <a:gd name="T90" fmla="*/ 30 w 1968"/>
                  <a:gd name="T91" fmla="*/ 190 h 606"/>
                  <a:gd name="T92" fmla="*/ 12 w 1968"/>
                  <a:gd name="T93" fmla="*/ 232 h 606"/>
                  <a:gd name="T94" fmla="*/ 53 w 1968"/>
                  <a:gd name="T95" fmla="*/ 261 h 606"/>
                  <a:gd name="T96" fmla="*/ 85 w 1968"/>
                  <a:gd name="T97" fmla="*/ 298 h 606"/>
                  <a:gd name="T98" fmla="*/ 138 w 1968"/>
                  <a:gd name="T99" fmla="*/ 339 h 606"/>
                  <a:gd name="T100" fmla="*/ 178 w 1968"/>
                  <a:gd name="T101" fmla="*/ 358 h 606"/>
                  <a:gd name="T102" fmla="*/ 159 w 1968"/>
                  <a:gd name="T103" fmla="*/ 400 h 606"/>
                  <a:gd name="T104" fmla="*/ 220 w 1968"/>
                  <a:gd name="T105" fmla="*/ 441 h 606"/>
                  <a:gd name="T106" fmla="*/ 281 w 1968"/>
                  <a:gd name="T107" fmla="*/ 468 h 606"/>
                  <a:gd name="T108" fmla="*/ 271 w 1968"/>
                  <a:gd name="T109" fmla="*/ 406 h 606"/>
                  <a:gd name="T110" fmla="*/ 257 w 1968"/>
                  <a:gd name="T111" fmla="*/ 369 h 606"/>
                  <a:gd name="T112" fmla="*/ 311 w 1968"/>
                  <a:gd name="T113" fmla="*/ 321 h 606"/>
                  <a:gd name="T114" fmla="*/ 400 w 1968"/>
                  <a:gd name="T115" fmla="*/ 314 h 606"/>
                  <a:gd name="T116" fmla="*/ 530 w 1968"/>
                  <a:gd name="T117" fmla="*/ 295 h 606"/>
                  <a:gd name="T118" fmla="*/ 646 w 1968"/>
                  <a:gd name="T119" fmla="*/ 336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solidFill>
                <a:srgbClr val="CC9900"/>
              </a:solidFill>
              <a:ln w="6350">
                <a:solidFill>
                  <a:schemeClr val="tx1"/>
                </a:solidFill>
                <a:round/>
                <a:headEnd/>
                <a:tailEnd/>
              </a:ln>
            </p:spPr>
            <p:txBody>
              <a:bodyPr/>
              <a:lstStyle/>
              <a:p>
                <a:endParaRPr lang="tr-TR"/>
              </a:p>
            </p:txBody>
          </p:sp>
        </p:grpSp>
      </p:grpSp>
      <p:sp>
        <p:nvSpPr>
          <p:cNvPr id="532" name="Freeform 561"/>
          <p:cNvSpPr>
            <a:spLocks noChangeAspect="1"/>
          </p:cNvSpPr>
          <p:nvPr/>
        </p:nvSpPr>
        <p:spPr bwMode="auto">
          <a:xfrm>
            <a:off x="5861020" y="2239947"/>
            <a:ext cx="165100" cy="101600"/>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solidFill>
            <a:schemeClr val="bg1"/>
          </a:solidFill>
          <a:ln w="6350">
            <a:solidFill>
              <a:schemeClr val="tx1"/>
            </a:solidFill>
            <a:round/>
            <a:headEnd/>
            <a:tailEnd/>
          </a:ln>
        </p:spPr>
        <p:txBody>
          <a:bodyPr/>
          <a:lstStyle/>
          <a:p>
            <a:endParaRPr lang="tr-TR"/>
          </a:p>
        </p:txBody>
      </p:sp>
      <p:sp>
        <p:nvSpPr>
          <p:cNvPr id="533" name="Freeform 562"/>
          <p:cNvSpPr>
            <a:spLocks noChangeAspect="1"/>
          </p:cNvSpPr>
          <p:nvPr/>
        </p:nvSpPr>
        <p:spPr bwMode="auto">
          <a:xfrm>
            <a:off x="5218083" y="2162159"/>
            <a:ext cx="163512" cy="69850"/>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solidFill>
            <a:srgbClr val="CC9900"/>
          </a:solidFill>
          <a:ln w="6350">
            <a:solidFill>
              <a:schemeClr val="tx1"/>
            </a:solidFill>
            <a:round/>
            <a:headEnd/>
            <a:tailEnd/>
          </a:ln>
        </p:spPr>
        <p:txBody>
          <a:bodyPr/>
          <a:lstStyle/>
          <a:p>
            <a:endParaRPr lang="tr-TR"/>
          </a:p>
        </p:txBody>
      </p:sp>
      <p:sp>
        <p:nvSpPr>
          <p:cNvPr id="534" name="Freeform 563"/>
          <p:cNvSpPr>
            <a:spLocks noChangeAspect="1"/>
          </p:cNvSpPr>
          <p:nvPr/>
        </p:nvSpPr>
        <p:spPr bwMode="auto">
          <a:xfrm>
            <a:off x="5314920" y="2227247"/>
            <a:ext cx="77788" cy="65087"/>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solidFill>
            <a:schemeClr val="bg1"/>
          </a:solidFill>
          <a:ln w="6350">
            <a:solidFill>
              <a:schemeClr val="tx1"/>
            </a:solidFill>
            <a:round/>
            <a:headEnd/>
            <a:tailEnd/>
          </a:ln>
        </p:spPr>
        <p:txBody>
          <a:bodyPr/>
          <a:lstStyle/>
          <a:p>
            <a:endParaRPr lang="tr-TR"/>
          </a:p>
        </p:txBody>
      </p:sp>
      <p:sp>
        <p:nvSpPr>
          <p:cNvPr id="535" name="Freeform 564"/>
          <p:cNvSpPr>
            <a:spLocks noChangeAspect="1"/>
          </p:cNvSpPr>
          <p:nvPr/>
        </p:nvSpPr>
        <p:spPr bwMode="auto">
          <a:xfrm>
            <a:off x="5346670" y="2211372"/>
            <a:ext cx="114300" cy="88900"/>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solidFill>
            <a:schemeClr val="bg1"/>
          </a:solidFill>
          <a:ln w="6350">
            <a:solidFill>
              <a:schemeClr val="tx1"/>
            </a:solidFill>
            <a:round/>
            <a:headEnd/>
            <a:tailEnd/>
          </a:ln>
        </p:spPr>
        <p:txBody>
          <a:bodyPr/>
          <a:lstStyle/>
          <a:p>
            <a:endParaRPr lang="tr-TR"/>
          </a:p>
        </p:txBody>
      </p:sp>
      <p:sp>
        <p:nvSpPr>
          <p:cNvPr id="536" name="Freeform 565"/>
          <p:cNvSpPr>
            <a:spLocks noChangeAspect="1"/>
          </p:cNvSpPr>
          <p:nvPr/>
        </p:nvSpPr>
        <p:spPr bwMode="auto">
          <a:xfrm>
            <a:off x="7702520" y="3422634"/>
            <a:ext cx="225425" cy="230188"/>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solidFill>
            <a:schemeClr val="bg1"/>
          </a:solidFill>
          <a:ln w="6350">
            <a:solidFill>
              <a:schemeClr val="tx1"/>
            </a:solidFill>
            <a:round/>
            <a:headEnd/>
            <a:tailEnd/>
          </a:ln>
        </p:spPr>
        <p:txBody>
          <a:bodyPr/>
          <a:lstStyle/>
          <a:p>
            <a:endParaRPr lang="tr-TR"/>
          </a:p>
        </p:txBody>
      </p:sp>
      <p:grpSp>
        <p:nvGrpSpPr>
          <p:cNvPr id="537" name="Group 566"/>
          <p:cNvGrpSpPr>
            <a:grpSpLocks/>
          </p:cNvGrpSpPr>
          <p:nvPr/>
        </p:nvGrpSpPr>
        <p:grpSpPr bwMode="auto">
          <a:xfrm>
            <a:off x="7886670" y="4302122"/>
            <a:ext cx="431800" cy="334964"/>
            <a:chOff x="4979" y="2754"/>
            <a:chExt cx="275" cy="210"/>
          </a:xfrm>
        </p:grpSpPr>
        <p:sp>
          <p:nvSpPr>
            <p:cNvPr id="538" name="Freeform 567"/>
            <p:cNvSpPr>
              <a:spLocks noChangeAspect="1"/>
            </p:cNvSpPr>
            <p:nvPr/>
          </p:nvSpPr>
          <p:spPr bwMode="auto">
            <a:xfrm>
              <a:off x="4979" y="2857"/>
              <a:ext cx="172" cy="107"/>
            </a:xfrm>
            <a:custGeom>
              <a:avLst/>
              <a:gdLst>
                <a:gd name="T0" fmla="*/ 84 w 184"/>
                <a:gd name="T1" fmla="*/ 33 h 114"/>
                <a:gd name="T2" fmla="*/ 92 w 184"/>
                <a:gd name="T3" fmla="*/ 24 h 114"/>
                <a:gd name="T4" fmla="*/ 101 w 184"/>
                <a:gd name="T5" fmla="*/ 20 h 114"/>
                <a:gd name="T6" fmla="*/ 106 w 184"/>
                <a:gd name="T7" fmla="*/ 18 h 114"/>
                <a:gd name="T8" fmla="*/ 110 w 184"/>
                <a:gd name="T9" fmla="*/ 14 h 114"/>
                <a:gd name="T10" fmla="*/ 118 w 184"/>
                <a:gd name="T11" fmla="*/ 6 h 114"/>
                <a:gd name="T12" fmla="*/ 123 w 184"/>
                <a:gd name="T13" fmla="*/ 2 h 114"/>
                <a:gd name="T14" fmla="*/ 127 w 184"/>
                <a:gd name="T15" fmla="*/ 0 h 114"/>
                <a:gd name="T16" fmla="*/ 132 w 184"/>
                <a:gd name="T17" fmla="*/ 2 h 114"/>
                <a:gd name="T18" fmla="*/ 128 w 184"/>
                <a:gd name="T19" fmla="*/ 6 h 114"/>
                <a:gd name="T20" fmla="*/ 127 w 184"/>
                <a:gd name="T21" fmla="*/ 10 h 114"/>
                <a:gd name="T22" fmla="*/ 132 w 184"/>
                <a:gd name="T23" fmla="*/ 8 h 114"/>
                <a:gd name="T24" fmla="*/ 135 w 184"/>
                <a:gd name="T25" fmla="*/ 8 h 114"/>
                <a:gd name="T26" fmla="*/ 141 w 184"/>
                <a:gd name="T27" fmla="*/ 6 h 114"/>
                <a:gd name="T28" fmla="*/ 141 w 184"/>
                <a:gd name="T29" fmla="*/ 12 h 114"/>
                <a:gd name="T30" fmla="*/ 136 w 184"/>
                <a:gd name="T31" fmla="*/ 14 h 114"/>
                <a:gd name="T32" fmla="*/ 135 w 184"/>
                <a:gd name="T33" fmla="*/ 18 h 114"/>
                <a:gd name="T34" fmla="*/ 132 w 184"/>
                <a:gd name="T35" fmla="*/ 22 h 114"/>
                <a:gd name="T36" fmla="*/ 128 w 184"/>
                <a:gd name="T37" fmla="*/ 24 h 114"/>
                <a:gd name="T38" fmla="*/ 125 w 184"/>
                <a:gd name="T39" fmla="*/ 26 h 114"/>
                <a:gd name="T40" fmla="*/ 121 w 184"/>
                <a:gd name="T41" fmla="*/ 28 h 114"/>
                <a:gd name="T42" fmla="*/ 107 w 184"/>
                <a:gd name="T43" fmla="*/ 36 h 114"/>
                <a:gd name="T44" fmla="*/ 101 w 184"/>
                <a:gd name="T45" fmla="*/ 40 h 114"/>
                <a:gd name="T46" fmla="*/ 100 w 184"/>
                <a:gd name="T47" fmla="*/ 42 h 114"/>
                <a:gd name="T48" fmla="*/ 98 w 184"/>
                <a:gd name="T49" fmla="*/ 44 h 114"/>
                <a:gd name="T50" fmla="*/ 98 w 184"/>
                <a:gd name="T51" fmla="*/ 47 h 114"/>
                <a:gd name="T52" fmla="*/ 93 w 184"/>
                <a:gd name="T53" fmla="*/ 50 h 114"/>
                <a:gd name="T54" fmla="*/ 87 w 184"/>
                <a:gd name="T55" fmla="*/ 50 h 114"/>
                <a:gd name="T56" fmla="*/ 78 w 184"/>
                <a:gd name="T57" fmla="*/ 51 h 114"/>
                <a:gd name="T58" fmla="*/ 72 w 184"/>
                <a:gd name="T59" fmla="*/ 54 h 114"/>
                <a:gd name="T60" fmla="*/ 65 w 184"/>
                <a:gd name="T61" fmla="*/ 61 h 114"/>
                <a:gd name="T62" fmla="*/ 57 w 184"/>
                <a:gd name="T63" fmla="*/ 69 h 114"/>
                <a:gd name="T64" fmla="*/ 53 w 184"/>
                <a:gd name="T65" fmla="*/ 73 h 114"/>
                <a:gd name="T66" fmla="*/ 50 w 184"/>
                <a:gd name="T67" fmla="*/ 76 h 114"/>
                <a:gd name="T68" fmla="*/ 41 w 184"/>
                <a:gd name="T69" fmla="*/ 78 h 114"/>
                <a:gd name="T70" fmla="*/ 38 w 184"/>
                <a:gd name="T71" fmla="*/ 81 h 114"/>
                <a:gd name="T72" fmla="*/ 32 w 184"/>
                <a:gd name="T73" fmla="*/ 85 h 114"/>
                <a:gd name="T74" fmla="*/ 28 w 184"/>
                <a:gd name="T75" fmla="*/ 87 h 114"/>
                <a:gd name="T76" fmla="*/ 21 w 184"/>
                <a:gd name="T77" fmla="*/ 88 h 114"/>
                <a:gd name="T78" fmla="*/ 16 w 184"/>
                <a:gd name="T79" fmla="*/ 87 h 114"/>
                <a:gd name="T80" fmla="*/ 7 w 184"/>
                <a:gd name="T81" fmla="*/ 84 h 114"/>
                <a:gd name="T82" fmla="*/ 2 w 184"/>
                <a:gd name="T83" fmla="*/ 79 h 114"/>
                <a:gd name="T84" fmla="*/ 0 w 184"/>
                <a:gd name="T85" fmla="*/ 78 h 114"/>
                <a:gd name="T86" fmla="*/ 0 w 184"/>
                <a:gd name="T87" fmla="*/ 74 h 114"/>
                <a:gd name="T88" fmla="*/ 7 w 184"/>
                <a:gd name="T89" fmla="*/ 69 h 114"/>
                <a:gd name="T90" fmla="*/ 16 w 184"/>
                <a:gd name="T91" fmla="*/ 65 h 114"/>
                <a:gd name="T92" fmla="*/ 22 w 184"/>
                <a:gd name="T93" fmla="*/ 61 h 114"/>
                <a:gd name="T94" fmla="*/ 31 w 184"/>
                <a:gd name="T95" fmla="*/ 56 h 114"/>
                <a:gd name="T96" fmla="*/ 47 w 184"/>
                <a:gd name="T97" fmla="*/ 47 h 114"/>
                <a:gd name="T98" fmla="*/ 52 w 184"/>
                <a:gd name="T99" fmla="*/ 45 h 114"/>
                <a:gd name="T100" fmla="*/ 55 w 184"/>
                <a:gd name="T101" fmla="*/ 45 h 114"/>
                <a:gd name="T102" fmla="*/ 63 w 184"/>
                <a:gd name="T103" fmla="*/ 45 h 114"/>
                <a:gd name="T104" fmla="*/ 74 w 184"/>
                <a:gd name="T105" fmla="*/ 40 h 114"/>
                <a:gd name="T106" fmla="*/ 84 w 184"/>
                <a:gd name="T107" fmla="*/ 33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solidFill>
              <a:srgbClr val="CC9900"/>
            </a:solidFill>
            <a:ln w="6350">
              <a:solidFill>
                <a:schemeClr val="tx1"/>
              </a:solidFill>
              <a:round/>
              <a:headEnd/>
              <a:tailEnd/>
            </a:ln>
          </p:spPr>
          <p:txBody>
            <a:bodyPr/>
            <a:lstStyle/>
            <a:p>
              <a:endParaRPr lang="tr-TR"/>
            </a:p>
          </p:txBody>
        </p:sp>
        <p:sp>
          <p:nvSpPr>
            <p:cNvPr id="539" name="Freeform 568"/>
            <p:cNvSpPr>
              <a:spLocks noChangeAspect="1"/>
            </p:cNvSpPr>
            <p:nvPr/>
          </p:nvSpPr>
          <p:spPr bwMode="auto">
            <a:xfrm>
              <a:off x="5155" y="2754"/>
              <a:ext cx="99" cy="124"/>
            </a:xfrm>
            <a:custGeom>
              <a:avLst/>
              <a:gdLst>
                <a:gd name="T0" fmla="*/ 2 w 106"/>
                <a:gd name="T1" fmla="*/ 101 h 132"/>
                <a:gd name="T2" fmla="*/ 0 w 106"/>
                <a:gd name="T3" fmla="*/ 95 h 132"/>
                <a:gd name="T4" fmla="*/ 6 w 106"/>
                <a:gd name="T5" fmla="*/ 94 h 132"/>
                <a:gd name="T6" fmla="*/ 14 w 106"/>
                <a:gd name="T7" fmla="*/ 89 h 132"/>
                <a:gd name="T8" fmla="*/ 19 w 106"/>
                <a:gd name="T9" fmla="*/ 81 h 132"/>
                <a:gd name="T10" fmla="*/ 8 w 106"/>
                <a:gd name="T11" fmla="*/ 73 h 132"/>
                <a:gd name="T12" fmla="*/ 10 w 106"/>
                <a:gd name="T13" fmla="*/ 67 h 132"/>
                <a:gd name="T14" fmla="*/ 14 w 106"/>
                <a:gd name="T15" fmla="*/ 66 h 132"/>
                <a:gd name="T16" fmla="*/ 20 w 106"/>
                <a:gd name="T17" fmla="*/ 66 h 132"/>
                <a:gd name="T18" fmla="*/ 26 w 106"/>
                <a:gd name="T19" fmla="*/ 61 h 132"/>
                <a:gd name="T20" fmla="*/ 33 w 106"/>
                <a:gd name="T21" fmla="*/ 53 h 132"/>
                <a:gd name="T22" fmla="*/ 40 w 106"/>
                <a:gd name="T23" fmla="*/ 42 h 132"/>
                <a:gd name="T24" fmla="*/ 44 w 106"/>
                <a:gd name="T25" fmla="*/ 26 h 132"/>
                <a:gd name="T26" fmla="*/ 40 w 106"/>
                <a:gd name="T27" fmla="*/ 23 h 132"/>
                <a:gd name="T28" fmla="*/ 40 w 106"/>
                <a:gd name="T29" fmla="*/ 18 h 132"/>
                <a:gd name="T30" fmla="*/ 40 w 106"/>
                <a:gd name="T31" fmla="*/ 12 h 132"/>
                <a:gd name="T32" fmla="*/ 41 w 106"/>
                <a:gd name="T33" fmla="*/ 4 h 132"/>
                <a:gd name="T34" fmla="*/ 44 w 106"/>
                <a:gd name="T35" fmla="*/ 0 h 132"/>
                <a:gd name="T36" fmla="*/ 49 w 106"/>
                <a:gd name="T37" fmla="*/ 8 h 132"/>
                <a:gd name="T38" fmla="*/ 53 w 106"/>
                <a:gd name="T39" fmla="*/ 16 h 132"/>
                <a:gd name="T40" fmla="*/ 52 w 106"/>
                <a:gd name="T41" fmla="*/ 21 h 132"/>
                <a:gd name="T42" fmla="*/ 47 w 106"/>
                <a:gd name="T43" fmla="*/ 23 h 132"/>
                <a:gd name="T44" fmla="*/ 46 w 106"/>
                <a:gd name="T45" fmla="*/ 30 h 132"/>
                <a:gd name="T46" fmla="*/ 46 w 106"/>
                <a:gd name="T47" fmla="*/ 36 h 132"/>
                <a:gd name="T48" fmla="*/ 50 w 106"/>
                <a:gd name="T49" fmla="*/ 36 h 132"/>
                <a:gd name="T50" fmla="*/ 56 w 106"/>
                <a:gd name="T51" fmla="*/ 30 h 132"/>
                <a:gd name="T52" fmla="*/ 56 w 106"/>
                <a:gd name="T53" fmla="*/ 35 h 132"/>
                <a:gd name="T54" fmla="*/ 53 w 106"/>
                <a:gd name="T55" fmla="*/ 40 h 132"/>
                <a:gd name="T56" fmla="*/ 55 w 106"/>
                <a:gd name="T57" fmla="*/ 47 h 132"/>
                <a:gd name="T58" fmla="*/ 60 w 106"/>
                <a:gd name="T59" fmla="*/ 50 h 132"/>
                <a:gd name="T60" fmla="*/ 67 w 106"/>
                <a:gd name="T61" fmla="*/ 47 h 132"/>
                <a:gd name="T62" fmla="*/ 73 w 106"/>
                <a:gd name="T63" fmla="*/ 44 h 132"/>
                <a:gd name="T64" fmla="*/ 79 w 106"/>
                <a:gd name="T65" fmla="*/ 47 h 132"/>
                <a:gd name="T66" fmla="*/ 79 w 106"/>
                <a:gd name="T67" fmla="*/ 50 h 132"/>
                <a:gd name="T68" fmla="*/ 73 w 106"/>
                <a:gd name="T69" fmla="*/ 54 h 132"/>
                <a:gd name="T70" fmla="*/ 58 w 106"/>
                <a:gd name="T71" fmla="*/ 69 h 132"/>
                <a:gd name="T72" fmla="*/ 52 w 106"/>
                <a:gd name="T73" fmla="*/ 67 h 132"/>
                <a:gd name="T74" fmla="*/ 44 w 106"/>
                <a:gd name="T75" fmla="*/ 71 h 132"/>
                <a:gd name="T76" fmla="*/ 33 w 106"/>
                <a:gd name="T77" fmla="*/ 84 h 132"/>
                <a:gd name="T78" fmla="*/ 14 w 106"/>
                <a:gd name="T79" fmla="*/ 100 h 132"/>
                <a:gd name="T80" fmla="*/ 6 w 106"/>
                <a:gd name="T81" fmla="*/ 102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solidFill>
              <a:srgbClr val="CC9900"/>
            </a:solidFill>
            <a:ln w="6350">
              <a:solidFill>
                <a:schemeClr val="tx1"/>
              </a:solidFill>
              <a:round/>
              <a:headEnd/>
              <a:tailEnd/>
            </a:ln>
          </p:spPr>
          <p:txBody>
            <a:bodyPr/>
            <a:lstStyle/>
            <a:p>
              <a:endParaRPr lang="tr-TR"/>
            </a:p>
          </p:txBody>
        </p:sp>
      </p:grpSp>
      <p:sp>
        <p:nvSpPr>
          <p:cNvPr id="540" name="Freeform 569"/>
          <p:cNvSpPr>
            <a:spLocks noChangeAspect="1"/>
          </p:cNvSpPr>
          <p:nvPr/>
        </p:nvSpPr>
        <p:spPr bwMode="auto">
          <a:xfrm>
            <a:off x="7059583" y="3233722"/>
            <a:ext cx="25400" cy="20637"/>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solidFill>
            <a:srgbClr val="000000"/>
          </a:solidFill>
          <a:ln w="6350">
            <a:solidFill>
              <a:schemeClr val="tx1"/>
            </a:solidFill>
            <a:round/>
            <a:headEnd/>
            <a:tailEnd/>
          </a:ln>
        </p:spPr>
        <p:txBody>
          <a:bodyPr/>
          <a:lstStyle/>
          <a:p>
            <a:endParaRPr lang="tr-TR"/>
          </a:p>
        </p:txBody>
      </p:sp>
      <p:grpSp>
        <p:nvGrpSpPr>
          <p:cNvPr id="541" name="Group 570"/>
          <p:cNvGrpSpPr>
            <a:grpSpLocks/>
          </p:cNvGrpSpPr>
          <p:nvPr/>
        </p:nvGrpSpPr>
        <p:grpSpPr bwMode="auto">
          <a:xfrm>
            <a:off x="6954808" y="3652822"/>
            <a:ext cx="935037" cy="893762"/>
            <a:chOff x="4386" y="2347"/>
            <a:chExt cx="595" cy="561"/>
          </a:xfrm>
        </p:grpSpPr>
        <p:sp>
          <p:nvSpPr>
            <p:cNvPr id="542" name="Freeform 571"/>
            <p:cNvSpPr>
              <a:spLocks noChangeAspect="1"/>
            </p:cNvSpPr>
            <p:nvPr/>
          </p:nvSpPr>
          <p:spPr bwMode="auto">
            <a:xfrm>
              <a:off x="4386" y="2347"/>
              <a:ext cx="595" cy="483"/>
            </a:xfrm>
            <a:custGeom>
              <a:avLst/>
              <a:gdLst>
                <a:gd name="T0" fmla="*/ 148 w 636"/>
                <a:gd name="T1" fmla="*/ 86 h 516"/>
                <a:gd name="T2" fmla="*/ 162 w 636"/>
                <a:gd name="T3" fmla="*/ 88 h 516"/>
                <a:gd name="T4" fmla="*/ 172 w 636"/>
                <a:gd name="T5" fmla="*/ 77 h 516"/>
                <a:gd name="T6" fmla="*/ 184 w 636"/>
                <a:gd name="T7" fmla="*/ 55 h 516"/>
                <a:gd name="T8" fmla="*/ 218 w 636"/>
                <a:gd name="T9" fmla="*/ 48 h 516"/>
                <a:gd name="T10" fmla="*/ 225 w 636"/>
                <a:gd name="T11" fmla="*/ 55 h 516"/>
                <a:gd name="T12" fmla="*/ 238 w 636"/>
                <a:gd name="T13" fmla="*/ 43 h 516"/>
                <a:gd name="T14" fmla="*/ 248 w 636"/>
                <a:gd name="T15" fmla="*/ 30 h 516"/>
                <a:gd name="T16" fmla="*/ 276 w 636"/>
                <a:gd name="T17" fmla="*/ 19 h 516"/>
                <a:gd name="T18" fmla="*/ 274 w 636"/>
                <a:gd name="T19" fmla="*/ 2 h 516"/>
                <a:gd name="T20" fmla="*/ 285 w 636"/>
                <a:gd name="T21" fmla="*/ 8 h 516"/>
                <a:gd name="T22" fmla="*/ 317 w 636"/>
                <a:gd name="T23" fmla="*/ 18 h 516"/>
                <a:gd name="T24" fmla="*/ 327 w 636"/>
                <a:gd name="T25" fmla="*/ 16 h 516"/>
                <a:gd name="T26" fmla="*/ 319 w 636"/>
                <a:gd name="T27" fmla="*/ 33 h 516"/>
                <a:gd name="T28" fmla="*/ 325 w 636"/>
                <a:gd name="T29" fmla="*/ 40 h 516"/>
                <a:gd name="T30" fmla="*/ 320 w 636"/>
                <a:gd name="T31" fmla="*/ 43 h 516"/>
                <a:gd name="T32" fmla="*/ 312 w 636"/>
                <a:gd name="T33" fmla="*/ 62 h 516"/>
                <a:gd name="T34" fmla="*/ 339 w 636"/>
                <a:gd name="T35" fmla="*/ 80 h 516"/>
                <a:gd name="T36" fmla="*/ 359 w 636"/>
                <a:gd name="T37" fmla="*/ 94 h 516"/>
                <a:gd name="T38" fmla="*/ 374 w 636"/>
                <a:gd name="T39" fmla="*/ 71 h 516"/>
                <a:gd name="T40" fmla="*/ 390 w 636"/>
                <a:gd name="T41" fmla="*/ 24 h 516"/>
                <a:gd name="T42" fmla="*/ 408 w 636"/>
                <a:gd name="T43" fmla="*/ 0 h 516"/>
                <a:gd name="T44" fmla="*/ 413 w 636"/>
                <a:gd name="T45" fmla="*/ 43 h 516"/>
                <a:gd name="T46" fmla="*/ 428 w 636"/>
                <a:gd name="T47" fmla="*/ 58 h 516"/>
                <a:gd name="T48" fmla="*/ 428 w 636"/>
                <a:gd name="T49" fmla="*/ 90 h 516"/>
                <a:gd name="T50" fmla="*/ 435 w 636"/>
                <a:gd name="T51" fmla="*/ 116 h 516"/>
                <a:gd name="T52" fmla="*/ 457 w 636"/>
                <a:gd name="T53" fmla="*/ 139 h 516"/>
                <a:gd name="T54" fmla="*/ 463 w 636"/>
                <a:gd name="T55" fmla="*/ 160 h 516"/>
                <a:gd name="T56" fmla="*/ 473 w 636"/>
                <a:gd name="T57" fmla="*/ 180 h 516"/>
                <a:gd name="T58" fmla="*/ 486 w 636"/>
                <a:gd name="T59" fmla="*/ 208 h 516"/>
                <a:gd name="T60" fmla="*/ 480 w 636"/>
                <a:gd name="T61" fmla="*/ 247 h 516"/>
                <a:gd name="T62" fmla="*/ 455 w 636"/>
                <a:gd name="T63" fmla="*/ 290 h 516"/>
                <a:gd name="T64" fmla="*/ 428 w 636"/>
                <a:gd name="T65" fmla="*/ 314 h 516"/>
                <a:gd name="T66" fmla="*/ 384 w 636"/>
                <a:gd name="T67" fmla="*/ 368 h 516"/>
                <a:gd name="T68" fmla="*/ 364 w 636"/>
                <a:gd name="T69" fmla="*/ 377 h 516"/>
                <a:gd name="T70" fmla="*/ 336 w 636"/>
                <a:gd name="T71" fmla="*/ 389 h 516"/>
                <a:gd name="T72" fmla="*/ 319 w 636"/>
                <a:gd name="T73" fmla="*/ 378 h 516"/>
                <a:gd name="T74" fmla="*/ 290 w 636"/>
                <a:gd name="T75" fmla="*/ 388 h 516"/>
                <a:gd name="T76" fmla="*/ 265 w 636"/>
                <a:gd name="T77" fmla="*/ 370 h 516"/>
                <a:gd name="T78" fmla="*/ 267 w 636"/>
                <a:gd name="T79" fmla="*/ 349 h 516"/>
                <a:gd name="T80" fmla="*/ 265 w 636"/>
                <a:gd name="T81" fmla="*/ 329 h 516"/>
                <a:gd name="T82" fmla="*/ 250 w 636"/>
                <a:gd name="T83" fmla="*/ 341 h 516"/>
                <a:gd name="T84" fmla="*/ 265 w 636"/>
                <a:gd name="T85" fmla="*/ 322 h 516"/>
                <a:gd name="T86" fmla="*/ 259 w 636"/>
                <a:gd name="T87" fmla="*/ 319 h 516"/>
                <a:gd name="T88" fmla="*/ 233 w 636"/>
                <a:gd name="T89" fmla="*/ 336 h 516"/>
                <a:gd name="T90" fmla="*/ 233 w 636"/>
                <a:gd name="T91" fmla="*/ 312 h 516"/>
                <a:gd name="T92" fmla="*/ 206 w 636"/>
                <a:gd name="T93" fmla="*/ 292 h 516"/>
                <a:gd name="T94" fmla="*/ 115 w 636"/>
                <a:gd name="T95" fmla="*/ 312 h 516"/>
                <a:gd name="T96" fmla="*/ 57 w 636"/>
                <a:gd name="T97" fmla="*/ 327 h 516"/>
                <a:gd name="T98" fmla="*/ 10 w 636"/>
                <a:gd name="T99" fmla="*/ 335 h 516"/>
                <a:gd name="T100" fmla="*/ 0 w 636"/>
                <a:gd name="T101" fmla="*/ 322 h 516"/>
                <a:gd name="T102" fmla="*/ 22 w 636"/>
                <a:gd name="T103" fmla="*/ 292 h 516"/>
                <a:gd name="T104" fmla="*/ 20 w 636"/>
                <a:gd name="T105" fmla="*/ 234 h 516"/>
                <a:gd name="T106" fmla="*/ 16 w 636"/>
                <a:gd name="T107" fmla="*/ 218 h 516"/>
                <a:gd name="T108" fmla="*/ 22 w 636"/>
                <a:gd name="T109" fmla="*/ 212 h 516"/>
                <a:gd name="T110" fmla="*/ 31 w 636"/>
                <a:gd name="T111" fmla="*/ 164 h 516"/>
                <a:gd name="T112" fmla="*/ 40 w 636"/>
                <a:gd name="T113" fmla="*/ 160 h 516"/>
                <a:gd name="T114" fmla="*/ 58 w 636"/>
                <a:gd name="T115" fmla="*/ 146 h 516"/>
                <a:gd name="T116" fmla="*/ 84 w 636"/>
                <a:gd name="T117" fmla="*/ 134 h 516"/>
                <a:gd name="T118" fmla="*/ 124 w 636"/>
                <a:gd name="T119" fmla="*/ 124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solidFill>
              <a:srgbClr val="CC9900"/>
            </a:solidFill>
            <a:ln w="6350">
              <a:solidFill>
                <a:schemeClr val="tx1"/>
              </a:solidFill>
              <a:round/>
              <a:headEnd/>
              <a:tailEnd/>
            </a:ln>
          </p:spPr>
          <p:txBody>
            <a:bodyPr/>
            <a:lstStyle/>
            <a:p>
              <a:endParaRPr lang="tr-TR"/>
            </a:p>
          </p:txBody>
        </p:sp>
        <p:sp>
          <p:nvSpPr>
            <p:cNvPr id="543" name="Freeform 572"/>
            <p:cNvSpPr>
              <a:spLocks noChangeAspect="1"/>
            </p:cNvSpPr>
            <p:nvPr/>
          </p:nvSpPr>
          <p:spPr bwMode="auto">
            <a:xfrm>
              <a:off x="4695" y="2352"/>
              <a:ext cx="19" cy="10"/>
            </a:xfrm>
            <a:custGeom>
              <a:avLst/>
              <a:gdLst>
                <a:gd name="T0" fmla="*/ 0 w 20"/>
                <a:gd name="T1" fmla="*/ 0 h 10"/>
                <a:gd name="T2" fmla="*/ 0 w 20"/>
                <a:gd name="T3" fmla="*/ 8 h 10"/>
                <a:gd name="T4" fmla="*/ 4 w 20"/>
                <a:gd name="T5" fmla="*/ 10 h 10"/>
                <a:gd name="T6" fmla="*/ 10 w 20"/>
                <a:gd name="T7" fmla="*/ 10 h 10"/>
                <a:gd name="T8" fmla="*/ 10 w 20"/>
                <a:gd name="T9" fmla="*/ 10 h 10"/>
                <a:gd name="T10" fmla="*/ 12 w 20"/>
                <a:gd name="T11" fmla="*/ 6 h 10"/>
                <a:gd name="T12" fmla="*/ 16 w 20"/>
                <a:gd name="T13" fmla="*/ 2 h 10"/>
                <a:gd name="T14" fmla="*/ 12 w 20"/>
                <a:gd name="T15" fmla="*/ 0 h 10"/>
                <a:gd name="T16" fmla="*/ 10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solidFill>
              <a:srgbClr val="CC9900"/>
            </a:solidFill>
            <a:ln w="6350">
              <a:solidFill>
                <a:schemeClr val="tx1"/>
              </a:solidFill>
              <a:round/>
              <a:headEnd/>
              <a:tailEnd/>
            </a:ln>
          </p:spPr>
          <p:txBody>
            <a:bodyPr/>
            <a:lstStyle/>
            <a:p>
              <a:endParaRPr lang="tr-TR"/>
            </a:p>
          </p:txBody>
        </p:sp>
        <p:sp>
          <p:nvSpPr>
            <p:cNvPr id="544" name="Freeform 573"/>
            <p:cNvSpPr>
              <a:spLocks noChangeAspect="1"/>
            </p:cNvSpPr>
            <p:nvPr/>
          </p:nvSpPr>
          <p:spPr bwMode="auto">
            <a:xfrm>
              <a:off x="4730" y="2854"/>
              <a:ext cx="62" cy="54"/>
            </a:xfrm>
            <a:custGeom>
              <a:avLst/>
              <a:gdLst>
                <a:gd name="T0" fmla="*/ 14 w 66"/>
                <a:gd name="T1" fmla="*/ 2 h 58"/>
                <a:gd name="T2" fmla="*/ 20 w 66"/>
                <a:gd name="T3" fmla="*/ 7 h 58"/>
                <a:gd name="T4" fmla="*/ 22 w 66"/>
                <a:gd name="T5" fmla="*/ 7 h 58"/>
                <a:gd name="T6" fmla="*/ 24 w 66"/>
                <a:gd name="T7" fmla="*/ 8 h 58"/>
                <a:gd name="T8" fmla="*/ 32 w 66"/>
                <a:gd name="T9" fmla="*/ 8 h 58"/>
                <a:gd name="T10" fmla="*/ 36 w 66"/>
                <a:gd name="T11" fmla="*/ 7 h 58"/>
                <a:gd name="T12" fmla="*/ 45 w 66"/>
                <a:gd name="T13" fmla="*/ 6 h 58"/>
                <a:gd name="T14" fmla="*/ 51 w 66"/>
                <a:gd name="T15" fmla="*/ 6 h 58"/>
                <a:gd name="T16" fmla="*/ 51 w 66"/>
                <a:gd name="T17" fmla="*/ 7 h 58"/>
                <a:gd name="T18" fmla="*/ 50 w 66"/>
                <a:gd name="T19" fmla="*/ 8 h 58"/>
                <a:gd name="T20" fmla="*/ 47 w 66"/>
                <a:gd name="T21" fmla="*/ 12 h 58"/>
                <a:gd name="T22" fmla="*/ 44 w 66"/>
                <a:gd name="T23" fmla="*/ 18 h 58"/>
                <a:gd name="T24" fmla="*/ 42 w 66"/>
                <a:gd name="T25" fmla="*/ 24 h 58"/>
                <a:gd name="T26" fmla="*/ 39 w 66"/>
                <a:gd name="T27" fmla="*/ 26 h 58"/>
                <a:gd name="T28" fmla="*/ 36 w 66"/>
                <a:gd name="T29" fmla="*/ 28 h 58"/>
                <a:gd name="T30" fmla="*/ 33 w 66"/>
                <a:gd name="T31" fmla="*/ 32 h 58"/>
                <a:gd name="T32" fmla="*/ 30 w 66"/>
                <a:gd name="T33" fmla="*/ 36 h 58"/>
                <a:gd name="T34" fmla="*/ 26 w 66"/>
                <a:gd name="T35" fmla="*/ 38 h 58"/>
                <a:gd name="T36" fmla="*/ 24 w 66"/>
                <a:gd name="T37" fmla="*/ 39 h 58"/>
                <a:gd name="T38" fmla="*/ 23 w 66"/>
                <a:gd name="T39" fmla="*/ 38 h 58"/>
                <a:gd name="T40" fmla="*/ 22 w 66"/>
                <a:gd name="T41" fmla="*/ 34 h 58"/>
                <a:gd name="T42" fmla="*/ 14 w 66"/>
                <a:gd name="T43" fmla="*/ 41 h 58"/>
                <a:gd name="T44" fmla="*/ 12 w 66"/>
                <a:gd name="T45" fmla="*/ 42 h 58"/>
                <a:gd name="T46" fmla="*/ 8 w 66"/>
                <a:gd name="T47" fmla="*/ 44 h 58"/>
                <a:gd name="T48" fmla="*/ 4 w 66"/>
                <a:gd name="T49" fmla="*/ 42 h 58"/>
                <a:gd name="T50" fmla="*/ 0 w 66"/>
                <a:gd name="T51" fmla="*/ 39 h 58"/>
                <a:gd name="T52" fmla="*/ 0 w 66"/>
                <a:gd name="T53" fmla="*/ 36 h 58"/>
                <a:gd name="T54" fmla="*/ 0 w 66"/>
                <a:gd name="T55" fmla="*/ 32 h 58"/>
                <a:gd name="T56" fmla="*/ 0 w 66"/>
                <a:gd name="T57" fmla="*/ 29 h 58"/>
                <a:gd name="T58" fmla="*/ 2 w 66"/>
                <a:gd name="T59" fmla="*/ 28 h 58"/>
                <a:gd name="T60" fmla="*/ 6 w 66"/>
                <a:gd name="T61" fmla="*/ 24 h 58"/>
                <a:gd name="T62" fmla="*/ 8 w 66"/>
                <a:gd name="T63" fmla="*/ 24 h 58"/>
                <a:gd name="T64" fmla="*/ 8 w 66"/>
                <a:gd name="T65" fmla="*/ 20 h 58"/>
                <a:gd name="T66" fmla="*/ 6 w 66"/>
                <a:gd name="T67" fmla="*/ 16 h 58"/>
                <a:gd name="T68" fmla="*/ 8 w 66"/>
                <a:gd name="T69" fmla="*/ 12 h 58"/>
                <a:gd name="T70" fmla="*/ 8 w 66"/>
                <a:gd name="T71" fmla="*/ 7 h 58"/>
                <a:gd name="T72" fmla="*/ 14 w 66"/>
                <a:gd name="T73" fmla="*/ 0 h 58"/>
                <a:gd name="T74" fmla="*/ 14 w 66"/>
                <a:gd name="T75" fmla="*/ 4 h 58"/>
                <a:gd name="T76" fmla="*/ 14 w 66"/>
                <a:gd name="T77" fmla="*/ 2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solidFill>
              <a:srgbClr val="CC9900"/>
            </a:solidFill>
            <a:ln w="6350">
              <a:solidFill>
                <a:schemeClr val="tx1"/>
              </a:solidFill>
              <a:round/>
              <a:headEnd/>
              <a:tailEnd/>
            </a:ln>
          </p:spPr>
          <p:txBody>
            <a:bodyPr/>
            <a:lstStyle/>
            <a:p>
              <a:endParaRPr lang="tr-TR"/>
            </a:p>
          </p:txBody>
        </p:sp>
        <p:sp>
          <p:nvSpPr>
            <p:cNvPr id="545" name="Freeform 574"/>
            <p:cNvSpPr>
              <a:spLocks noChangeAspect="1"/>
            </p:cNvSpPr>
            <p:nvPr/>
          </p:nvSpPr>
          <p:spPr bwMode="auto">
            <a:xfrm>
              <a:off x="4676" y="2772"/>
              <a:ext cx="21" cy="8"/>
            </a:xfrm>
            <a:custGeom>
              <a:avLst/>
              <a:gdLst>
                <a:gd name="T0" fmla="*/ 8 w 22"/>
                <a:gd name="T1" fmla="*/ 2 h 8"/>
                <a:gd name="T2" fmla="*/ 4 w 22"/>
                <a:gd name="T3" fmla="*/ 2 h 8"/>
                <a:gd name="T4" fmla="*/ 2 w 22"/>
                <a:gd name="T5" fmla="*/ 4 h 8"/>
                <a:gd name="T6" fmla="*/ 0 w 22"/>
                <a:gd name="T7" fmla="*/ 6 h 8"/>
                <a:gd name="T8" fmla="*/ 4 w 22"/>
                <a:gd name="T9" fmla="*/ 8 h 8"/>
                <a:gd name="T10" fmla="*/ 8 w 22"/>
                <a:gd name="T11" fmla="*/ 8 h 8"/>
                <a:gd name="T12" fmla="*/ 11 w 22"/>
                <a:gd name="T13" fmla="*/ 8 h 8"/>
                <a:gd name="T14" fmla="*/ 12 w 22"/>
                <a:gd name="T15" fmla="*/ 6 h 8"/>
                <a:gd name="T16" fmla="*/ 18 w 22"/>
                <a:gd name="T17" fmla="*/ 2 h 8"/>
                <a:gd name="T18" fmla="*/ 16 w 22"/>
                <a:gd name="T19" fmla="*/ 0 h 8"/>
                <a:gd name="T20" fmla="*/ 12 w 22"/>
                <a:gd name="T21" fmla="*/ 0 h 8"/>
                <a:gd name="T22" fmla="*/ 8 w 22"/>
                <a:gd name="T23" fmla="*/ 2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solidFill>
              <a:srgbClr val="CC9900"/>
            </a:solidFill>
            <a:ln w="6350">
              <a:solidFill>
                <a:schemeClr val="tx1"/>
              </a:solidFill>
              <a:round/>
              <a:headEnd/>
              <a:tailEnd/>
            </a:ln>
          </p:spPr>
          <p:txBody>
            <a:bodyPr/>
            <a:lstStyle/>
            <a:p>
              <a:endParaRPr lang="tr-TR"/>
            </a:p>
          </p:txBody>
        </p:sp>
      </p:grpSp>
      <p:grpSp>
        <p:nvGrpSpPr>
          <p:cNvPr id="546" name="Group 575"/>
          <p:cNvGrpSpPr>
            <a:grpSpLocks/>
          </p:cNvGrpSpPr>
          <p:nvPr/>
        </p:nvGrpSpPr>
        <p:grpSpPr bwMode="auto">
          <a:xfrm>
            <a:off x="6737320" y="3160697"/>
            <a:ext cx="463550" cy="169862"/>
            <a:chOff x="4248" y="2039"/>
            <a:chExt cx="295" cy="106"/>
          </a:xfrm>
        </p:grpSpPr>
        <p:sp>
          <p:nvSpPr>
            <p:cNvPr id="547" name="Freeform 576"/>
            <p:cNvSpPr>
              <a:spLocks noChangeAspect="1"/>
            </p:cNvSpPr>
            <p:nvPr/>
          </p:nvSpPr>
          <p:spPr bwMode="auto">
            <a:xfrm>
              <a:off x="4400" y="2039"/>
              <a:ext cx="143" cy="106"/>
            </a:xfrm>
            <a:custGeom>
              <a:avLst/>
              <a:gdLst>
                <a:gd name="T0" fmla="*/ 53 w 152"/>
                <a:gd name="T1" fmla="*/ 50 h 112"/>
                <a:gd name="T2" fmla="*/ 53 w 152"/>
                <a:gd name="T3" fmla="*/ 46 h 112"/>
                <a:gd name="T4" fmla="*/ 55 w 152"/>
                <a:gd name="T5" fmla="*/ 44 h 112"/>
                <a:gd name="T6" fmla="*/ 58 w 152"/>
                <a:gd name="T7" fmla="*/ 43 h 112"/>
                <a:gd name="T8" fmla="*/ 55 w 152"/>
                <a:gd name="T9" fmla="*/ 39 h 112"/>
                <a:gd name="T10" fmla="*/ 60 w 152"/>
                <a:gd name="T11" fmla="*/ 34 h 112"/>
                <a:gd name="T12" fmla="*/ 68 w 152"/>
                <a:gd name="T13" fmla="*/ 32 h 112"/>
                <a:gd name="T14" fmla="*/ 72 w 152"/>
                <a:gd name="T15" fmla="*/ 22 h 112"/>
                <a:gd name="T16" fmla="*/ 83 w 152"/>
                <a:gd name="T17" fmla="*/ 4 h 112"/>
                <a:gd name="T18" fmla="*/ 89 w 152"/>
                <a:gd name="T19" fmla="*/ 0 h 112"/>
                <a:gd name="T20" fmla="*/ 96 w 152"/>
                <a:gd name="T21" fmla="*/ 8 h 112"/>
                <a:gd name="T22" fmla="*/ 97 w 152"/>
                <a:gd name="T23" fmla="*/ 16 h 112"/>
                <a:gd name="T24" fmla="*/ 108 w 152"/>
                <a:gd name="T25" fmla="*/ 22 h 112"/>
                <a:gd name="T26" fmla="*/ 119 w 152"/>
                <a:gd name="T27" fmla="*/ 24 h 112"/>
                <a:gd name="T28" fmla="*/ 118 w 152"/>
                <a:gd name="T29" fmla="*/ 27 h 112"/>
                <a:gd name="T30" fmla="*/ 110 w 152"/>
                <a:gd name="T31" fmla="*/ 28 h 112"/>
                <a:gd name="T32" fmla="*/ 103 w 152"/>
                <a:gd name="T33" fmla="*/ 30 h 112"/>
                <a:gd name="T34" fmla="*/ 108 w 152"/>
                <a:gd name="T35" fmla="*/ 36 h 112"/>
                <a:gd name="T36" fmla="*/ 103 w 152"/>
                <a:gd name="T37" fmla="*/ 39 h 112"/>
                <a:gd name="T38" fmla="*/ 96 w 152"/>
                <a:gd name="T39" fmla="*/ 48 h 112"/>
                <a:gd name="T40" fmla="*/ 83 w 152"/>
                <a:gd name="T41" fmla="*/ 44 h 112"/>
                <a:gd name="T42" fmla="*/ 73 w 152"/>
                <a:gd name="T43" fmla="*/ 44 h 112"/>
                <a:gd name="T44" fmla="*/ 64 w 152"/>
                <a:gd name="T45" fmla="*/ 52 h 112"/>
                <a:gd name="T46" fmla="*/ 58 w 152"/>
                <a:gd name="T47" fmla="*/ 66 h 112"/>
                <a:gd name="T48" fmla="*/ 55 w 152"/>
                <a:gd name="T49" fmla="*/ 83 h 112"/>
                <a:gd name="T50" fmla="*/ 50 w 152"/>
                <a:gd name="T51" fmla="*/ 87 h 112"/>
                <a:gd name="T52" fmla="*/ 44 w 152"/>
                <a:gd name="T53" fmla="*/ 83 h 112"/>
                <a:gd name="T54" fmla="*/ 38 w 152"/>
                <a:gd name="T55" fmla="*/ 79 h 112"/>
                <a:gd name="T56" fmla="*/ 34 w 152"/>
                <a:gd name="T57" fmla="*/ 80 h 112"/>
                <a:gd name="T58" fmla="*/ 22 w 152"/>
                <a:gd name="T59" fmla="*/ 87 h 112"/>
                <a:gd name="T60" fmla="*/ 16 w 152"/>
                <a:gd name="T61" fmla="*/ 90 h 112"/>
                <a:gd name="T62" fmla="*/ 8 w 152"/>
                <a:gd name="T63" fmla="*/ 87 h 112"/>
                <a:gd name="T64" fmla="*/ 0 w 152"/>
                <a:gd name="T65" fmla="*/ 83 h 112"/>
                <a:gd name="T66" fmla="*/ 0 w 152"/>
                <a:gd name="T67" fmla="*/ 74 h 112"/>
                <a:gd name="T68" fmla="*/ 0 w 152"/>
                <a:gd name="T69" fmla="*/ 76 h 112"/>
                <a:gd name="T70" fmla="*/ 8 w 152"/>
                <a:gd name="T71" fmla="*/ 80 h 112"/>
                <a:gd name="T72" fmla="*/ 16 w 152"/>
                <a:gd name="T73" fmla="*/ 72 h 112"/>
                <a:gd name="T74" fmla="*/ 23 w 152"/>
                <a:gd name="T75" fmla="*/ 62 h 112"/>
                <a:gd name="T76" fmla="*/ 36 w 152"/>
                <a:gd name="T77" fmla="*/ 58 h 112"/>
                <a:gd name="T78" fmla="*/ 42 w 152"/>
                <a:gd name="T79" fmla="*/ 53 h 112"/>
                <a:gd name="T80" fmla="*/ 46 w 152"/>
                <a:gd name="T81" fmla="*/ 46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solidFill>
              <a:srgbClr val="CC9900"/>
            </a:solidFill>
            <a:ln w="6350">
              <a:solidFill>
                <a:schemeClr val="tx1"/>
              </a:solidFill>
              <a:round/>
              <a:headEnd/>
              <a:tailEnd/>
            </a:ln>
          </p:spPr>
          <p:txBody>
            <a:bodyPr/>
            <a:lstStyle/>
            <a:p>
              <a:endParaRPr lang="tr-TR"/>
            </a:p>
          </p:txBody>
        </p:sp>
        <p:sp>
          <p:nvSpPr>
            <p:cNvPr id="548" name="Freeform 577"/>
            <p:cNvSpPr>
              <a:spLocks noChangeAspect="1"/>
            </p:cNvSpPr>
            <p:nvPr/>
          </p:nvSpPr>
          <p:spPr bwMode="auto">
            <a:xfrm>
              <a:off x="4248" y="2047"/>
              <a:ext cx="68" cy="96"/>
            </a:xfrm>
            <a:custGeom>
              <a:avLst/>
              <a:gdLst>
                <a:gd name="T0" fmla="*/ 34 w 72"/>
                <a:gd name="T1" fmla="*/ 8 h 102"/>
                <a:gd name="T2" fmla="*/ 26 w 72"/>
                <a:gd name="T3" fmla="*/ 8 h 102"/>
                <a:gd name="T4" fmla="*/ 25 w 72"/>
                <a:gd name="T5" fmla="*/ 14 h 102"/>
                <a:gd name="T6" fmla="*/ 24 w 72"/>
                <a:gd name="T7" fmla="*/ 14 h 102"/>
                <a:gd name="T8" fmla="*/ 22 w 72"/>
                <a:gd name="T9" fmla="*/ 14 h 102"/>
                <a:gd name="T10" fmla="*/ 18 w 72"/>
                <a:gd name="T11" fmla="*/ 14 h 102"/>
                <a:gd name="T12" fmla="*/ 16 w 72"/>
                <a:gd name="T13" fmla="*/ 14 h 102"/>
                <a:gd name="T14" fmla="*/ 10 w 72"/>
                <a:gd name="T15" fmla="*/ 8 h 102"/>
                <a:gd name="T16" fmla="*/ 9 w 72"/>
                <a:gd name="T17" fmla="*/ 4 h 102"/>
                <a:gd name="T18" fmla="*/ 6 w 72"/>
                <a:gd name="T19" fmla="*/ 0 h 102"/>
                <a:gd name="T20" fmla="*/ 0 w 72"/>
                <a:gd name="T21" fmla="*/ 0 h 102"/>
                <a:gd name="T22" fmla="*/ 2 w 72"/>
                <a:gd name="T23" fmla="*/ 8 h 102"/>
                <a:gd name="T24" fmla="*/ 4 w 72"/>
                <a:gd name="T25" fmla="*/ 10 h 102"/>
                <a:gd name="T26" fmla="*/ 6 w 72"/>
                <a:gd name="T27" fmla="*/ 20 h 102"/>
                <a:gd name="T28" fmla="*/ 9 w 72"/>
                <a:gd name="T29" fmla="*/ 28 h 102"/>
                <a:gd name="T30" fmla="*/ 10 w 72"/>
                <a:gd name="T31" fmla="*/ 36 h 102"/>
                <a:gd name="T32" fmla="*/ 14 w 72"/>
                <a:gd name="T33" fmla="*/ 42 h 102"/>
                <a:gd name="T34" fmla="*/ 26 w 72"/>
                <a:gd name="T35" fmla="*/ 56 h 102"/>
                <a:gd name="T36" fmla="*/ 40 w 72"/>
                <a:gd name="T37" fmla="*/ 68 h 102"/>
                <a:gd name="T38" fmla="*/ 46 w 72"/>
                <a:gd name="T39" fmla="*/ 75 h 102"/>
                <a:gd name="T40" fmla="*/ 53 w 72"/>
                <a:gd name="T41" fmla="*/ 80 h 102"/>
                <a:gd name="T42" fmla="*/ 54 w 72"/>
                <a:gd name="T43" fmla="*/ 78 h 102"/>
                <a:gd name="T44" fmla="*/ 56 w 72"/>
                <a:gd name="T45" fmla="*/ 78 h 102"/>
                <a:gd name="T46" fmla="*/ 57 w 72"/>
                <a:gd name="T47" fmla="*/ 75 h 102"/>
                <a:gd name="T48" fmla="*/ 57 w 72"/>
                <a:gd name="T49" fmla="*/ 71 h 102"/>
                <a:gd name="T50" fmla="*/ 56 w 72"/>
                <a:gd name="T51" fmla="*/ 66 h 102"/>
                <a:gd name="T52" fmla="*/ 53 w 72"/>
                <a:gd name="T53" fmla="*/ 58 h 102"/>
                <a:gd name="T54" fmla="*/ 50 w 72"/>
                <a:gd name="T55" fmla="*/ 53 h 102"/>
                <a:gd name="T56" fmla="*/ 48 w 72"/>
                <a:gd name="T57" fmla="*/ 50 h 102"/>
                <a:gd name="T58" fmla="*/ 46 w 72"/>
                <a:gd name="T59" fmla="*/ 47 h 102"/>
                <a:gd name="T60" fmla="*/ 46 w 72"/>
                <a:gd name="T61" fmla="*/ 32 h 102"/>
                <a:gd name="T62" fmla="*/ 46 w 72"/>
                <a:gd name="T63" fmla="*/ 24 h 102"/>
                <a:gd name="T64" fmla="*/ 41 w 72"/>
                <a:gd name="T65" fmla="*/ 20 h 102"/>
                <a:gd name="T66" fmla="*/ 34 w 72"/>
                <a:gd name="T67" fmla="*/ 8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solidFill>
              <a:srgbClr val="CC9900"/>
            </a:solidFill>
            <a:ln w="6350">
              <a:solidFill>
                <a:schemeClr val="tx1"/>
              </a:solidFill>
              <a:round/>
              <a:headEnd/>
              <a:tailEnd/>
            </a:ln>
          </p:spPr>
          <p:txBody>
            <a:bodyPr/>
            <a:lstStyle/>
            <a:p>
              <a:endParaRPr lang="tr-TR"/>
            </a:p>
          </p:txBody>
        </p:sp>
      </p:grpSp>
      <p:sp>
        <p:nvSpPr>
          <p:cNvPr id="549" name="Freeform 578"/>
          <p:cNvSpPr>
            <a:spLocks noChangeAspect="1"/>
          </p:cNvSpPr>
          <p:nvPr/>
        </p:nvSpPr>
        <p:spPr bwMode="auto">
          <a:xfrm>
            <a:off x="6708745" y="3378184"/>
            <a:ext cx="14288" cy="19050"/>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solidFill>
            <a:srgbClr val="CC9900"/>
          </a:solidFill>
          <a:ln w="6350">
            <a:solidFill>
              <a:schemeClr val="tx1"/>
            </a:solidFill>
            <a:round/>
            <a:headEnd/>
            <a:tailEnd/>
          </a:ln>
        </p:spPr>
        <p:txBody>
          <a:bodyPr/>
          <a:lstStyle/>
          <a:p>
            <a:endParaRPr lang="tr-TR"/>
          </a:p>
        </p:txBody>
      </p:sp>
      <p:grpSp>
        <p:nvGrpSpPr>
          <p:cNvPr id="550" name="Group 579"/>
          <p:cNvGrpSpPr>
            <a:grpSpLocks/>
          </p:cNvGrpSpPr>
          <p:nvPr/>
        </p:nvGrpSpPr>
        <p:grpSpPr bwMode="auto">
          <a:xfrm>
            <a:off x="6622887" y="3198790"/>
            <a:ext cx="1084241" cy="441324"/>
            <a:chOff x="4175" y="2063"/>
            <a:chExt cx="690" cy="276"/>
          </a:xfrm>
        </p:grpSpPr>
        <p:sp>
          <p:nvSpPr>
            <p:cNvPr id="551" name="Freeform 580"/>
            <p:cNvSpPr>
              <a:spLocks noChangeAspect="1"/>
            </p:cNvSpPr>
            <p:nvPr/>
          </p:nvSpPr>
          <p:spPr bwMode="auto">
            <a:xfrm>
              <a:off x="4714" y="2283"/>
              <a:ext cx="11" cy="19"/>
            </a:xfrm>
            <a:custGeom>
              <a:avLst/>
              <a:gdLst>
                <a:gd name="T0" fmla="*/ 6 w 12"/>
                <a:gd name="T1" fmla="*/ 2 h 20"/>
                <a:gd name="T2" fmla="*/ 6 w 12"/>
                <a:gd name="T3" fmla="*/ 2 h 20"/>
                <a:gd name="T4" fmla="*/ 6 w 12"/>
                <a:gd name="T5" fmla="*/ 0 h 20"/>
                <a:gd name="T6" fmla="*/ 6 w 12"/>
                <a:gd name="T7" fmla="*/ 2 h 20"/>
                <a:gd name="T8" fmla="*/ 8 w 12"/>
                <a:gd name="T9" fmla="*/ 4 h 20"/>
                <a:gd name="T10" fmla="*/ 6 w 12"/>
                <a:gd name="T11" fmla="*/ 6 h 20"/>
                <a:gd name="T12" fmla="*/ 6 w 12"/>
                <a:gd name="T13" fmla="*/ 10 h 20"/>
                <a:gd name="T14" fmla="*/ 0 w 12"/>
                <a:gd name="T15" fmla="*/ 16 h 20"/>
                <a:gd name="T16" fmla="*/ 0 w 12"/>
                <a:gd name="T17" fmla="*/ 10 h 20"/>
                <a:gd name="T18" fmla="*/ 2 w 12"/>
                <a:gd name="T19" fmla="*/ 6 h 20"/>
                <a:gd name="T20" fmla="*/ 4 w 12"/>
                <a:gd name="T21" fmla="*/ 4 h 20"/>
                <a:gd name="T22" fmla="*/ 6 w 12"/>
                <a:gd name="T23" fmla="*/ 2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solidFill>
              <a:srgbClr val="CC9900"/>
            </a:solidFill>
            <a:ln w="6350">
              <a:solidFill>
                <a:schemeClr val="tx1"/>
              </a:solidFill>
              <a:round/>
              <a:headEnd/>
              <a:tailEnd/>
            </a:ln>
          </p:spPr>
          <p:txBody>
            <a:bodyPr/>
            <a:lstStyle/>
            <a:p>
              <a:endParaRPr lang="tr-TR"/>
            </a:p>
          </p:txBody>
        </p:sp>
        <p:grpSp>
          <p:nvGrpSpPr>
            <p:cNvPr id="552" name="Group 581"/>
            <p:cNvGrpSpPr>
              <a:grpSpLocks/>
            </p:cNvGrpSpPr>
            <p:nvPr/>
          </p:nvGrpSpPr>
          <p:grpSpPr bwMode="auto">
            <a:xfrm>
              <a:off x="4175" y="2063"/>
              <a:ext cx="690" cy="276"/>
              <a:chOff x="4175" y="2063"/>
              <a:chExt cx="690" cy="276"/>
            </a:xfrm>
          </p:grpSpPr>
          <p:sp>
            <p:nvSpPr>
              <p:cNvPr id="553" name="Freeform 582"/>
              <p:cNvSpPr>
                <a:spLocks noChangeAspect="1"/>
              </p:cNvSpPr>
              <p:nvPr/>
            </p:nvSpPr>
            <p:spPr bwMode="auto">
              <a:xfrm>
                <a:off x="4538" y="2131"/>
                <a:ext cx="93" cy="128"/>
              </a:xfrm>
              <a:custGeom>
                <a:avLst/>
                <a:gdLst>
                  <a:gd name="T0" fmla="*/ 8 w 100"/>
                  <a:gd name="T1" fmla="*/ 22 h 136"/>
                  <a:gd name="T2" fmla="*/ 14 w 100"/>
                  <a:gd name="T3" fmla="*/ 18 h 136"/>
                  <a:gd name="T4" fmla="*/ 20 w 100"/>
                  <a:gd name="T5" fmla="*/ 8 h 136"/>
                  <a:gd name="T6" fmla="*/ 26 w 100"/>
                  <a:gd name="T7" fmla="*/ 6 h 136"/>
                  <a:gd name="T8" fmla="*/ 29 w 100"/>
                  <a:gd name="T9" fmla="*/ 8 h 136"/>
                  <a:gd name="T10" fmla="*/ 45 w 100"/>
                  <a:gd name="T11" fmla="*/ 8 h 136"/>
                  <a:gd name="T12" fmla="*/ 63 w 100"/>
                  <a:gd name="T13" fmla="*/ 8 h 136"/>
                  <a:gd name="T14" fmla="*/ 68 w 100"/>
                  <a:gd name="T15" fmla="*/ 8 h 136"/>
                  <a:gd name="T16" fmla="*/ 74 w 100"/>
                  <a:gd name="T17" fmla="*/ 0 h 136"/>
                  <a:gd name="T18" fmla="*/ 68 w 100"/>
                  <a:gd name="T19" fmla="*/ 12 h 136"/>
                  <a:gd name="T20" fmla="*/ 61 w 100"/>
                  <a:gd name="T21" fmla="*/ 20 h 136"/>
                  <a:gd name="T22" fmla="*/ 52 w 100"/>
                  <a:gd name="T23" fmla="*/ 20 h 136"/>
                  <a:gd name="T24" fmla="*/ 19 w 100"/>
                  <a:gd name="T25" fmla="*/ 18 h 136"/>
                  <a:gd name="T26" fmla="*/ 17 w 100"/>
                  <a:gd name="T27" fmla="*/ 21 h 136"/>
                  <a:gd name="T28" fmla="*/ 17 w 100"/>
                  <a:gd name="T29" fmla="*/ 30 h 136"/>
                  <a:gd name="T30" fmla="*/ 20 w 100"/>
                  <a:gd name="T31" fmla="*/ 40 h 136"/>
                  <a:gd name="T32" fmla="*/ 26 w 100"/>
                  <a:gd name="T33" fmla="*/ 42 h 136"/>
                  <a:gd name="T34" fmla="*/ 30 w 100"/>
                  <a:gd name="T35" fmla="*/ 39 h 136"/>
                  <a:gd name="T36" fmla="*/ 41 w 100"/>
                  <a:gd name="T37" fmla="*/ 35 h 136"/>
                  <a:gd name="T38" fmla="*/ 51 w 100"/>
                  <a:gd name="T39" fmla="*/ 32 h 136"/>
                  <a:gd name="T40" fmla="*/ 54 w 100"/>
                  <a:gd name="T41" fmla="*/ 34 h 136"/>
                  <a:gd name="T42" fmla="*/ 47 w 100"/>
                  <a:gd name="T43" fmla="*/ 38 h 136"/>
                  <a:gd name="T44" fmla="*/ 38 w 100"/>
                  <a:gd name="T45" fmla="*/ 44 h 136"/>
                  <a:gd name="T46" fmla="*/ 33 w 100"/>
                  <a:gd name="T47" fmla="*/ 52 h 136"/>
                  <a:gd name="T48" fmla="*/ 36 w 100"/>
                  <a:gd name="T49" fmla="*/ 60 h 136"/>
                  <a:gd name="T50" fmla="*/ 41 w 100"/>
                  <a:gd name="T51" fmla="*/ 77 h 136"/>
                  <a:gd name="T52" fmla="*/ 45 w 100"/>
                  <a:gd name="T53" fmla="*/ 82 h 136"/>
                  <a:gd name="T54" fmla="*/ 48 w 100"/>
                  <a:gd name="T55" fmla="*/ 83 h 136"/>
                  <a:gd name="T56" fmla="*/ 41 w 100"/>
                  <a:gd name="T57" fmla="*/ 89 h 136"/>
                  <a:gd name="T58" fmla="*/ 33 w 100"/>
                  <a:gd name="T59" fmla="*/ 92 h 136"/>
                  <a:gd name="T60" fmla="*/ 24 w 100"/>
                  <a:gd name="T61" fmla="*/ 69 h 136"/>
                  <a:gd name="T62" fmla="*/ 24 w 100"/>
                  <a:gd name="T63" fmla="*/ 61 h 136"/>
                  <a:gd name="T64" fmla="*/ 18 w 100"/>
                  <a:gd name="T65" fmla="*/ 61 h 136"/>
                  <a:gd name="T66" fmla="*/ 17 w 100"/>
                  <a:gd name="T67" fmla="*/ 94 h 136"/>
                  <a:gd name="T68" fmla="*/ 14 w 100"/>
                  <a:gd name="T69" fmla="*/ 104 h 136"/>
                  <a:gd name="T70" fmla="*/ 7 w 100"/>
                  <a:gd name="T71" fmla="*/ 106 h 136"/>
                  <a:gd name="T72" fmla="*/ 6 w 100"/>
                  <a:gd name="T73" fmla="*/ 102 h 136"/>
                  <a:gd name="T74" fmla="*/ 6 w 100"/>
                  <a:gd name="T75" fmla="*/ 91 h 136"/>
                  <a:gd name="T76" fmla="*/ 7 w 100"/>
                  <a:gd name="T77" fmla="*/ 80 h 136"/>
                  <a:gd name="T78" fmla="*/ 4 w 100"/>
                  <a:gd name="T79" fmla="*/ 73 h 136"/>
                  <a:gd name="T80" fmla="*/ 0 w 100"/>
                  <a:gd name="T81" fmla="*/ 71 h 136"/>
                  <a:gd name="T82" fmla="*/ 4 w 100"/>
                  <a:gd name="T83" fmla="*/ 52 h 136"/>
                  <a:gd name="T84" fmla="*/ 8 w 100"/>
                  <a:gd name="T85" fmla="*/ 35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solidFill>
                <a:srgbClr val="CC9900"/>
              </a:solidFill>
              <a:ln w="6350">
                <a:solidFill>
                  <a:schemeClr val="tx1"/>
                </a:solidFill>
                <a:round/>
                <a:headEnd/>
                <a:tailEnd/>
              </a:ln>
            </p:spPr>
            <p:txBody>
              <a:bodyPr/>
              <a:lstStyle/>
              <a:p>
                <a:endParaRPr lang="tr-TR"/>
              </a:p>
            </p:txBody>
          </p:sp>
          <p:grpSp>
            <p:nvGrpSpPr>
              <p:cNvPr id="554" name="Group 583"/>
              <p:cNvGrpSpPr>
                <a:grpSpLocks/>
              </p:cNvGrpSpPr>
              <p:nvPr/>
            </p:nvGrpSpPr>
            <p:grpSpPr bwMode="auto">
              <a:xfrm>
                <a:off x="4175" y="2063"/>
                <a:ext cx="690" cy="276"/>
                <a:chOff x="4175" y="2063"/>
                <a:chExt cx="690" cy="276"/>
              </a:xfrm>
            </p:grpSpPr>
            <p:sp>
              <p:nvSpPr>
                <p:cNvPr id="555" name="Freeform 584"/>
                <p:cNvSpPr>
                  <a:spLocks noChangeAspect="1"/>
                </p:cNvSpPr>
                <p:nvPr/>
              </p:nvSpPr>
              <p:spPr bwMode="auto">
                <a:xfrm>
                  <a:off x="4175" y="2063"/>
                  <a:ext cx="165" cy="194"/>
                </a:xfrm>
                <a:custGeom>
                  <a:avLst/>
                  <a:gdLst>
                    <a:gd name="T0" fmla="*/ 28 w 176"/>
                    <a:gd name="T1" fmla="*/ 36 h 206"/>
                    <a:gd name="T2" fmla="*/ 18 w 176"/>
                    <a:gd name="T3" fmla="*/ 22 h 206"/>
                    <a:gd name="T4" fmla="*/ 6 w 176"/>
                    <a:gd name="T5" fmla="*/ 10 h 206"/>
                    <a:gd name="T6" fmla="*/ 0 w 176"/>
                    <a:gd name="T7" fmla="*/ 4 h 206"/>
                    <a:gd name="T8" fmla="*/ 4 w 176"/>
                    <a:gd name="T9" fmla="*/ 0 h 206"/>
                    <a:gd name="T10" fmla="*/ 8 w 176"/>
                    <a:gd name="T11" fmla="*/ 0 h 206"/>
                    <a:gd name="T12" fmla="*/ 14 w 176"/>
                    <a:gd name="T13" fmla="*/ 6 h 206"/>
                    <a:gd name="T14" fmla="*/ 28 w 176"/>
                    <a:gd name="T15" fmla="*/ 6 h 206"/>
                    <a:gd name="T16" fmla="*/ 34 w 176"/>
                    <a:gd name="T17" fmla="*/ 10 h 206"/>
                    <a:gd name="T18" fmla="*/ 40 w 176"/>
                    <a:gd name="T19" fmla="*/ 22 h 206"/>
                    <a:gd name="T20" fmla="*/ 48 w 176"/>
                    <a:gd name="T21" fmla="*/ 26 h 206"/>
                    <a:gd name="T22" fmla="*/ 54 w 176"/>
                    <a:gd name="T23" fmla="*/ 30 h 206"/>
                    <a:gd name="T24" fmla="*/ 64 w 176"/>
                    <a:gd name="T25" fmla="*/ 40 h 206"/>
                    <a:gd name="T26" fmla="*/ 69 w 176"/>
                    <a:gd name="T27" fmla="*/ 49 h 206"/>
                    <a:gd name="T28" fmla="*/ 76 w 176"/>
                    <a:gd name="T29" fmla="*/ 49 h 206"/>
                    <a:gd name="T30" fmla="*/ 83 w 176"/>
                    <a:gd name="T31" fmla="*/ 57 h 206"/>
                    <a:gd name="T32" fmla="*/ 93 w 176"/>
                    <a:gd name="T33" fmla="*/ 65 h 206"/>
                    <a:gd name="T34" fmla="*/ 96 w 176"/>
                    <a:gd name="T35" fmla="*/ 66 h 206"/>
                    <a:gd name="T36" fmla="*/ 99 w 176"/>
                    <a:gd name="T37" fmla="*/ 68 h 206"/>
                    <a:gd name="T38" fmla="*/ 96 w 176"/>
                    <a:gd name="T39" fmla="*/ 74 h 206"/>
                    <a:gd name="T40" fmla="*/ 108 w 176"/>
                    <a:gd name="T41" fmla="*/ 80 h 206"/>
                    <a:gd name="T42" fmla="*/ 106 w 176"/>
                    <a:gd name="T43" fmla="*/ 93 h 206"/>
                    <a:gd name="T44" fmla="*/ 113 w 176"/>
                    <a:gd name="T45" fmla="*/ 96 h 206"/>
                    <a:gd name="T46" fmla="*/ 118 w 176"/>
                    <a:gd name="T47" fmla="*/ 105 h 206"/>
                    <a:gd name="T48" fmla="*/ 118 w 176"/>
                    <a:gd name="T49" fmla="*/ 108 h 206"/>
                    <a:gd name="T50" fmla="*/ 122 w 176"/>
                    <a:gd name="T51" fmla="*/ 108 h 206"/>
                    <a:gd name="T52" fmla="*/ 126 w 176"/>
                    <a:gd name="T53" fmla="*/ 114 h 206"/>
                    <a:gd name="T54" fmla="*/ 134 w 176"/>
                    <a:gd name="T55" fmla="*/ 120 h 206"/>
                    <a:gd name="T56" fmla="*/ 134 w 176"/>
                    <a:gd name="T57" fmla="*/ 151 h 206"/>
                    <a:gd name="T58" fmla="*/ 131 w 176"/>
                    <a:gd name="T59" fmla="*/ 162 h 206"/>
                    <a:gd name="T60" fmla="*/ 124 w 176"/>
                    <a:gd name="T61" fmla="*/ 160 h 206"/>
                    <a:gd name="T62" fmla="*/ 118 w 176"/>
                    <a:gd name="T63" fmla="*/ 162 h 206"/>
                    <a:gd name="T64" fmla="*/ 113 w 176"/>
                    <a:gd name="T65" fmla="*/ 160 h 206"/>
                    <a:gd name="T66" fmla="*/ 108 w 176"/>
                    <a:gd name="T67" fmla="*/ 151 h 206"/>
                    <a:gd name="T68" fmla="*/ 96 w 176"/>
                    <a:gd name="T69" fmla="*/ 142 h 206"/>
                    <a:gd name="T70" fmla="*/ 86 w 176"/>
                    <a:gd name="T71" fmla="*/ 132 h 206"/>
                    <a:gd name="T72" fmla="*/ 76 w 176"/>
                    <a:gd name="T73" fmla="*/ 118 h 206"/>
                    <a:gd name="T74" fmla="*/ 73 w 176"/>
                    <a:gd name="T75" fmla="*/ 108 h 206"/>
                    <a:gd name="T76" fmla="*/ 64 w 176"/>
                    <a:gd name="T77" fmla="*/ 89 h 206"/>
                    <a:gd name="T78" fmla="*/ 51 w 176"/>
                    <a:gd name="T79" fmla="*/ 74 h 206"/>
                    <a:gd name="T80" fmla="*/ 50 w 176"/>
                    <a:gd name="T81" fmla="*/ 65 h 206"/>
                    <a:gd name="T82" fmla="*/ 47 w 176"/>
                    <a:gd name="T83" fmla="*/ 55 h 206"/>
                    <a:gd name="T84" fmla="*/ 37 w 176"/>
                    <a:gd name="T85" fmla="*/ 49 h 206"/>
                    <a:gd name="T86" fmla="*/ 32 w 176"/>
                    <a:gd name="T87" fmla="*/ 42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solidFill>
                  <a:srgbClr val="CC9900"/>
                </a:solidFill>
                <a:ln w="6350">
                  <a:solidFill>
                    <a:schemeClr val="tx1"/>
                  </a:solidFill>
                  <a:round/>
                  <a:headEnd/>
                  <a:tailEnd/>
                </a:ln>
              </p:spPr>
              <p:txBody>
                <a:bodyPr/>
                <a:lstStyle/>
                <a:p>
                  <a:endParaRPr lang="tr-TR"/>
                </a:p>
              </p:txBody>
            </p:sp>
            <p:sp>
              <p:nvSpPr>
                <p:cNvPr id="556" name="Freeform 585"/>
                <p:cNvSpPr>
                  <a:spLocks noChangeAspect="1"/>
                </p:cNvSpPr>
                <p:nvPr/>
              </p:nvSpPr>
              <p:spPr bwMode="auto">
                <a:xfrm>
                  <a:off x="4388" y="2091"/>
                  <a:ext cx="150" cy="138"/>
                </a:xfrm>
                <a:custGeom>
                  <a:avLst/>
                  <a:gdLst>
                    <a:gd name="T0" fmla="*/ 98 w 160"/>
                    <a:gd name="T1" fmla="*/ 2 h 146"/>
                    <a:gd name="T2" fmla="*/ 88 w 160"/>
                    <a:gd name="T3" fmla="*/ 0 h 146"/>
                    <a:gd name="T4" fmla="*/ 79 w 160"/>
                    <a:gd name="T5" fmla="*/ 4 h 146"/>
                    <a:gd name="T6" fmla="*/ 71 w 160"/>
                    <a:gd name="T7" fmla="*/ 10 h 146"/>
                    <a:gd name="T8" fmla="*/ 65 w 160"/>
                    <a:gd name="T9" fmla="*/ 32 h 146"/>
                    <a:gd name="T10" fmla="*/ 64 w 160"/>
                    <a:gd name="T11" fmla="*/ 41 h 146"/>
                    <a:gd name="T12" fmla="*/ 57 w 160"/>
                    <a:gd name="T13" fmla="*/ 40 h 146"/>
                    <a:gd name="T14" fmla="*/ 51 w 160"/>
                    <a:gd name="T15" fmla="*/ 36 h 146"/>
                    <a:gd name="T16" fmla="*/ 45 w 160"/>
                    <a:gd name="T17" fmla="*/ 34 h 146"/>
                    <a:gd name="T18" fmla="*/ 38 w 160"/>
                    <a:gd name="T19" fmla="*/ 40 h 146"/>
                    <a:gd name="T20" fmla="*/ 32 w 160"/>
                    <a:gd name="T21" fmla="*/ 43 h 146"/>
                    <a:gd name="T22" fmla="*/ 22 w 160"/>
                    <a:gd name="T23" fmla="*/ 43 h 146"/>
                    <a:gd name="T24" fmla="*/ 12 w 160"/>
                    <a:gd name="T25" fmla="*/ 40 h 146"/>
                    <a:gd name="T26" fmla="*/ 10 w 160"/>
                    <a:gd name="T27" fmla="*/ 37 h 146"/>
                    <a:gd name="T28" fmla="*/ 10 w 160"/>
                    <a:gd name="T29" fmla="*/ 26 h 146"/>
                    <a:gd name="T30" fmla="*/ 4 w 160"/>
                    <a:gd name="T31" fmla="*/ 36 h 146"/>
                    <a:gd name="T32" fmla="*/ 0 w 160"/>
                    <a:gd name="T33" fmla="*/ 48 h 146"/>
                    <a:gd name="T34" fmla="*/ 4 w 160"/>
                    <a:gd name="T35" fmla="*/ 57 h 146"/>
                    <a:gd name="T36" fmla="*/ 2 w 160"/>
                    <a:gd name="T37" fmla="*/ 62 h 146"/>
                    <a:gd name="T38" fmla="*/ 8 w 160"/>
                    <a:gd name="T39" fmla="*/ 69 h 146"/>
                    <a:gd name="T40" fmla="*/ 8 w 160"/>
                    <a:gd name="T41" fmla="*/ 74 h 146"/>
                    <a:gd name="T42" fmla="*/ 14 w 160"/>
                    <a:gd name="T43" fmla="*/ 77 h 146"/>
                    <a:gd name="T44" fmla="*/ 14 w 160"/>
                    <a:gd name="T45" fmla="*/ 81 h 146"/>
                    <a:gd name="T46" fmla="*/ 12 w 160"/>
                    <a:gd name="T47" fmla="*/ 86 h 146"/>
                    <a:gd name="T48" fmla="*/ 14 w 160"/>
                    <a:gd name="T49" fmla="*/ 88 h 146"/>
                    <a:gd name="T50" fmla="*/ 16 w 160"/>
                    <a:gd name="T51" fmla="*/ 95 h 146"/>
                    <a:gd name="T52" fmla="*/ 22 w 160"/>
                    <a:gd name="T53" fmla="*/ 100 h 146"/>
                    <a:gd name="T54" fmla="*/ 33 w 160"/>
                    <a:gd name="T55" fmla="*/ 102 h 146"/>
                    <a:gd name="T56" fmla="*/ 34 w 160"/>
                    <a:gd name="T57" fmla="*/ 107 h 146"/>
                    <a:gd name="T58" fmla="*/ 42 w 160"/>
                    <a:gd name="T59" fmla="*/ 107 h 146"/>
                    <a:gd name="T60" fmla="*/ 48 w 160"/>
                    <a:gd name="T61" fmla="*/ 104 h 146"/>
                    <a:gd name="T62" fmla="*/ 56 w 160"/>
                    <a:gd name="T63" fmla="*/ 104 h 146"/>
                    <a:gd name="T64" fmla="*/ 64 w 160"/>
                    <a:gd name="T65" fmla="*/ 107 h 146"/>
                    <a:gd name="T66" fmla="*/ 68 w 160"/>
                    <a:gd name="T67" fmla="*/ 112 h 146"/>
                    <a:gd name="T68" fmla="*/ 68 w 160"/>
                    <a:gd name="T69" fmla="*/ 116 h 146"/>
                    <a:gd name="T70" fmla="*/ 76 w 160"/>
                    <a:gd name="T71" fmla="*/ 115 h 146"/>
                    <a:gd name="T72" fmla="*/ 86 w 160"/>
                    <a:gd name="T73" fmla="*/ 110 h 146"/>
                    <a:gd name="T74" fmla="*/ 93 w 160"/>
                    <a:gd name="T75" fmla="*/ 107 h 146"/>
                    <a:gd name="T76" fmla="*/ 90 w 160"/>
                    <a:gd name="T77" fmla="*/ 104 h 146"/>
                    <a:gd name="T78" fmla="*/ 92 w 160"/>
                    <a:gd name="T79" fmla="*/ 99 h 146"/>
                    <a:gd name="T80" fmla="*/ 94 w 160"/>
                    <a:gd name="T81" fmla="*/ 91 h 146"/>
                    <a:gd name="T82" fmla="*/ 93 w 160"/>
                    <a:gd name="T83" fmla="*/ 85 h 146"/>
                    <a:gd name="T84" fmla="*/ 98 w 160"/>
                    <a:gd name="T85" fmla="*/ 75 h 146"/>
                    <a:gd name="T86" fmla="*/ 106 w 160"/>
                    <a:gd name="T87" fmla="*/ 66 h 146"/>
                    <a:gd name="T88" fmla="*/ 110 w 160"/>
                    <a:gd name="T89" fmla="*/ 48 h 146"/>
                    <a:gd name="T90" fmla="*/ 114 w 160"/>
                    <a:gd name="T91" fmla="*/ 44 h 146"/>
                    <a:gd name="T92" fmla="*/ 124 w 160"/>
                    <a:gd name="T93" fmla="*/ 44 h 146"/>
                    <a:gd name="T94" fmla="*/ 116 w 160"/>
                    <a:gd name="T95" fmla="*/ 37 h 146"/>
                    <a:gd name="T96" fmla="*/ 112 w 160"/>
                    <a:gd name="T97" fmla="*/ 26 h 146"/>
                    <a:gd name="T98" fmla="*/ 114 w 160"/>
                    <a:gd name="T99" fmla="*/ 23 h 146"/>
                    <a:gd name="T100" fmla="*/ 106 w 160"/>
                    <a:gd name="T101" fmla="*/ 18 h 146"/>
                    <a:gd name="T102" fmla="*/ 106 w 160"/>
                    <a:gd name="T103" fmla="*/ 8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solidFill>
                  <a:srgbClr val="CC9900"/>
                </a:solidFill>
                <a:ln w="6350">
                  <a:solidFill>
                    <a:schemeClr val="tx1"/>
                  </a:solidFill>
                  <a:round/>
                  <a:headEnd/>
                  <a:tailEnd/>
                </a:ln>
              </p:spPr>
              <p:txBody>
                <a:bodyPr/>
                <a:lstStyle/>
                <a:p>
                  <a:endParaRPr lang="tr-TR"/>
                </a:p>
              </p:txBody>
            </p:sp>
            <p:sp>
              <p:nvSpPr>
                <p:cNvPr id="557" name="Freeform 586"/>
                <p:cNvSpPr>
                  <a:spLocks noChangeAspect="1"/>
                </p:cNvSpPr>
                <p:nvPr/>
              </p:nvSpPr>
              <p:spPr bwMode="auto">
                <a:xfrm>
                  <a:off x="4209" y="2135"/>
                  <a:ext cx="11" cy="13"/>
                </a:xfrm>
                <a:custGeom>
                  <a:avLst/>
                  <a:gdLst>
                    <a:gd name="T0" fmla="*/ 8 w 12"/>
                    <a:gd name="T1" fmla="*/ 7 h 14"/>
                    <a:gd name="T2" fmla="*/ 6 w 12"/>
                    <a:gd name="T3" fmla="*/ 8 h 14"/>
                    <a:gd name="T4" fmla="*/ 6 w 12"/>
                    <a:gd name="T5" fmla="*/ 10 h 14"/>
                    <a:gd name="T6" fmla="*/ 4 w 12"/>
                    <a:gd name="T7" fmla="*/ 8 h 14"/>
                    <a:gd name="T8" fmla="*/ 0 w 12"/>
                    <a:gd name="T9" fmla="*/ 7 h 14"/>
                    <a:gd name="T10" fmla="*/ 0 w 12"/>
                    <a:gd name="T11" fmla="*/ 6 h 14"/>
                    <a:gd name="T12" fmla="*/ 0 w 12"/>
                    <a:gd name="T13" fmla="*/ 0 h 14"/>
                    <a:gd name="T14" fmla="*/ 6 w 12"/>
                    <a:gd name="T15" fmla="*/ 4 h 14"/>
                    <a:gd name="T16" fmla="*/ 6 w 12"/>
                    <a:gd name="T17" fmla="*/ 6 h 14"/>
                    <a:gd name="T18" fmla="*/ 8 w 12"/>
                    <a:gd name="T19" fmla="*/ 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solidFill>
                  <a:srgbClr val="CC9900"/>
                </a:solidFill>
                <a:ln w="6350">
                  <a:solidFill>
                    <a:schemeClr val="tx1"/>
                  </a:solidFill>
                  <a:round/>
                  <a:headEnd/>
                  <a:tailEnd/>
                </a:ln>
              </p:spPr>
              <p:txBody>
                <a:bodyPr/>
                <a:lstStyle/>
                <a:p>
                  <a:endParaRPr lang="tr-TR"/>
                </a:p>
              </p:txBody>
            </p:sp>
            <p:sp>
              <p:nvSpPr>
                <p:cNvPr id="558" name="Freeform 587"/>
                <p:cNvSpPr>
                  <a:spLocks noChangeAspect="1"/>
                </p:cNvSpPr>
                <p:nvPr/>
              </p:nvSpPr>
              <p:spPr bwMode="auto">
                <a:xfrm>
                  <a:off x="4716" y="2167"/>
                  <a:ext cx="149" cy="154"/>
                </a:xfrm>
                <a:custGeom>
                  <a:avLst/>
                  <a:gdLst>
                    <a:gd name="T0" fmla="*/ 120 w 160"/>
                    <a:gd name="T1" fmla="*/ 88 h 164"/>
                    <a:gd name="T2" fmla="*/ 117 w 160"/>
                    <a:gd name="T3" fmla="*/ 95 h 164"/>
                    <a:gd name="T4" fmla="*/ 120 w 160"/>
                    <a:gd name="T5" fmla="*/ 128 h 164"/>
                    <a:gd name="T6" fmla="*/ 112 w 160"/>
                    <a:gd name="T7" fmla="*/ 123 h 164"/>
                    <a:gd name="T8" fmla="*/ 108 w 160"/>
                    <a:gd name="T9" fmla="*/ 112 h 164"/>
                    <a:gd name="T10" fmla="*/ 90 w 160"/>
                    <a:gd name="T11" fmla="*/ 116 h 164"/>
                    <a:gd name="T12" fmla="*/ 78 w 160"/>
                    <a:gd name="T13" fmla="*/ 116 h 164"/>
                    <a:gd name="T14" fmla="*/ 76 w 160"/>
                    <a:gd name="T15" fmla="*/ 112 h 164"/>
                    <a:gd name="T16" fmla="*/ 82 w 160"/>
                    <a:gd name="T17" fmla="*/ 104 h 164"/>
                    <a:gd name="T18" fmla="*/ 90 w 160"/>
                    <a:gd name="T19" fmla="*/ 98 h 164"/>
                    <a:gd name="T20" fmla="*/ 88 w 160"/>
                    <a:gd name="T21" fmla="*/ 87 h 164"/>
                    <a:gd name="T22" fmla="*/ 88 w 160"/>
                    <a:gd name="T23" fmla="*/ 78 h 164"/>
                    <a:gd name="T24" fmla="*/ 78 w 160"/>
                    <a:gd name="T25" fmla="*/ 70 h 164"/>
                    <a:gd name="T26" fmla="*/ 56 w 160"/>
                    <a:gd name="T27" fmla="*/ 62 h 164"/>
                    <a:gd name="T28" fmla="*/ 47 w 160"/>
                    <a:gd name="T29" fmla="*/ 54 h 164"/>
                    <a:gd name="T30" fmla="*/ 41 w 160"/>
                    <a:gd name="T31" fmla="*/ 51 h 164"/>
                    <a:gd name="T32" fmla="*/ 34 w 160"/>
                    <a:gd name="T33" fmla="*/ 47 h 164"/>
                    <a:gd name="T34" fmla="*/ 32 w 160"/>
                    <a:gd name="T35" fmla="*/ 51 h 164"/>
                    <a:gd name="T36" fmla="*/ 26 w 160"/>
                    <a:gd name="T37" fmla="*/ 56 h 164"/>
                    <a:gd name="T38" fmla="*/ 24 w 160"/>
                    <a:gd name="T39" fmla="*/ 51 h 164"/>
                    <a:gd name="T40" fmla="*/ 19 w 160"/>
                    <a:gd name="T41" fmla="*/ 42 h 164"/>
                    <a:gd name="T42" fmla="*/ 16 w 160"/>
                    <a:gd name="T43" fmla="*/ 37 h 164"/>
                    <a:gd name="T44" fmla="*/ 16 w 160"/>
                    <a:gd name="T45" fmla="*/ 33 h 164"/>
                    <a:gd name="T46" fmla="*/ 20 w 160"/>
                    <a:gd name="T47" fmla="*/ 33 h 164"/>
                    <a:gd name="T48" fmla="*/ 26 w 160"/>
                    <a:gd name="T49" fmla="*/ 33 h 164"/>
                    <a:gd name="T50" fmla="*/ 34 w 160"/>
                    <a:gd name="T51" fmla="*/ 32 h 164"/>
                    <a:gd name="T52" fmla="*/ 41 w 160"/>
                    <a:gd name="T53" fmla="*/ 28 h 164"/>
                    <a:gd name="T54" fmla="*/ 30 w 160"/>
                    <a:gd name="T55" fmla="*/ 28 h 164"/>
                    <a:gd name="T56" fmla="*/ 19 w 160"/>
                    <a:gd name="T57" fmla="*/ 30 h 164"/>
                    <a:gd name="T58" fmla="*/ 14 w 160"/>
                    <a:gd name="T59" fmla="*/ 24 h 164"/>
                    <a:gd name="T60" fmla="*/ 12 w 160"/>
                    <a:gd name="T61" fmla="*/ 22 h 164"/>
                    <a:gd name="T62" fmla="*/ 6 w 160"/>
                    <a:gd name="T63" fmla="*/ 18 h 164"/>
                    <a:gd name="T64" fmla="*/ 0 w 160"/>
                    <a:gd name="T65" fmla="*/ 8 h 164"/>
                    <a:gd name="T66" fmla="*/ 10 w 160"/>
                    <a:gd name="T67" fmla="*/ 4 h 164"/>
                    <a:gd name="T68" fmla="*/ 22 w 160"/>
                    <a:gd name="T69" fmla="*/ 0 h 164"/>
                    <a:gd name="T70" fmla="*/ 28 w 160"/>
                    <a:gd name="T71" fmla="*/ 2 h 164"/>
                    <a:gd name="T72" fmla="*/ 38 w 160"/>
                    <a:gd name="T73" fmla="*/ 4 h 164"/>
                    <a:gd name="T74" fmla="*/ 42 w 160"/>
                    <a:gd name="T75" fmla="*/ 12 h 164"/>
                    <a:gd name="T76" fmla="*/ 44 w 160"/>
                    <a:gd name="T77" fmla="*/ 30 h 164"/>
                    <a:gd name="T78" fmla="*/ 47 w 160"/>
                    <a:gd name="T79" fmla="*/ 32 h 164"/>
                    <a:gd name="T80" fmla="*/ 49 w 160"/>
                    <a:gd name="T81" fmla="*/ 42 h 164"/>
                    <a:gd name="T82" fmla="*/ 54 w 160"/>
                    <a:gd name="T83" fmla="*/ 42 h 164"/>
                    <a:gd name="T84" fmla="*/ 59 w 160"/>
                    <a:gd name="T85" fmla="*/ 37 h 164"/>
                    <a:gd name="T86" fmla="*/ 66 w 160"/>
                    <a:gd name="T87" fmla="*/ 30 h 164"/>
                    <a:gd name="T88" fmla="*/ 75 w 160"/>
                    <a:gd name="T89" fmla="*/ 22 h 164"/>
                    <a:gd name="T90" fmla="*/ 82 w 160"/>
                    <a:gd name="T91" fmla="*/ 16 h 164"/>
                    <a:gd name="T92" fmla="*/ 88 w 160"/>
                    <a:gd name="T93" fmla="*/ 16 h 164"/>
                    <a:gd name="T94" fmla="*/ 96 w 160"/>
                    <a:gd name="T95" fmla="*/ 21 h 164"/>
                    <a:gd name="T96" fmla="*/ 107 w 160"/>
                    <a:gd name="T97" fmla="*/ 26 h 164"/>
                    <a:gd name="T98" fmla="*/ 120 w 160"/>
                    <a:gd name="T99" fmla="*/ 30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solidFill>
                  <a:srgbClr val="CC9900"/>
                </a:solidFill>
                <a:ln w="6350">
                  <a:solidFill>
                    <a:schemeClr val="tx1"/>
                  </a:solidFill>
                  <a:round/>
                  <a:headEnd/>
                  <a:tailEnd/>
                </a:ln>
              </p:spPr>
              <p:txBody>
                <a:bodyPr/>
                <a:lstStyle/>
                <a:p>
                  <a:endParaRPr lang="tr-TR"/>
                </a:p>
              </p:txBody>
            </p:sp>
            <p:grpSp>
              <p:nvGrpSpPr>
                <p:cNvPr id="559" name="Group 588"/>
                <p:cNvGrpSpPr>
                  <a:grpSpLocks/>
                </p:cNvGrpSpPr>
                <p:nvPr/>
              </p:nvGrpSpPr>
              <p:grpSpPr bwMode="auto">
                <a:xfrm>
                  <a:off x="4329" y="2127"/>
                  <a:ext cx="473" cy="212"/>
                  <a:chOff x="4329" y="2127"/>
                  <a:chExt cx="473" cy="212"/>
                </a:xfrm>
              </p:grpSpPr>
              <p:sp>
                <p:nvSpPr>
                  <p:cNvPr id="560" name="Freeform 589"/>
                  <p:cNvSpPr>
                    <a:spLocks noChangeAspect="1"/>
                  </p:cNvSpPr>
                  <p:nvPr/>
                </p:nvSpPr>
                <p:spPr bwMode="auto">
                  <a:xfrm>
                    <a:off x="4762" y="2255"/>
                    <a:ext cx="12" cy="15"/>
                  </a:xfrm>
                  <a:custGeom>
                    <a:avLst/>
                    <a:gdLst>
                      <a:gd name="T0" fmla="*/ 12 w 12"/>
                      <a:gd name="T1" fmla="*/ 8 h 16"/>
                      <a:gd name="T2" fmla="*/ 12 w 12"/>
                      <a:gd name="T3" fmla="*/ 10 h 16"/>
                      <a:gd name="T4" fmla="*/ 12 w 12"/>
                      <a:gd name="T5" fmla="*/ 12 h 16"/>
                      <a:gd name="T6" fmla="*/ 6 w 12"/>
                      <a:gd name="T7" fmla="*/ 12 h 16"/>
                      <a:gd name="T8" fmla="*/ 2 w 12"/>
                      <a:gd name="T9" fmla="*/ 10 h 16"/>
                      <a:gd name="T10" fmla="*/ 0 w 12"/>
                      <a:gd name="T11" fmla="*/ 8 h 16"/>
                      <a:gd name="T12" fmla="*/ 2 w 12"/>
                      <a:gd name="T13" fmla="*/ 4 h 16"/>
                      <a:gd name="T14" fmla="*/ 8 w 12"/>
                      <a:gd name="T15" fmla="*/ 0 h 16"/>
                      <a:gd name="T16" fmla="*/ 10 w 12"/>
                      <a:gd name="T17" fmla="*/ 6 h 16"/>
                      <a:gd name="T18" fmla="*/ 10 w 12"/>
                      <a:gd name="T19" fmla="*/ 8 h 16"/>
                      <a:gd name="T20" fmla="*/ 12 w 12"/>
                      <a:gd name="T21" fmla="*/ 8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solidFill>
                    <a:srgbClr val="CC9900"/>
                  </a:solidFill>
                  <a:ln w="6350">
                    <a:solidFill>
                      <a:schemeClr val="tx1"/>
                    </a:solidFill>
                    <a:round/>
                    <a:headEnd/>
                    <a:tailEnd/>
                  </a:ln>
                </p:spPr>
                <p:txBody>
                  <a:bodyPr/>
                  <a:lstStyle/>
                  <a:p>
                    <a:endParaRPr lang="tr-TR"/>
                  </a:p>
                </p:txBody>
              </p:sp>
              <p:sp>
                <p:nvSpPr>
                  <p:cNvPr id="561" name="Freeform 590"/>
                  <p:cNvSpPr>
                    <a:spLocks noChangeAspect="1"/>
                  </p:cNvSpPr>
                  <p:nvPr/>
                </p:nvSpPr>
                <p:spPr bwMode="auto">
                  <a:xfrm>
                    <a:off x="4670" y="2208"/>
                    <a:ext cx="47" cy="21"/>
                  </a:xfrm>
                  <a:custGeom>
                    <a:avLst/>
                    <a:gdLst>
                      <a:gd name="T0" fmla="*/ 33 w 50"/>
                      <a:gd name="T1" fmla="*/ 18 h 22"/>
                      <a:gd name="T2" fmla="*/ 32 w 50"/>
                      <a:gd name="T3" fmla="*/ 16 h 22"/>
                      <a:gd name="T4" fmla="*/ 30 w 50"/>
                      <a:gd name="T5" fmla="*/ 12 h 22"/>
                      <a:gd name="T6" fmla="*/ 26 w 50"/>
                      <a:gd name="T7" fmla="*/ 11 h 22"/>
                      <a:gd name="T8" fmla="*/ 23 w 50"/>
                      <a:gd name="T9" fmla="*/ 11 h 22"/>
                      <a:gd name="T10" fmla="*/ 20 w 50"/>
                      <a:gd name="T11" fmla="*/ 11 h 22"/>
                      <a:gd name="T12" fmla="*/ 12 w 50"/>
                      <a:gd name="T13" fmla="*/ 11 h 22"/>
                      <a:gd name="T14" fmla="*/ 8 w 50"/>
                      <a:gd name="T15" fmla="*/ 11 h 22"/>
                      <a:gd name="T16" fmla="*/ 2 w 50"/>
                      <a:gd name="T17" fmla="*/ 11 h 22"/>
                      <a:gd name="T18" fmla="*/ 0 w 50"/>
                      <a:gd name="T19" fmla="*/ 10 h 22"/>
                      <a:gd name="T20" fmla="*/ 8 w 50"/>
                      <a:gd name="T21" fmla="*/ 4 h 22"/>
                      <a:gd name="T22" fmla="*/ 10 w 50"/>
                      <a:gd name="T23" fmla="*/ 4 h 22"/>
                      <a:gd name="T24" fmla="*/ 14 w 50"/>
                      <a:gd name="T25" fmla="*/ 2 h 22"/>
                      <a:gd name="T26" fmla="*/ 20 w 50"/>
                      <a:gd name="T27" fmla="*/ 2 h 22"/>
                      <a:gd name="T28" fmla="*/ 22 w 50"/>
                      <a:gd name="T29" fmla="*/ 0 h 22"/>
                      <a:gd name="T30" fmla="*/ 22 w 50"/>
                      <a:gd name="T31" fmla="*/ 2 h 22"/>
                      <a:gd name="T32" fmla="*/ 23 w 50"/>
                      <a:gd name="T33" fmla="*/ 2 h 22"/>
                      <a:gd name="T34" fmla="*/ 26 w 50"/>
                      <a:gd name="T35" fmla="*/ 0 h 22"/>
                      <a:gd name="T36" fmla="*/ 30 w 50"/>
                      <a:gd name="T37" fmla="*/ 2 h 22"/>
                      <a:gd name="T38" fmla="*/ 35 w 50"/>
                      <a:gd name="T39" fmla="*/ 6 h 22"/>
                      <a:gd name="T40" fmla="*/ 37 w 50"/>
                      <a:gd name="T41" fmla="*/ 10 h 22"/>
                      <a:gd name="T42" fmla="*/ 39 w 50"/>
                      <a:gd name="T43" fmla="*/ 12 h 22"/>
                      <a:gd name="T44" fmla="*/ 37 w 50"/>
                      <a:gd name="T45" fmla="*/ 14 h 22"/>
                      <a:gd name="T46" fmla="*/ 36 w 50"/>
                      <a:gd name="T47" fmla="*/ 16 h 22"/>
                      <a:gd name="T48" fmla="*/ 33 w 50"/>
                      <a:gd name="T49" fmla="*/ 18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solidFill>
                    <a:srgbClr val="CC9900"/>
                  </a:solidFill>
                  <a:ln w="6350">
                    <a:solidFill>
                      <a:schemeClr val="tx1"/>
                    </a:solidFill>
                    <a:round/>
                    <a:headEnd/>
                    <a:tailEnd/>
                  </a:ln>
                </p:spPr>
                <p:txBody>
                  <a:bodyPr/>
                  <a:lstStyle/>
                  <a:p>
                    <a:endParaRPr lang="tr-TR"/>
                  </a:p>
                </p:txBody>
              </p:sp>
              <p:sp>
                <p:nvSpPr>
                  <p:cNvPr id="562" name="Freeform 591"/>
                  <p:cNvSpPr>
                    <a:spLocks noChangeAspect="1"/>
                  </p:cNvSpPr>
                  <p:nvPr/>
                </p:nvSpPr>
                <p:spPr bwMode="auto">
                  <a:xfrm>
                    <a:off x="4668" y="2127"/>
                    <a:ext cx="19" cy="40"/>
                  </a:xfrm>
                  <a:custGeom>
                    <a:avLst/>
                    <a:gdLst>
                      <a:gd name="T0" fmla="*/ 2 w 20"/>
                      <a:gd name="T1" fmla="*/ 18 h 42"/>
                      <a:gd name="T2" fmla="*/ 2 w 20"/>
                      <a:gd name="T3" fmla="*/ 14 h 42"/>
                      <a:gd name="T4" fmla="*/ 2 w 20"/>
                      <a:gd name="T5" fmla="*/ 10 h 42"/>
                      <a:gd name="T6" fmla="*/ 0 w 20"/>
                      <a:gd name="T7" fmla="*/ 10 h 42"/>
                      <a:gd name="T8" fmla="*/ 2 w 20"/>
                      <a:gd name="T9" fmla="*/ 4 h 42"/>
                      <a:gd name="T10" fmla="*/ 0 w 20"/>
                      <a:gd name="T11" fmla="*/ 0 h 42"/>
                      <a:gd name="T12" fmla="*/ 4 w 20"/>
                      <a:gd name="T13" fmla="*/ 0 h 42"/>
                      <a:gd name="T14" fmla="*/ 6 w 20"/>
                      <a:gd name="T15" fmla="*/ 8 h 42"/>
                      <a:gd name="T16" fmla="*/ 4 w 20"/>
                      <a:gd name="T17" fmla="*/ 12 h 42"/>
                      <a:gd name="T18" fmla="*/ 8 w 20"/>
                      <a:gd name="T19" fmla="*/ 12 h 42"/>
                      <a:gd name="T20" fmla="*/ 8 w 20"/>
                      <a:gd name="T21" fmla="*/ 8 h 42"/>
                      <a:gd name="T22" fmla="*/ 12 w 20"/>
                      <a:gd name="T23" fmla="*/ 8 h 42"/>
                      <a:gd name="T24" fmla="*/ 12 w 20"/>
                      <a:gd name="T25" fmla="*/ 10 h 42"/>
                      <a:gd name="T26" fmla="*/ 12 w 20"/>
                      <a:gd name="T27" fmla="*/ 10 h 42"/>
                      <a:gd name="T28" fmla="*/ 10 w 20"/>
                      <a:gd name="T29" fmla="*/ 12 h 42"/>
                      <a:gd name="T30" fmla="*/ 10 w 20"/>
                      <a:gd name="T31" fmla="*/ 14 h 42"/>
                      <a:gd name="T32" fmla="*/ 10 w 20"/>
                      <a:gd name="T33" fmla="*/ 18 h 42"/>
                      <a:gd name="T34" fmla="*/ 16 w 20"/>
                      <a:gd name="T35" fmla="*/ 27 h 42"/>
                      <a:gd name="T36" fmla="*/ 12 w 20"/>
                      <a:gd name="T37" fmla="*/ 27 h 42"/>
                      <a:gd name="T38" fmla="*/ 10 w 20"/>
                      <a:gd name="T39" fmla="*/ 26 h 42"/>
                      <a:gd name="T40" fmla="*/ 10 w 20"/>
                      <a:gd name="T41" fmla="*/ 24 h 42"/>
                      <a:gd name="T42" fmla="*/ 8 w 20"/>
                      <a:gd name="T43" fmla="*/ 24 h 42"/>
                      <a:gd name="T44" fmla="*/ 6 w 20"/>
                      <a:gd name="T45" fmla="*/ 24 h 42"/>
                      <a:gd name="T46" fmla="*/ 4 w 20"/>
                      <a:gd name="T47" fmla="*/ 26 h 42"/>
                      <a:gd name="T48" fmla="*/ 4 w 20"/>
                      <a:gd name="T49" fmla="*/ 28 h 42"/>
                      <a:gd name="T50" fmla="*/ 4 w 20"/>
                      <a:gd name="T51" fmla="*/ 30 h 42"/>
                      <a:gd name="T52" fmla="*/ 6 w 20"/>
                      <a:gd name="T53" fmla="*/ 34 h 42"/>
                      <a:gd name="T54" fmla="*/ 2 w 20"/>
                      <a:gd name="T55" fmla="*/ 32 h 42"/>
                      <a:gd name="T56" fmla="*/ 2 w 20"/>
                      <a:gd name="T57" fmla="*/ 28 h 42"/>
                      <a:gd name="T58" fmla="*/ 2 w 20"/>
                      <a:gd name="T59" fmla="*/ 18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solidFill>
                    <a:srgbClr val="CC9900"/>
                  </a:solidFill>
                  <a:ln w="6350">
                    <a:solidFill>
                      <a:schemeClr val="tx1"/>
                    </a:solidFill>
                    <a:round/>
                    <a:headEnd/>
                    <a:tailEnd/>
                  </a:ln>
                </p:spPr>
                <p:txBody>
                  <a:bodyPr/>
                  <a:lstStyle/>
                  <a:p>
                    <a:endParaRPr lang="tr-TR"/>
                  </a:p>
                </p:txBody>
              </p:sp>
              <p:sp>
                <p:nvSpPr>
                  <p:cNvPr id="563" name="Freeform 592"/>
                  <p:cNvSpPr>
                    <a:spLocks noChangeAspect="1"/>
                  </p:cNvSpPr>
                  <p:nvPr/>
                </p:nvSpPr>
                <p:spPr bwMode="auto">
                  <a:xfrm>
                    <a:off x="4787" y="2171"/>
                    <a:ext cx="11" cy="11"/>
                  </a:xfrm>
                  <a:custGeom>
                    <a:avLst/>
                    <a:gdLst>
                      <a:gd name="T0" fmla="*/ 8 w 12"/>
                      <a:gd name="T1" fmla="*/ 8 h 12"/>
                      <a:gd name="T2" fmla="*/ 6 w 12"/>
                      <a:gd name="T3" fmla="*/ 8 h 12"/>
                      <a:gd name="T4" fmla="*/ 6 w 12"/>
                      <a:gd name="T5" fmla="*/ 8 h 12"/>
                      <a:gd name="T6" fmla="*/ 4 w 12"/>
                      <a:gd name="T7" fmla="*/ 6 h 12"/>
                      <a:gd name="T8" fmla="*/ 0 w 12"/>
                      <a:gd name="T9" fmla="*/ 4 h 12"/>
                      <a:gd name="T10" fmla="*/ 0 w 12"/>
                      <a:gd name="T11" fmla="*/ 0 h 12"/>
                      <a:gd name="T12" fmla="*/ 4 w 12"/>
                      <a:gd name="T13" fmla="*/ 2 h 12"/>
                      <a:gd name="T14" fmla="*/ 6 w 12"/>
                      <a:gd name="T15" fmla="*/ 4 h 12"/>
                      <a:gd name="T16" fmla="*/ 8 w 12"/>
                      <a:gd name="T17" fmla="*/ 8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solidFill>
                    <a:srgbClr val="CC9900"/>
                  </a:solidFill>
                  <a:ln w="6350">
                    <a:solidFill>
                      <a:schemeClr val="tx1"/>
                    </a:solidFill>
                    <a:round/>
                    <a:headEnd/>
                    <a:tailEnd/>
                  </a:ln>
                </p:spPr>
                <p:txBody>
                  <a:bodyPr/>
                  <a:lstStyle/>
                  <a:p>
                    <a:endParaRPr lang="tr-TR"/>
                  </a:p>
                </p:txBody>
              </p:sp>
              <p:sp>
                <p:nvSpPr>
                  <p:cNvPr id="564" name="Freeform 593"/>
                  <p:cNvSpPr>
                    <a:spLocks noChangeAspect="1"/>
                  </p:cNvSpPr>
                  <p:nvPr/>
                </p:nvSpPr>
                <p:spPr bwMode="auto">
                  <a:xfrm>
                    <a:off x="4789" y="2191"/>
                    <a:ext cx="13" cy="4"/>
                  </a:xfrm>
                  <a:custGeom>
                    <a:avLst/>
                    <a:gdLst>
                      <a:gd name="T0" fmla="*/ 10 w 14"/>
                      <a:gd name="T1" fmla="*/ 0 h 4"/>
                      <a:gd name="T2" fmla="*/ 10 w 14"/>
                      <a:gd name="T3" fmla="*/ 4 h 4"/>
                      <a:gd name="T4" fmla="*/ 0 w 14"/>
                      <a:gd name="T5" fmla="*/ 2 h 4"/>
                      <a:gd name="T6" fmla="*/ 0 w 14"/>
                      <a:gd name="T7" fmla="*/ 0 h 4"/>
                      <a:gd name="T8" fmla="*/ 10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solidFill>
                    <a:srgbClr val="CC9900"/>
                  </a:solidFill>
                  <a:ln w="6350">
                    <a:solidFill>
                      <a:schemeClr val="tx1"/>
                    </a:solidFill>
                    <a:round/>
                    <a:headEnd/>
                    <a:tailEnd/>
                  </a:ln>
                </p:spPr>
                <p:txBody>
                  <a:bodyPr/>
                  <a:lstStyle/>
                  <a:p>
                    <a:endParaRPr lang="tr-TR"/>
                  </a:p>
                </p:txBody>
              </p:sp>
              <p:sp>
                <p:nvSpPr>
                  <p:cNvPr id="565" name="Freeform 594"/>
                  <p:cNvSpPr>
                    <a:spLocks noChangeAspect="1"/>
                  </p:cNvSpPr>
                  <p:nvPr/>
                </p:nvSpPr>
                <p:spPr bwMode="auto">
                  <a:xfrm>
                    <a:off x="4759" y="2270"/>
                    <a:ext cx="9" cy="11"/>
                  </a:xfrm>
                  <a:custGeom>
                    <a:avLst/>
                    <a:gdLst>
                      <a:gd name="T0" fmla="*/ 6 w 10"/>
                      <a:gd name="T1" fmla="*/ 6 h 12"/>
                      <a:gd name="T2" fmla="*/ 5 w 10"/>
                      <a:gd name="T3" fmla="*/ 6 h 12"/>
                      <a:gd name="T4" fmla="*/ 4 w 10"/>
                      <a:gd name="T5" fmla="*/ 8 h 12"/>
                      <a:gd name="T6" fmla="*/ 2 w 10"/>
                      <a:gd name="T7" fmla="*/ 8 h 12"/>
                      <a:gd name="T8" fmla="*/ 0 w 10"/>
                      <a:gd name="T9" fmla="*/ 6 h 12"/>
                      <a:gd name="T10" fmla="*/ 0 w 10"/>
                      <a:gd name="T11" fmla="*/ 6 h 12"/>
                      <a:gd name="T12" fmla="*/ 2 w 10"/>
                      <a:gd name="T13" fmla="*/ 0 h 12"/>
                      <a:gd name="T14" fmla="*/ 6 w 10"/>
                      <a:gd name="T15" fmla="*/ 6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solidFill>
                    <a:srgbClr val="CC9900"/>
                  </a:solidFill>
                  <a:ln w="6350">
                    <a:solidFill>
                      <a:schemeClr val="tx1"/>
                    </a:solidFill>
                    <a:round/>
                    <a:headEnd/>
                    <a:tailEnd/>
                  </a:ln>
                </p:spPr>
                <p:txBody>
                  <a:bodyPr/>
                  <a:lstStyle/>
                  <a:p>
                    <a:endParaRPr lang="tr-TR"/>
                  </a:p>
                </p:txBody>
              </p:sp>
              <p:sp>
                <p:nvSpPr>
                  <p:cNvPr id="566" name="Freeform 595"/>
                  <p:cNvSpPr>
                    <a:spLocks noChangeAspect="1"/>
                  </p:cNvSpPr>
                  <p:nvPr/>
                </p:nvSpPr>
                <p:spPr bwMode="auto">
                  <a:xfrm>
                    <a:off x="4708" y="2161"/>
                    <a:ext cx="15" cy="6"/>
                  </a:xfrm>
                  <a:custGeom>
                    <a:avLst/>
                    <a:gdLst>
                      <a:gd name="T0" fmla="*/ 12 w 16"/>
                      <a:gd name="T1" fmla="*/ 6 h 6"/>
                      <a:gd name="T2" fmla="*/ 8 w 16"/>
                      <a:gd name="T3" fmla="*/ 6 h 6"/>
                      <a:gd name="T4" fmla="*/ 4 w 16"/>
                      <a:gd name="T5" fmla="*/ 6 h 6"/>
                      <a:gd name="T6" fmla="*/ 0 w 16"/>
                      <a:gd name="T7" fmla="*/ 6 h 6"/>
                      <a:gd name="T8" fmla="*/ 4 w 16"/>
                      <a:gd name="T9" fmla="*/ 2 h 6"/>
                      <a:gd name="T10" fmla="*/ 8 w 16"/>
                      <a:gd name="T11" fmla="*/ 0 h 6"/>
                      <a:gd name="T12" fmla="*/ 8 w 16"/>
                      <a:gd name="T13" fmla="*/ 0 h 6"/>
                      <a:gd name="T14" fmla="*/ 10 w 16"/>
                      <a:gd name="T15" fmla="*/ 2 h 6"/>
                      <a:gd name="T16" fmla="*/ 12 w 1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solidFill>
                    <a:srgbClr val="CC9900"/>
                  </a:solidFill>
                  <a:ln w="6350">
                    <a:solidFill>
                      <a:schemeClr val="tx1"/>
                    </a:solidFill>
                    <a:round/>
                    <a:headEnd/>
                    <a:tailEnd/>
                  </a:ln>
                </p:spPr>
                <p:txBody>
                  <a:bodyPr/>
                  <a:lstStyle/>
                  <a:p>
                    <a:endParaRPr lang="tr-TR"/>
                  </a:p>
                </p:txBody>
              </p:sp>
              <p:grpSp>
                <p:nvGrpSpPr>
                  <p:cNvPr id="567" name="Group 596"/>
                  <p:cNvGrpSpPr>
                    <a:grpSpLocks/>
                  </p:cNvGrpSpPr>
                  <p:nvPr/>
                </p:nvGrpSpPr>
                <p:grpSpPr bwMode="auto">
                  <a:xfrm>
                    <a:off x="4329" y="2187"/>
                    <a:ext cx="332" cy="152"/>
                    <a:chOff x="4329" y="2187"/>
                    <a:chExt cx="332" cy="152"/>
                  </a:xfrm>
                </p:grpSpPr>
                <p:sp>
                  <p:nvSpPr>
                    <p:cNvPr id="568" name="Freeform 597"/>
                    <p:cNvSpPr>
                      <a:spLocks noChangeAspect="1"/>
                    </p:cNvSpPr>
                    <p:nvPr/>
                  </p:nvSpPr>
                  <p:spPr bwMode="auto">
                    <a:xfrm>
                      <a:off x="4594" y="2304"/>
                      <a:ext cx="60" cy="35"/>
                    </a:xfrm>
                    <a:custGeom>
                      <a:avLst/>
                      <a:gdLst>
                        <a:gd name="T0" fmla="*/ 50 w 64"/>
                        <a:gd name="T1" fmla="*/ 0 h 38"/>
                        <a:gd name="T2" fmla="*/ 40 w 64"/>
                        <a:gd name="T3" fmla="*/ 6 h 38"/>
                        <a:gd name="T4" fmla="*/ 28 w 64"/>
                        <a:gd name="T5" fmla="*/ 12 h 38"/>
                        <a:gd name="T6" fmla="*/ 24 w 64"/>
                        <a:gd name="T7" fmla="*/ 14 h 38"/>
                        <a:gd name="T8" fmla="*/ 22 w 64"/>
                        <a:gd name="T9" fmla="*/ 15 h 38"/>
                        <a:gd name="T10" fmla="*/ 18 w 64"/>
                        <a:gd name="T11" fmla="*/ 20 h 38"/>
                        <a:gd name="T12" fmla="*/ 10 w 64"/>
                        <a:gd name="T13" fmla="*/ 26 h 38"/>
                        <a:gd name="T14" fmla="*/ 8 w 64"/>
                        <a:gd name="T15" fmla="*/ 27 h 38"/>
                        <a:gd name="T16" fmla="*/ 2 w 64"/>
                        <a:gd name="T17" fmla="*/ 27 h 38"/>
                        <a:gd name="T18" fmla="*/ 0 w 64"/>
                        <a:gd name="T19" fmla="*/ 27 h 38"/>
                        <a:gd name="T20" fmla="*/ 0 w 64"/>
                        <a:gd name="T21" fmla="*/ 25 h 38"/>
                        <a:gd name="T22" fmla="*/ 0 w 64"/>
                        <a:gd name="T23" fmla="*/ 22 h 38"/>
                        <a:gd name="T24" fmla="*/ 2 w 64"/>
                        <a:gd name="T25" fmla="*/ 18 h 38"/>
                        <a:gd name="T26" fmla="*/ 8 w 64"/>
                        <a:gd name="T27" fmla="*/ 15 h 38"/>
                        <a:gd name="T28" fmla="*/ 21 w 64"/>
                        <a:gd name="T29" fmla="*/ 10 h 38"/>
                        <a:gd name="T30" fmla="*/ 22 w 64"/>
                        <a:gd name="T31" fmla="*/ 8 h 38"/>
                        <a:gd name="T32" fmla="*/ 23 w 64"/>
                        <a:gd name="T33" fmla="*/ 6 h 38"/>
                        <a:gd name="T34" fmla="*/ 24 w 64"/>
                        <a:gd name="T35" fmla="*/ 6 h 38"/>
                        <a:gd name="T36" fmla="*/ 28 w 64"/>
                        <a:gd name="T37" fmla="*/ 4 h 38"/>
                        <a:gd name="T38" fmla="*/ 36 w 64"/>
                        <a:gd name="T39" fmla="*/ 2 h 38"/>
                        <a:gd name="T40" fmla="*/ 42 w 64"/>
                        <a:gd name="T41" fmla="*/ 0 h 38"/>
                        <a:gd name="T42" fmla="*/ 50 w 64"/>
                        <a:gd name="T43" fmla="*/ 0 h 38"/>
                        <a:gd name="T44" fmla="*/ 50 w 64"/>
                        <a:gd name="T45" fmla="*/ 2 h 38"/>
                        <a:gd name="T46" fmla="*/ 50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solidFill>
                      <a:srgbClr val="CC9900"/>
                    </a:solidFill>
                    <a:ln w="6350">
                      <a:solidFill>
                        <a:schemeClr val="tx1"/>
                      </a:solidFill>
                      <a:round/>
                      <a:headEnd/>
                      <a:tailEnd/>
                    </a:ln>
                  </p:spPr>
                  <p:txBody>
                    <a:bodyPr/>
                    <a:lstStyle/>
                    <a:p>
                      <a:endParaRPr lang="tr-TR"/>
                    </a:p>
                  </p:txBody>
                </p:sp>
                <p:sp>
                  <p:nvSpPr>
                    <p:cNvPr id="569" name="Freeform 598"/>
                    <p:cNvSpPr>
                      <a:spLocks noChangeAspect="1"/>
                    </p:cNvSpPr>
                    <p:nvPr/>
                  </p:nvSpPr>
                  <p:spPr bwMode="auto">
                    <a:xfrm>
                      <a:off x="4543" y="2300"/>
                      <a:ext cx="47" cy="9"/>
                    </a:xfrm>
                    <a:custGeom>
                      <a:avLst/>
                      <a:gdLst>
                        <a:gd name="T0" fmla="*/ 32 w 50"/>
                        <a:gd name="T1" fmla="*/ 5 h 10"/>
                        <a:gd name="T2" fmla="*/ 26 w 50"/>
                        <a:gd name="T3" fmla="*/ 6 h 10"/>
                        <a:gd name="T4" fmla="*/ 22 w 50"/>
                        <a:gd name="T5" fmla="*/ 6 h 10"/>
                        <a:gd name="T6" fmla="*/ 18 w 50"/>
                        <a:gd name="T7" fmla="*/ 5 h 10"/>
                        <a:gd name="T8" fmla="*/ 8 w 50"/>
                        <a:gd name="T9" fmla="*/ 6 h 10"/>
                        <a:gd name="T10" fmla="*/ 4 w 50"/>
                        <a:gd name="T11" fmla="*/ 6 h 10"/>
                        <a:gd name="T12" fmla="*/ 2 w 50"/>
                        <a:gd name="T13" fmla="*/ 5 h 10"/>
                        <a:gd name="T14" fmla="*/ 0 w 50"/>
                        <a:gd name="T15" fmla="*/ 4 h 10"/>
                        <a:gd name="T16" fmla="*/ 6 w 50"/>
                        <a:gd name="T17" fmla="*/ 2 h 10"/>
                        <a:gd name="T18" fmla="*/ 8 w 50"/>
                        <a:gd name="T19" fmla="*/ 0 h 10"/>
                        <a:gd name="T20" fmla="*/ 14 w 50"/>
                        <a:gd name="T21" fmla="*/ 2 h 10"/>
                        <a:gd name="T22" fmla="*/ 20 w 50"/>
                        <a:gd name="T23" fmla="*/ 4 h 10"/>
                        <a:gd name="T24" fmla="*/ 22 w 50"/>
                        <a:gd name="T25" fmla="*/ 5 h 10"/>
                        <a:gd name="T26" fmla="*/ 26 w 50"/>
                        <a:gd name="T27" fmla="*/ 5 h 10"/>
                        <a:gd name="T28" fmla="*/ 33 w 50"/>
                        <a:gd name="T29" fmla="*/ 5 h 10"/>
                        <a:gd name="T30" fmla="*/ 39 w 50"/>
                        <a:gd name="T31" fmla="*/ 4 h 10"/>
                        <a:gd name="T32" fmla="*/ 36 w 50"/>
                        <a:gd name="T33" fmla="*/ 5 h 10"/>
                        <a:gd name="T34" fmla="*/ 35 w 50"/>
                        <a:gd name="T35" fmla="*/ 6 h 10"/>
                        <a:gd name="T36" fmla="*/ 30 w 50"/>
                        <a:gd name="T37" fmla="*/ 6 h 10"/>
                        <a:gd name="T38" fmla="*/ 32 w 50"/>
                        <a:gd name="T39" fmla="*/ 5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solidFill>
                      <a:srgbClr val="CC9900"/>
                    </a:solidFill>
                    <a:ln w="6350">
                      <a:solidFill>
                        <a:schemeClr val="tx1"/>
                      </a:solidFill>
                      <a:round/>
                      <a:headEnd/>
                      <a:tailEnd/>
                    </a:ln>
                  </p:spPr>
                  <p:txBody>
                    <a:bodyPr/>
                    <a:lstStyle/>
                    <a:p>
                      <a:endParaRPr lang="tr-TR"/>
                    </a:p>
                  </p:txBody>
                </p:sp>
                <p:sp>
                  <p:nvSpPr>
                    <p:cNvPr id="570" name="Freeform 599"/>
                    <p:cNvSpPr>
                      <a:spLocks noChangeAspect="1"/>
                    </p:cNvSpPr>
                    <p:nvPr/>
                  </p:nvSpPr>
                  <p:spPr bwMode="auto">
                    <a:xfrm>
                      <a:off x="4329" y="2263"/>
                      <a:ext cx="152" cy="46"/>
                    </a:xfrm>
                    <a:custGeom>
                      <a:avLst/>
                      <a:gdLst>
                        <a:gd name="T0" fmla="*/ 8 w 162"/>
                        <a:gd name="T1" fmla="*/ 12 h 50"/>
                        <a:gd name="T2" fmla="*/ 0 w 162"/>
                        <a:gd name="T3" fmla="*/ 8 h 50"/>
                        <a:gd name="T4" fmla="*/ 8 w 162"/>
                        <a:gd name="T5" fmla="*/ 6 h 50"/>
                        <a:gd name="T6" fmla="*/ 8 w 162"/>
                        <a:gd name="T7" fmla="*/ 6 h 50"/>
                        <a:gd name="T8" fmla="*/ 8 w 162"/>
                        <a:gd name="T9" fmla="*/ 2 h 50"/>
                        <a:gd name="T10" fmla="*/ 12 w 162"/>
                        <a:gd name="T11" fmla="*/ 0 h 50"/>
                        <a:gd name="T12" fmla="*/ 28 w 162"/>
                        <a:gd name="T13" fmla="*/ 2 h 50"/>
                        <a:gd name="T14" fmla="*/ 38 w 162"/>
                        <a:gd name="T15" fmla="*/ 6 h 50"/>
                        <a:gd name="T16" fmla="*/ 42 w 162"/>
                        <a:gd name="T17" fmla="*/ 8 h 50"/>
                        <a:gd name="T18" fmla="*/ 48 w 162"/>
                        <a:gd name="T19" fmla="*/ 12 h 50"/>
                        <a:gd name="T20" fmla="*/ 60 w 162"/>
                        <a:gd name="T21" fmla="*/ 10 h 50"/>
                        <a:gd name="T22" fmla="*/ 68 w 162"/>
                        <a:gd name="T23" fmla="*/ 6 h 50"/>
                        <a:gd name="T24" fmla="*/ 71 w 162"/>
                        <a:gd name="T25" fmla="*/ 6 h 50"/>
                        <a:gd name="T26" fmla="*/ 78 w 162"/>
                        <a:gd name="T27" fmla="*/ 8 h 50"/>
                        <a:gd name="T28" fmla="*/ 82 w 162"/>
                        <a:gd name="T29" fmla="*/ 12 h 50"/>
                        <a:gd name="T30" fmla="*/ 92 w 162"/>
                        <a:gd name="T31" fmla="*/ 15 h 50"/>
                        <a:gd name="T32" fmla="*/ 92 w 162"/>
                        <a:gd name="T33" fmla="*/ 22 h 50"/>
                        <a:gd name="T34" fmla="*/ 102 w 162"/>
                        <a:gd name="T35" fmla="*/ 23 h 50"/>
                        <a:gd name="T36" fmla="*/ 116 w 162"/>
                        <a:gd name="T37" fmla="*/ 26 h 50"/>
                        <a:gd name="T38" fmla="*/ 126 w 162"/>
                        <a:gd name="T39" fmla="*/ 30 h 50"/>
                        <a:gd name="T40" fmla="*/ 121 w 162"/>
                        <a:gd name="T41" fmla="*/ 34 h 50"/>
                        <a:gd name="T42" fmla="*/ 116 w 162"/>
                        <a:gd name="T43" fmla="*/ 33 h 50"/>
                        <a:gd name="T44" fmla="*/ 112 w 162"/>
                        <a:gd name="T45" fmla="*/ 33 h 50"/>
                        <a:gd name="T46" fmla="*/ 110 w 162"/>
                        <a:gd name="T47" fmla="*/ 36 h 50"/>
                        <a:gd name="T48" fmla="*/ 100 w 162"/>
                        <a:gd name="T49" fmla="*/ 33 h 50"/>
                        <a:gd name="T50" fmla="*/ 92 w 162"/>
                        <a:gd name="T51" fmla="*/ 30 h 50"/>
                        <a:gd name="T52" fmla="*/ 69 w 162"/>
                        <a:gd name="T53" fmla="*/ 29 h 50"/>
                        <a:gd name="T54" fmla="*/ 64 w 162"/>
                        <a:gd name="T55" fmla="*/ 27 h 50"/>
                        <a:gd name="T56" fmla="*/ 57 w 162"/>
                        <a:gd name="T57" fmla="*/ 25 h 50"/>
                        <a:gd name="T58" fmla="*/ 44 w 162"/>
                        <a:gd name="T59" fmla="*/ 23 h 50"/>
                        <a:gd name="T60" fmla="*/ 32 w 162"/>
                        <a:gd name="T61" fmla="*/ 23 h 50"/>
                        <a:gd name="T62" fmla="*/ 28 w 162"/>
                        <a:gd name="T63" fmla="*/ 22 h 50"/>
                        <a:gd name="T64" fmla="*/ 20 w 162"/>
                        <a:gd name="T65" fmla="*/ 18 h 50"/>
                        <a:gd name="T66" fmla="*/ 14 w 162"/>
                        <a:gd name="T67" fmla="*/ 16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solidFill>
                      <a:srgbClr val="CC9900"/>
                    </a:solidFill>
                    <a:ln w="6350">
                      <a:solidFill>
                        <a:schemeClr val="tx1"/>
                      </a:solidFill>
                      <a:round/>
                      <a:headEnd/>
                      <a:tailEnd/>
                    </a:ln>
                  </p:spPr>
                  <p:txBody>
                    <a:bodyPr/>
                    <a:lstStyle/>
                    <a:p>
                      <a:endParaRPr lang="tr-TR"/>
                    </a:p>
                  </p:txBody>
                </p:sp>
                <p:sp>
                  <p:nvSpPr>
                    <p:cNvPr id="571" name="Freeform 600"/>
                    <p:cNvSpPr>
                      <a:spLocks noChangeAspect="1"/>
                    </p:cNvSpPr>
                    <p:nvPr/>
                  </p:nvSpPr>
                  <p:spPr bwMode="auto">
                    <a:xfrm>
                      <a:off x="4329" y="2187"/>
                      <a:ext cx="23" cy="25"/>
                    </a:xfrm>
                    <a:custGeom>
                      <a:avLst/>
                      <a:gdLst>
                        <a:gd name="T0" fmla="*/ 0 w 24"/>
                        <a:gd name="T1" fmla="*/ 6 h 26"/>
                        <a:gd name="T2" fmla="*/ 4 w 24"/>
                        <a:gd name="T3" fmla="*/ 4 h 26"/>
                        <a:gd name="T4" fmla="*/ 6 w 24"/>
                        <a:gd name="T5" fmla="*/ 2 h 26"/>
                        <a:gd name="T6" fmla="*/ 10 w 24"/>
                        <a:gd name="T7" fmla="*/ 0 h 26"/>
                        <a:gd name="T8" fmla="*/ 12 w 24"/>
                        <a:gd name="T9" fmla="*/ 0 h 26"/>
                        <a:gd name="T10" fmla="*/ 12 w 24"/>
                        <a:gd name="T11" fmla="*/ 2 h 26"/>
                        <a:gd name="T12" fmla="*/ 12 w 24"/>
                        <a:gd name="T13" fmla="*/ 6 h 26"/>
                        <a:gd name="T14" fmla="*/ 14 w 24"/>
                        <a:gd name="T15" fmla="*/ 12 h 26"/>
                        <a:gd name="T16" fmla="*/ 20 w 24"/>
                        <a:gd name="T17" fmla="*/ 14 h 26"/>
                        <a:gd name="T18" fmla="*/ 20 w 24"/>
                        <a:gd name="T19" fmla="*/ 20 h 26"/>
                        <a:gd name="T20" fmla="*/ 18 w 24"/>
                        <a:gd name="T21" fmla="*/ 22 h 26"/>
                        <a:gd name="T22" fmla="*/ 12 w 24"/>
                        <a:gd name="T23" fmla="*/ 18 h 26"/>
                        <a:gd name="T24" fmla="*/ 12 w 24"/>
                        <a:gd name="T25" fmla="*/ 14 h 26"/>
                        <a:gd name="T26" fmla="*/ 10 w 24"/>
                        <a:gd name="T27" fmla="*/ 13 h 26"/>
                        <a:gd name="T28" fmla="*/ 12 w 24"/>
                        <a:gd name="T29" fmla="*/ 12 h 26"/>
                        <a:gd name="T30" fmla="*/ 12 w 24"/>
                        <a:gd name="T31" fmla="*/ 10 h 26"/>
                        <a:gd name="T32" fmla="*/ 6 w 24"/>
                        <a:gd name="T33" fmla="*/ 8 h 26"/>
                        <a:gd name="T34" fmla="*/ 2 w 24"/>
                        <a:gd name="T35" fmla="*/ 6 h 26"/>
                        <a:gd name="T36" fmla="*/ 0 w 24"/>
                        <a:gd name="T37" fmla="*/ 6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solidFill>
                      <a:srgbClr val="CC9900"/>
                    </a:solidFill>
                    <a:ln w="6350">
                      <a:solidFill>
                        <a:schemeClr val="tx1"/>
                      </a:solidFill>
                      <a:round/>
                      <a:headEnd/>
                      <a:tailEnd/>
                    </a:ln>
                  </p:spPr>
                  <p:txBody>
                    <a:bodyPr/>
                    <a:lstStyle/>
                    <a:p>
                      <a:endParaRPr lang="tr-TR"/>
                    </a:p>
                  </p:txBody>
                </p:sp>
                <p:sp>
                  <p:nvSpPr>
                    <p:cNvPr id="572" name="Freeform 601"/>
                    <p:cNvSpPr>
                      <a:spLocks noChangeAspect="1"/>
                    </p:cNvSpPr>
                    <p:nvPr/>
                  </p:nvSpPr>
                  <p:spPr bwMode="auto">
                    <a:xfrm>
                      <a:off x="4364" y="2204"/>
                      <a:ext cx="12" cy="10"/>
                    </a:xfrm>
                    <a:custGeom>
                      <a:avLst/>
                      <a:gdLst>
                        <a:gd name="T0" fmla="*/ 12 w 12"/>
                        <a:gd name="T1" fmla="*/ 2 h 10"/>
                        <a:gd name="T2" fmla="*/ 10 w 12"/>
                        <a:gd name="T3" fmla="*/ 6 h 10"/>
                        <a:gd name="T4" fmla="*/ 10 w 12"/>
                        <a:gd name="T5" fmla="*/ 10 h 10"/>
                        <a:gd name="T6" fmla="*/ 4 w 12"/>
                        <a:gd name="T7" fmla="*/ 10 h 10"/>
                        <a:gd name="T8" fmla="*/ 2 w 12"/>
                        <a:gd name="T9" fmla="*/ 8 h 10"/>
                        <a:gd name="T10" fmla="*/ 0 w 12"/>
                        <a:gd name="T11" fmla="*/ 4 h 10"/>
                        <a:gd name="T12" fmla="*/ 2 w 12"/>
                        <a:gd name="T13" fmla="*/ 2 h 10"/>
                        <a:gd name="T14" fmla="*/ 4 w 12"/>
                        <a:gd name="T15" fmla="*/ 0 h 10"/>
                        <a:gd name="T16" fmla="*/ 12 w 12"/>
                        <a:gd name="T17" fmla="*/ 2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solidFill>
                      <a:srgbClr val="CC9900"/>
                    </a:solidFill>
                    <a:ln w="6350">
                      <a:solidFill>
                        <a:schemeClr val="tx1"/>
                      </a:solidFill>
                      <a:round/>
                      <a:headEnd/>
                      <a:tailEnd/>
                    </a:ln>
                  </p:spPr>
                  <p:txBody>
                    <a:bodyPr/>
                    <a:lstStyle/>
                    <a:p>
                      <a:endParaRPr lang="tr-TR"/>
                    </a:p>
                  </p:txBody>
                </p:sp>
                <p:sp>
                  <p:nvSpPr>
                    <p:cNvPr id="573" name="Freeform 602"/>
                    <p:cNvSpPr>
                      <a:spLocks noChangeAspect="1"/>
                    </p:cNvSpPr>
                    <p:nvPr/>
                  </p:nvSpPr>
                  <p:spPr bwMode="auto">
                    <a:xfrm>
                      <a:off x="4644" y="2214"/>
                      <a:ext cx="17" cy="15"/>
                    </a:xfrm>
                    <a:custGeom>
                      <a:avLst/>
                      <a:gdLst>
                        <a:gd name="T0" fmla="*/ 12 w 18"/>
                        <a:gd name="T1" fmla="*/ 4 h 16"/>
                        <a:gd name="T2" fmla="*/ 14 w 18"/>
                        <a:gd name="T3" fmla="*/ 6 h 16"/>
                        <a:gd name="T4" fmla="*/ 14 w 18"/>
                        <a:gd name="T5" fmla="*/ 8 h 16"/>
                        <a:gd name="T6" fmla="*/ 14 w 18"/>
                        <a:gd name="T7" fmla="*/ 8 h 16"/>
                        <a:gd name="T8" fmla="*/ 12 w 18"/>
                        <a:gd name="T9" fmla="*/ 10 h 16"/>
                        <a:gd name="T10" fmla="*/ 9 w 18"/>
                        <a:gd name="T11" fmla="*/ 12 h 16"/>
                        <a:gd name="T12" fmla="*/ 2 w 18"/>
                        <a:gd name="T13" fmla="*/ 8 h 16"/>
                        <a:gd name="T14" fmla="*/ 0 w 18"/>
                        <a:gd name="T15" fmla="*/ 8 h 16"/>
                        <a:gd name="T16" fmla="*/ 0 w 18"/>
                        <a:gd name="T17" fmla="*/ 4 h 16"/>
                        <a:gd name="T18" fmla="*/ 9 w 18"/>
                        <a:gd name="T19" fmla="*/ 0 h 16"/>
                        <a:gd name="T20" fmla="*/ 14 w 18"/>
                        <a:gd name="T21" fmla="*/ 4 h 16"/>
                        <a:gd name="T22" fmla="*/ 12 w 18"/>
                        <a:gd name="T23" fmla="*/ 4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solidFill>
                      <a:srgbClr val="CC9900"/>
                    </a:solidFill>
                    <a:ln w="6350">
                      <a:solidFill>
                        <a:schemeClr val="tx1"/>
                      </a:solidFill>
                      <a:round/>
                      <a:headEnd/>
                      <a:tailEnd/>
                    </a:ln>
                  </p:spPr>
                  <p:txBody>
                    <a:bodyPr/>
                    <a:lstStyle/>
                    <a:p>
                      <a:endParaRPr lang="tr-TR"/>
                    </a:p>
                  </p:txBody>
                </p:sp>
                <p:sp>
                  <p:nvSpPr>
                    <p:cNvPr id="574" name="Freeform 603"/>
                    <p:cNvSpPr>
                      <a:spLocks noChangeAspect="1"/>
                    </p:cNvSpPr>
                    <p:nvPr/>
                  </p:nvSpPr>
                  <p:spPr bwMode="auto">
                    <a:xfrm>
                      <a:off x="4486" y="2298"/>
                      <a:ext cx="48" cy="15"/>
                    </a:xfrm>
                    <a:custGeom>
                      <a:avLst/>
                      <a:gdLst>
                        <a:gd name="T0" fmla="*/ 42 w 50"/>
                        <a:gd name="T1" fmla="*/ 8 h 16"/>
                        <a:gd name="T2" fmla="*/ 40 w 50"/>
                        <a:gd name="T3" fmla="*/ 8 h 16"/>
                        <a:gd name="T4" fmla="*/ 35 w 50"/>
                        <a:gd name="T5" fmla="*/ 8 h 16"/>
                        <a:gd name="T6" fmla="*/ 33 w 50"/>
                        <a:gd name="T7" fmla="*/ 8 h 16"/>
                        <a:gd name="T8" fmla="*/ 30 w 50"/>
                        <a:gd name="T9" fmla="*/ 10 h 16"/>
                        <a:gd name="T10" fmla="*/ 26 w 50"/>
                        <a:gd name="T11" fmla="*/ 12 h 16"/>
                        <a:gd name="T12" fmla="*/ 16 w 50"/>
                        <a:gd name="T13" fmla="*/ 12 h 16"/>
                        <a:gd name="T14" fmla="*/ 12 w 50"/>
                        <a:gd name="T15" fmla="*/ 12 h 16"/>
                        <a:gd name="T16" fmla="*/ 12 w 50"/>
                        <a:gd name="T17" fmla="*/ 10 h 16"/>
                        <a:gd name="T18" fmla="*/ 12 w 50"/>
                        <a:gd name="T19" fmla="*/ 8 h 16"/>
                        <a:gd name="T20" fmla="*/ 8 w 50"/>
                        <a:gd name="T21" fmla="*/ 8 h 16"/>
                        <a:gd name="T22" fmla="*/ 6 w 50"/>
                        <a:gd name="T23" fmla="*/ 10 h 16"/>
                        <a:gd name="T24" fmla="*/ 2 w 50"/>
                        <a:gd name="T25" fmla="*/ 8 h 16"/>
                        <a:gd name="T26" fmla="*/ 0 w 50"/>
                        <a:gd name="T27" fmla="*/ 8 h 16"/>
                        <a:gd name="T28" fmla="*/ 2 w 50"/>
                        <a:gd name="T29" fmla="*/ 6 h 16"/>
                        <a:gd name="T30" fmla="*/ 6 w 50"/>
                        <a:gd name="T31" fmla="*/ 4 h 16"/>
                        <a:gd name="T32" fmla="*/ 10 w 50"/>
                        <a:gd name="T33" fmla="*/ 2 h 16"/>
                        <a:gd name="T34" fmla="*/ 12 w 50"/>
                        <a:gd name="T35" fmla="*/ 2 h 16"/>
                        <a:gd name="T36" fmla="*/ 12 w 50"/>
                        <a:gd name="T37" fmla="*/ 6 h 16"/>
                        <a:gd name="T38" fmla="*/ 28 w 50"/>
                        <a:gd name="T39" fmla="*/ 8 h 16"/>
                        <a:gd name="T40" fmla="*/ 33 w 50"/>
                        <a:gd name="T41" fmla="*/ 8 h 16"/>
                        <a:gd name="T42" fmla="*/ 30 w 50"/>
                        <a:gd name="T43" fmla="*/ 6 h 16"/>
                        <a:gd name="T44" fmla="*/ 28 w 50"/>
                        <a:gd name="T45" fmla="*/ 4 h 16"/>
                        <a:gd name="T46" fmla="*/ 30 w 50"/>
                        <a:gd name="T47" fmla="*/ 2 h 16"/>
                        <a:gd name="T48" fmla="*/ 33 w 50"/>
                        <a:gd name="T49" fmla="*/ 0 h 16"/>
                        <a:gd name="T50" fmla="*/ 35 w 50"/>
                        <a:gd name="T51" fmla="*/ 4 h 16"/>
                        <a:gd name="T52" fmla="*/ 42 w 50"/>
                        <a:gd name="T53" fmla="*/ 8 h 16"/>
                        <a:gd name="T54" fmla="*/ 42 w 50"/>
                        <a:gd name="T55" fmla="*/ 8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solidFill>
                      <a:srgbClr val="CC9900"/>
                    </a:solidFill>
                    <a:ln w="6350">
                      <a:solidFill>
                        <a:schemeClr val="tx1"/>
                      </a:solidFill>
                      <a:round/>
                      <a:headEnd/>
                      <a:tailEnd/>
                    </a:ln>
                  </p:spPr>
                  <p:txBody>
                    <a:bodyPr/>
                    <a:lstStyle/>
                    <a:p>
                      <a:endParaRPr lang="tr-TR"/>
                    </a:p>
                  </p:txBody>
                </p:sp>
                <p:sp>
                  <p:nvSpPr>
                    <p:cNvPr id="575" name="Freeform 604"/>
                    <p:cNvSpPr>
                      <a:spLocks noChangeAspect="1"/>
                    </p:cNvSpPr>
                    <p:nvPr/>
                  </p:nvSpPr>
                  <p:spPr bwMode="auto">
                    <a:xfrm>
                      <a:off x="4532" y="2321"/>
                      <a:ext cx="22" cy="13"/>
                    </a:xfrm>
                    <a:custGeom>
                      <a:avLst/>
                      <a:gdLst>
                        <a:gd name="T0" fmla="*/ 12 w 24"/>
                        <a:gd name="T1" fmla="*/ 8 h 14"/>
                        <a:gd name="T2" fmla="*/ 6 w 24"/>
                        <a:gd name="T3" fmla="*/ 7 h 14"/>
                        <a:gd name="T4" fmla="*/ 0 w 24"/>
                        <a:gd name="T5" fmla="*/ 2 h 14"/>
                        <a:gd name="T6" fmla="*/ 4 w 24"/>
                        <a:gd name="T7" fmla="*/ 0 h 14"/>
                        <a:gd name="T8" fmla="*/ 6 w 24"/>
                        <a:gd name="T9" fmla="*/ 0 h 14"/>
                        <a:gd name="T10" fmla="*/ 8 w 24"/>
                        <a:gd name="T11" fmla="*/ 0 h 14"/>
                        <a:gd name="T12" fmla="*/ 12 w 24"/>
                        <a:gd name="T13" fmla="*/ 0 h 14"/>
                        <a:gd name="T14" fmla="*/ 14 w 24"/>
                        <a:gd name="T15" fmla="*/ 4 h 14"/>
                        <a:gd name="T16" fmla="*/ 16 w 24"/>
                        <a:gd name="T17" fmla="*/ 4 h 14"/>
                        <a:gd name="T18" fmla="*/ 17 w 24"/>
                        <a:gd name="T19" fmla="*/ 7 h 14"/>
                        <a:gd name="T20" fmla="*/ 16 w 24"/>
                        <a:gd name="T21" fmla="*/ 8 h 14"/>
                        <a:gd name="T22" fmla="*/ 15 w 24"/>
                        <a:gd name="T23" fmla="*/ 10 h 14"/>
                        <a:gd name="T24" fmla="*/ 14 w 24"/>
                        <a:gd name="T25" fmla="*/ 10 h 14"/>
                        <a:gd name="T26" fmla="*/ 12 w 24"/>
                        <a:gd name="T27" fmla="*/ 8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solidFill>
                      <a:srgbClr val="CC9900"/>
                    </a:solidFill>
                    <a:ln w="6350">
                      <a:solidFill>
                        <a:schemeClr val="tx1"/>
                      </a:solidFill>
                      <a:round/>
                      <a:headEnd/>
                      <a:tailEnd/>
                    </a:ln>
                  </p:spPr>
                  <p:txBody>
                    <a:bodyPr/>
                    <a:lstStyle/>
                    <a:p>
                      <a:endParaRPr lang="tr-TR"/>
                    </a:p>
                  </p:txBody>
                </p:sp>
                <p:sp>
                  <p:nvSpPr>
                    <p:cNvPr id="576" name="Freeform 605"/>
                    <p:cNvSpPr>
                      <a:spLocks noChangeAspect="1"/>
                    </p:cNvSpPr>
                    <p:nvPr/>
                  </p:nvSpPr>
                  <p:spPr bwMode="auto">
                    <a:xfrm>
                      <a:off x="4620" y="2193"/>
                      <a:ext cx="9" cy="4"/>
                    </a:xfrm>
                    <a:custGeom>
                      <a:avLst/>
                      <a:gdLst>
                        <a:gd name="T0" fmla="*/ 6 w 10"/>
                        <a:gd name="T1" fmla="*/ 0 h 4"/>
                        <a:gd name="T2" fmla="*/ 5 w 10"/>
                        <a:gd name="T3" fmla="*/ 2 h 4"/>
                        <a:gd name="T4" fmla="*/ 4 w 10"/>
                        <a:gd name="T5" fmla="*/ 4 h 4"/>
                        <a:gd name="T6" fmla="*/ 2 w 10"/>
                        <a:gd name="T7" fmla="*/ 2 h 4"/>
                        <a:gd name="T8" fmla="*/ 0 w 10"/>
                        <a:gd name="T9" fmla="*/ 0 h 4"/>
                        <a:gd name="T10" fmla="*/ 5 w 10"/>
                        <a:gd name="T11" fmla="*/ 0 h 4"/>
                        <a:gd name="T12" fmla="*/ 6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solidFill>
                      <a:srgbClr val="CC9900"/>
                    </a:solidFill>
                    <a:ln w="6350">
                      <a:solidFill>
                        <a:schemeClr val="tx1"/>
                      </a:solidFill>
                      <a:round/>
                      <a:headEnd/>
                      <a:tailEnd/>
                    </a:ln>
                  </p:spPr>
                  <p:txBody>
                    <a:bodyPr/>
                    <a:lstStyle/>
                    <a:p>
                      <a:endParaRPr lang="tr-TR"/>
                    </a:p>
                  </p:txBody>
                </p:sp>
              </p:grpSp>
            </p:grpSp>
          </p:grpSp>
        </p:grpSp>
      </p:grpSp>
      <p:grpSp>
        <p:nvGrpSpPr>
          <p:cNvPr id="577" name="Group 606"/>
          <p:cNvGrpSpPr>
            <a:grpSpLocks/>
          </p:cNvGrpSpPr>
          <p:nvPr/>
        </p:nvGrpSpPr>
        <p:grpSpPr bwMode="auto">
          <a:xfrm>
            <a:off x="7146895" y="2849547"/>
            <a:ext cx="222250" cy="349250"/>
            <a:chOff x="4508" y="1843"/>
            <a:chExt cx="142" cy="220"/>
          </a:xfrm>
        </p:grpSpPr>
        <p:sp>
          <p:nvSpPr>
            <p:cNvPr id="578" name="Freeform 607"/>
            <p:cNvSpPr>
              <a:spLocks noChangeAspect="1"/>
            </p:cNvSpPr>
            <p:nvPr/>
          </p:nvSpPr>
          <p:spPr bwMode="auto">
            <a:xfrm>
              <a:off x="4578" y="1991"/>
              <a:ext cx="72" cy="72"/>
            </a:xfrm>
            <a:custGeom>
              <a:avLst/>
              <a:gdLst>
                <a:gd name="T0" fmla="*/ 48 w 76"/>
                <a:gd name="T1" fmla="*/ 38 h 78"/>
                <a:gd name="T2" fmla="*/ 43 w 76"/>
                <a:gd name="T3" fmla="*/ 42 h 78"/>
                <a:gd name="T4" fmla="*/ 46 w 76"/>
                <a:gd name="T5" fmla="*/ 46 h 78"/>
                <a:gd name="T6" fmla="*/ 50 w 76"/>
                <a:gd name="T7" fmla="*/ 52 h 78"/>
                <a:gd name="T8" fmla="*/ 46 w 76"/>
                <a:gd name="T9" fmla="*/ 56 h 78"/>
                <a:gd name="T10" fmla="*/ 42 w 76"/>
                <a:gd name="T11" fmla="*/ 56 h 78"/>
                <a:gd name="T12" fmla="*/ 39 w 76"/>
                <a:gd name="T13" fmla="*/ 55 h 78"/>
                <a:gd name="T14" fmla="*/ 34 w 76"/>
                <a:gd name="T15" fmla="*/ 54 h 78"/>
                <a:gd name="T16" fmla="*/ 27 w 76"/>
                <a:gd name="T17" fmla="*/ 45 h 78"/>
                <a:gd name="T18" fmla="*/ 27 w 76"/>
                <a:gd name="T19" fmla="*/ 38 h 78"/>
                <a:gd name="T20" fmla="*/ 26 w 76"/>
                <a:gd name="T21" fmla="*/ 32 h 78"/>
                <a:gd name="T22" fmla="*/ 20 w 76"/>
                <a:gd name="T23" fmla="*/ 35 h 78"/>
                <a:gd name="T24" fmla="*/ 14 w 76"/>
                <a:gd name="T25" fmla="*/ 33 h 78"/>
                <a:gd name="T26" fmla="*/ 9 w 76"/>
                <a:gd name="T27" fmla="*/ 32 h 78"/>
                <a:gd name="T28" fmla="*/ 8 w 76"/>
                <a:gd name="T29" fmla="*/ 41 h 78"/>
                <a:gd name="T30" fmla="*/ 4 w 76"/>
                <a:gd name="T31" fmla="*/ 48 h 78"/>
                <a:gd name="T32" fmla="*/ 0 w 76"/>
                <a:gd name="T33" fmla="*/ 48 h 78"/>
                <a:gd name="T34" fmla="*/ 2 w 76"/>
                <a:gd name="T35" fmla="*/ 39 h 78"/>
                <a:gd name="T36" fmla="*/ 0 w 76"/>
                <a:gd name="T37" fmla="*/ 30 h 78"/>
                <a:gd name="T38" fmla="*/ 6 w 76"/>
                <a:gd name="T39" fmla="*/ 25 h 78"/>
                <a:gd name="T40" fmla="*/ 10 w 76"/>
                <a:gd name="T41" fmla="*/ 20 h 78"/>
                <a:gd name="T42" fmla="*/ 14 w 76"/>
                <a:gd name="T43" fmla="*/ 17 h 78"/>
                <a:gd name="T44" fmla="*/ 22 w 76"/>
                <a:gd name="T45" fmla="*/ 17 h 78"/>
                <a:gd name="T46" fmla="*/ 25 w 76"/>
                <a:gd name="T47" fmla="*/ 20 h 78"/>
                <a:gd name="T48" fmla="*/ 28 w 76"/>
                <a:gd name="T49" fmla="*/ 22 h 78"/>
                <a:gd name="T50" fmla="*/ 32 w 76"/>
                <a:gd name="T51" fmla="*/ 17 h 78"/>
                <a:gd name="T52" fmla="*/ 36 w 76"/>
                <a:gd name="T53" fmla="*/ 14 h 78"/>
                <a:gd name="T54" fmla="*/ 42 w 76"/>
                <a:gd name="T55" fmla="*/ 10 h 78"/>
                <a:gd name="T56" fmla="*/ 43 w 76"/>
                <a:gd name="T57" fmla="*/ 0 h 78"/>
                <a:gd name="T58" fmla="*/ 50 w 76"/>
                <a:gd name="T59" fmla="*/ 6 h 78"/>
                <a:gd name="T60" fmla="*/ 57 w 76"/>
                <a:gd name="T61" fmla="*/ 18 h 78"/>
                <a:gd name="T62" fmla="*/ 60 w 76"/>
                <a:gd name="T63" fmla="*/ 38 h 78"/>
                <a:gd name="T64" fmla="*/ 57 w 76"/>
                <a:gd name="T65" fmla="*/ 45 h 78"/>
                <a:gd name="T66" fmla="*/ 55 w 76"/>
                <a:gd name="T67" fmla="*/ 48 h 78"/>
                <a:gd name="T68" fmla="*/ 50 w 76"/>
                <a:gd name="T69" fmla="*/ 38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solidFill>
              <a:srgbClr val="008000"/>
            </a:solidFill>
            <a:ln w="6350">
              <a:solidFill>
                <a:schemeClr val="tx1"/>
              </a:solidFill>
              <a:round/>
              <a:headEnd/>
              <a:tailEnd/>
            </a:ln>
          </p:spPr>
          <p:txBody>
            <a:bodyPr/>
            <a:lstStyle/>
            <a:p>
              <a:endParaRPr lang="tr-TR"/>
            </a:p>
          </p:txBody>
        </p:sp>
        <p:sp>
          <p:nvSpPr>
            <p:cNvPr id="579" name="Freeform 608"/>
            <p:cNvSpPr>
              <a:spLocks noChangeAspect="1"/>
            </p:cNvSpPr>
            <p:nvPr/>
          </p:nvSpPr>
          <p:spPr bwMode="auto">
            <a:xfrm>
              <a:off x="4508" y="1973"/>
              <a:ext cx="35" cy="40"/>
            </a:xfrm>
            <a:custGeom>
              <a:avLst/>
              <a:gdLst>
                <a:gd name="T0" fmla="*/ 4 w 38"/>
                <a:gd name="T1" fmla="*/ 34 h 42"/>
                <a:gd name="T2" fmla="*/ 0 w 38"/>
                <a:gd name="T3" fmla="*/ 34 h 42"/>
                <a:gd name="T4" fmla="*/ 2 w 38"/>
                <a:gd name="T5" fmla="*/ 30 h 42"/>
                <a:gd name="T6" fmla="*/ 6 w 38"/>
                <a:gd name="T7" fmla="*/ 28 h 42"/>
                <a:gd name="T8" fmla="*/ 10 w 38"/>
                <a:gd name="T9" fmla="*/ 20 h 42"/>
                <a:gd name="T10" fmla="*/ 17 w 38"/>
                <a:gd name="T11" fmla="*/ 12 h 42"/>
                <a:gd name="T12" fmla="*/ 22 w 38"/>
                <a:gd name="T13" fmla="*/ 8 h 42"/>
                <a:gd name="T14" fmla="*/ 23 w 38"/>
                <a:gd name="T15" fmla="*/ 4 h 42"/>
                <a:gd name="T16" fmla="*/ 25 w 38"/>
                <a:gd name="T17" fmla="*/ 0 h 42"/>
                <a:gd name="T18" fmla="*/ 25 w 38"/>
                <a:gd name="T19" fmla="*/ 4 h 42"/>
                <a:gd name="T20" fmla="*/ 26 w 38"/>
                <a:gd name="T21" fmla="*/ 6 h 42"/>
                <a:gd name="T22" fmla="*/ 27 w 38"/>
                <a:gd name="T23" fmla="*/ 10 h 42"/>
                <a:gd name="T24" fmla="*/ 26 w 38"/>
                <a:gd name="T25" fmla="*/ 10 h 42"/>
                <a:gd name="T26" fmla="*/ 23 w 38"/>
                <a:gd name="T27" fmla="*/ 10 h 42"/>
                <a:gd name="T28" fmla="*/ 23 w 38"/>
                <a:gd name="T29" fmla="*/ 12 h 42"/>
                <a:gd name="T30" fmla="*/ 22 w 38"/>
                <a:gd name="T31" fmla="*/ 14 h 42"/>
                <a:gd name="T32" fmla="*/ 16 w 38"/>
                <a:gd name="T33" fmla="*/ 14 h 42"/>
                <a:gd name="T34" fmla="*/ 15 w 38"/>
                <a:gd name="T35" fmla="*/ 24 h 42"/>
                <a:gd name="T36" fmla="*/ 10 w 38"/>
                <a:gd name="T37" fmla="*/ 29 h 42"/>
                <a:gd name="T38" fmla="*/ 6 w 38"/>
                <a:gd name="T39" fmla="*/ 32 h 42"/>
                <a:gd name="T40" fmla="*/ 4 w 38"/>
                <a:gd name="T41" fmla="*/ 34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solidFill>
              <a:srgbClr val="008000"/>
            </a:solidFill>
            <a:ln w="6350">
              <a:solidFill>
                <a:schemeClr val="tx1"/>
              </a:solidFill>
              <a:round/>
              <a:headEnd/>
              <a:tailEnd/>
            </a:ln>
          </p:spPr>
          <p:txBody>
            <a:bodyPr/>
            <a:lstStyle/>
            <a:p>
              <a:endParaRPr lang="tr-TR"/>
            </a:p>
          </p:txBody>
        </p:sp>
        <p:sp>
          <p:nvSpPr>
            <p:cNvPr id="580" name="Freeform 609"/>
            <p:cNvSpPr>
              <a:spLocks noChangeAspect="1"/>
            </p:cNvSpPr>
            <p:nvPr/>
          </p:nvSpPr>
          <p:spPr bwMode="auto">
            <a:xfrm>
              <a:off x="4534" y="1843"/>
              <a:ext cx="69" cy="102"/>
            </a:xfrm>
            <a:custGeom>
              <a:avLst/>
              <a:gdLst>
                <a:gd name="T0" fmla="*/ 7 w 74"/>
                <a:gd name="T1" fmla="*/ 28 h 110"/>
                <a:gd name="T2" fmla="*/ 6 w 74"/>
                <a:gd name="T3" fmla="*/ 16 h 110"/>
                <a:gd name="T4" fmla="*/ 6 w 74"/>
                <a:gd name="T5" fmla="*/ 4 h 110"/>
                <a:gd name="T6" fmla="*/ 7 w 74"/>
                <a:gd name="T7" fmla="*/ 0 h 110"/>
                <a:gd name="T8" fmla="*/ 10 w 74"/>
                <a:gd name="T9" fmla="*/ 6 h 110"/>
                <a:gd name="T10" fmla="*/ 16 w 74"/>
                <a:gd name="T11" fmla="*/ 6 h 110"/>
                <a:gd name="T12" fmla="*/ 19 w 74"/>
                <a:gd name="T13" fmla="*/ 6 h 110"/>
                <a:gd name="T14" fmla="*/ 21 w 74"/>
                <a:gd name="T15" fmla="*/ 6 h 110"/>
                <a:gd name="T16" fmla="*/ 24 w 74"/>
                <a:gd name="T17" fmla="*/ 14 h 110"/>
                <a:gd name="T18" fmla="*/ 28 w 74"/>
                <a:gd name="T19" fmla="*/ 22 h 110"/>
                <a:gd name="T20" fmla="*/ 28 w 74"/>
                <a:gd name="T21" fmla="*/ 32 h 110"/>
                <a:gd name="T22" fmla="*/ 21 w 74"/>
                <a:gd name="T23" fmla="*/ 40 h 110"/>
                <a:gd name="T24" fmla="*/ 21 w 74"/>
                <a:gd name="T25" fmla="*/ 52 h 110"/>
                <a:gd name="T26" fmla="*/ 28 w 74"/>
                <a:gd name="T27" fmla="*/ 60 h 110"/>
                <a:gd name="T28" fmla="*/ 31 w 74"/>
                <a:gd name="T29" fmla="*/ 62 h 110"/>
                <a:gd name="T30" fmla="*/ 35 w 74"/>
                <a:gd name="T31" fmla="*/ 59 h 110"/>
                <a:gd name="T32" fmla="*/ 41 w 74"/>
                <a:gd name="T33" fmla="*/ 64 h 110"/>
                <a:gd name="T34" fmla="*/ 45 w 74"/>
                <a:gd name="T35" fmla="*/ 68 h 110"/>
                <a:gd name="T36" fmla="*/ 48 w 74"/>
                <a:gd name="T37" fmla="*/ 65 h 110"/>
                <a:gd name="T38" fmla="*/ 48 w 74"/>
                <a:gd name="T39" fmla="*/ 70 h 110"/>
                <a:gd name="T40" fmla="*/ 48 w 74"/>
                <a:gd name="T41" fmla="*/ 72 h 110"/>
                <a:gd name="T42" fmla="*/ 51 w 74"/>
                <a:gd name="T43" fmla="*/ 74 h 110"/>
                <a:gd name="T44" fmla="*/ 56 w 74"/>
                <a:gd name="T45" fmla="*/ 78 h 110"/>
                <a:gd name="T46" fmla="*/ 54 w 74"/>
                <a:gd name="T47" fmla="*/ 82 h 110"/>
                <a:gd name="T48" fmla="*/ 51 w 74"/>
                <a:gd name="T49" fmla="*/ 78 h 110"/>
                <a:gd name="T50" fmla="*/ 45 w 74"/>
                <a:gd name="T51" fmla="*/ 72 h 110"/>
                <a:gd name="T52" fmla="*/ 38 w 74"/>
                <a:gd name="T53" fmla="*/ 66 h 110"/>
                <a:gd name="T54" fmla="*/ 36 w 74"/>
                <a:gd name="T55" fmla="*/ 71 h 110"/>
                <a:gd name="T56" fmla="*/ 33 w 74"/>
                <a:gd name="T57" fmla="*/ 74 h 110"/>
                <a:gd name="T58" fmla="*/ 29 w 74"/>
                <a:gd name="T59" fmla="*/ 66 h 110"/>
                <a:gd name="T60" fmla="*/ 22 w 74"/>
                <a:gd name="T61" fmla="*/ 66 h 110"/>
                <a:gd name="T62" fmla="*/ 18 w 74"/>
                <a:gd name="T63" fmla="*/ 66 h 110"/>
                <a:gd name="T64" fmla="*/ 12 w 74"/>
                <a:gd name="T65" fmla="*/ 62 h 110"/>
                <a:gd name="T66" fmla="*/ 16 w 74"/>
                <a:gd name="T67" fmla="*/ 56 h 110"/>
                <a:gd name="T68" fmla="*/ 12 w 74"/>
                <a:gd name="T69" fmla="*/ 53 h 110"/>
                <a:gd name="T70" fmla="*/ 8 w 74"/>
                <a:gd name="T71" fmla="*/ 55 h 110"/>
                <a:gd name="T72" fmla="*/ 2 w 74"/>
                <a:gd name="T73" fmla="*/ 52 h 110"/>
                <a:gd name="T74" fmla="*/ 0 w 74"/>
                <a:gd name="T75" fmla="*/ 39 h 110"/>
                <a:gd name="T76" fmla="*/ 4 w 74"/>
                <a:gd name="T77" fmla="*/ 34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solidFill>
              <a:srgbClr val="008000"/>
            </a:solidFill>
            <a:ln w="6350">
              <a:solidFill>
                <a:schemeClr val="tx1"/>
              </a:solidFill>
              <a:round/>
              <a:headEnd/>
              <a:tailEnd/>
            </a:ln>
          </p:spPr>
          <p:txBody>
            <a:bodyPr/>
            <a:lstStyle/>
            <a:p>
              <a:endParaRPr lang="tr-TR"/>
            </a:p>
          </p:txBody>
        </p:sp>
        <p:sp>
          <p:nvSpPr>
            <p:cNvPr id="581" name="Freeform 610"/>
            <p:cNvSpPr>
              <a:spLocks noChangeAspect="1"/>
            </p:cNvSpPr>
            <p:nvPr/>
          </p:nvSpPr>
          <p:spPr bwMode="auto">
            <a:xfrm>
              <a:off x="4606" y="1947"/>
              <a:ext cx="23" cy="40"/>
            </a:xfrm>
            <a:custGeom>
              <a:avLst/>
              <a:gdLst>
                <a:gd name="T0" fmla="*/ 18 w 24"/>
                <a:gd name="T1" fmla="*/ 24 h 42"/>
                <a:gd name="T2" fmla="*/ 12 w 24"/>
                <a:gd name="T3" fmla="*/ 24 h 42"/>
                <a:gd name="T4" fmla="*/ 12 w 24"/>
                <a:gd name="T5" fmla="*/ 29 h 42"/>
                <a:gd name="T6" fmla="*/ 14 w 24"/>
                <a:gd name="T7" fmla="*/ 32 h 42"/>
                <a:gd name="T8" fmla="*/ 14 w 24"/>
                <a:gd name="T9" fmla="*/ 34 h 42"/>
                <a:gd name="T10" fmla="*/ 12 w 24"/>
                <a:gd name="T11" fmla="*/ 34 h 42"/>
                <a:gd name="T12" fmla="*/ 12 w 24"/>
                <a:gd name="T13" fmla="*/ 34 h 42"/>
                <a:gd name="T14" fmla="*/ 10 w 24"/>
                <a:gd name="T15" fmla="*/ 34 h 42"/>
                <a:gd name="T16" fmla="*/ 10 w 24"/>
                <a:gd name="T17" fmla="*/ 30 h 42"/>
                <a:gd name="T18" fmla="*/ 12 w 24"/>
                <a:gd name="T19" fmla="*/ 29 h 42"/>
                <a:gd name="T20" fmla="*/ 12 w 24"/>
                <a:gd name="T21" fmla="*/ 27 h 42"/>
                <a:gd name="T22" fmla="*/ 8 w 24"/>
                <a:gd name="T23" fmla="*/ 27 h 42"/>
                <a:gd name="T24" fmla="*/ 6 w 24"/>
                <a:gd name="T25" fmla="*/ 26 h 42"/>
                <a:gd name="T26" fmla="*/ 2 w 24"/>
                <a:gd name="T27" fmla="*/ 20 h 42"/>
                <a:gd name="T28" fmla="*/ 2 w 24"/>
                <a:gd name="T29" fmla="*/ 18 h 42"/>
                <a:gd name="T30" fmla="*/ 10 w 24"/>
                <a:gd name="T31" fmla="*/ 18 h 42"/>
                <a:gd name="T32" fmla="*/ 12 w 24"/>
                <a:gd name="T33" fmla="*/ 16 h 42"/>
                <a:gd name="T34" fmla="*/ 12 w 24"/>
                <a:gd name="T35" fmla="*/ 14 h 42"/>
                <a:gd name="T36" fmla="*/ 12 w 24"/>
                <a:gd name="T37" fmla="*/ 10 h 42"/>
                <a:gd name="T38" fmla="*/ 6 w 24"/>
                <a:gd name="T39" fmla="*/ 10 h 42"/>
                <a:gd name="T40" fmla="*/ 2 w 24"/>
                <a:gd name="T41" fmla="*/ 6 h 42"/>
                <a:gd name="T42" fmla="*/ 0 w 24"/>
                <a:gd name="T43" fmla="*/ 2 h 42"/>
                <a:gd name="T44" fmla="*/ 4 w 24"/>
                <a:gd name="T45" fmla="*/ 0 h 42"/>
                <a:gd name="T46" fmla="*/ 12 w 24"/>
                <a:gd name="T47" fmla="*/ 0 h 42"/>
                <a:gd name="T48" fmla="*/ 12 w 24"/>
                <a:gd name="T49" fmla="*/ 2 h 42"/>
                <a:gd name="T50" fmla="*/ 12 w 24"/>
                <a:gd name="T51" fmla="*/ 8 h 42"/>
                <a:gd name="T52" fmla="*/ 16 w 24"/>
                <a:gd name="T53" fmla="*/ 8 h 42"/>
                <a:gd name="T54" fmla="*/ 16 w 24"/>
                <a:gd name="T55" fmla="*/ 12 h 42"/>
                <a:gd name="T56" fmla="*/ 20 w 24"/>
                <a:gd name="T57" fmla="*/ 18 h 42"/>
                <a:gd name="T58" fmla="*/ 18 w 24"/>
                <a:gd name="T59" fmla="*/ 24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solidFill>
              <a:srgbClr val="008000"/>
            </a:solidFill>
            <a:ln w="6350">
              <a:solidFill>
                <a:schemeClr val="tx1"/>
              </a:solidFill>
              <a:round/>
              <a:headEnd/>
              <a:tailEnd/>
            </a:ln>
          </p:spPr>
          <p:txBody>
            <a:bodyPr/>
            <a:lstStyle/>
            <a:p>
              <a:endParaRPr lang="tr-TR"/>
            </a:p>
          </p:txBody>
        </p:sp>
        <p:sp>
          <p:nvSpPr>
            <p:cNvPr id="582" name="Freeform 611"/>
            <p:cNvSpPr>
              <a:spLocks noChangeAspect="1"/>
            </p:cNvSpPr>
            <p:nvPr/>
          </p:nvSpPr>
          <p:spPr bwMode="auto">
            <a:xfrm>
              <a:off x="4571" y="1959"/>
              <a:ext cx="21" cy="26"/>
            </a:xfrm>
            <a:custGeom>
              <a:avLst/>
              <a:gdLst>
                <a:gd name="T0" fmla="*/ 10 w 22"/>
                <a:gd name="T1" fmla="*/ 4 h 28"/>
                <a:gd name="T2" fmla="*/ 11 w 22"/>
                <a:gd name="T3" fmla="*/ 4 h 28"/>
                <a:gd name="T4" fmla="*/ 11 w 22"/>
                <a:gd name="T5" fmla="*/ 4 h 28"/>
                <a:gd name="T6" fmla="*/ 16 w 22"/>
                <a:gd name="T7" fmla="*/ 6 h 28"/>
                <a:gd name="T8" fmla="*/ 18 w 22"/>
                <a:gd name="T9" fmla="*/ 7 h 28"/>
                <a:gd name="T10" fmla="*/ 16 w 22"/>
                <a:gd name="T11" fmla="*/ 12 h 28"/>
                <a:gd name="T12" fmla="*/ 11 w 22"/>
                <a:gd name="T13" fmla="*/ 17 h 28"/>
                <a:gd name="T14" fmla="*/ 2 w 22"/>
                <a:gd name="T15" fmla="*/ 20 h 28"/>
                <a:gd name="T16" fmla="*/ 2 w 22"/>
                <a:gd name="T17" fmla="*/ 10 h 28"/>
                <a:gd name="T18" fmla="*/ 0 w 22"/>
                <a:gd name="T19" fmla="*/ 4 h 28"/>
                <a:gd name="T20" fmla="*/ 2 w 22"/>
                <a:gd name="T21" fmla="*/ 2 h 28"/>
                <a:gd name="T22" fmla="*/ 4 w 22"/>
                <a:gd name="T23" fmla="*/ 0 h 28"/>
                <a:gd name="T24" fmla="*/ 8 w 22"/>
                <a:gd name="T25" fmla="*/ 4 h 28"/>
                <a:gd name="T26" fmla="*/ 10 w 22"/>
                <a:gd name="T27" fmla="*/ 4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solidFill>
              <a:srgbClr val="008000"/>
            </a:solidFill>
            <a:ln w="6350">
              <a:solidFill>
                <a:schemeClr val="tx1"/>
              </a:solidFill>
              <a:round/>
              <a:headEnd/>
              <a:tailEnd/>
            </a:ln>
          </p:spPr>
          <p:txBody>
            <a:bodyPr/>
            <a:lstStyle/>
            <a:p>
              <a:endParaRPr lang="tr-TR"/>
            </a:p>
          </p:txBody>
        </p:sp>
        <p:sp>
          <p:nvSpPr>
            <p:cNvPr id="583" name="Freeform 612"/>
            <p:cNvSpPr>
              <a:spLocks noChangeAspect="1"/>
            </p:cNvSpPr>
            <p:nvPr/>
          </p:nvSpPr>
          <p:spPr bwMode="auto">
            <a:xfrm>
              <a:off x="4584" y="1975"/>
              <a:ext cx="17" cy="32"/>
            </a:xfrm>
            <a:custGeom>
              <a:avLst/>
              <a:gdLst>
                <a:gd name="T0" fmla="*/ 14 w 18"/>
                <a:gd name="T1" fmla="*/ 6 h 34"/>
                <a:gd name="T2" fmla="*/ 12 w 18"/>
                <a:gd name="T3" fmla="*/ 8 h 34"/>
                <a:gd name="T4" fmla="*/ 10 w 18"/>
                <a:gd name="T5" fmla="*/ 10 h 34"/>
                <a:gd name="T6" fmla="*/ 9 w 18"/>
                <a:gd name="T7" fmla="*/ 14 h 34"/>
                <a:gd name="T8" fmla="*/ 9 w 18"/>
                <a:gd name="T9" fmla="*/ 20 h 34"/>
                <a:gd name="T10" fmla="*/ 9 w 18"/>
                <a:gd name="T11" fmla="*/ 21 h 34"/>
                <a:gd name="T12" fmla="*/ 9 w 18"/>
                <a:gd name="T13" fmla="*/ 22 h 34"/>
                <a:gd name="T14" fmla="*/ 10 w 18"/>
                <a:gd name="T15" fmla="*/ 24 h 34"/>
                <a:gd name="T16" fmla="*/ 10 w 18"/>
                <a:gd name="T17" fmla="*/ 26 h 34"/>
                <a:gd name="T18" fmla="*/ 9 w 18"/>
                <a:gd name="T19" fmla="*/ 26 h 34"/>
                <a:gd name="T20" fmla="*/ 6 w 18"/>
                <a:gd name="T21" fmla="*/ 22 h 34"/>
                <a:gd name="T22" fmla="*/ 2 w 18"/>
                <a:gd name="T23" fmla="*/ 20 h 34"/>
                <a:gd name="T24" fmla="*/ 0 w 18"/>
                <a:gd name="T25" fmla="*/ 14 h 34"/>
                <a:gd name="T26" fmla="*/ 2 w 18"/>
                <a:gd name="T27" fmla="*/ 12 h 34"/>
                <a:gd name="T28" fmla="*/ 6 w 18"/>
                <a:gd name="T29" fmla="*/ 12 h 34"/>
                <a:gd name="T30" fmla="*/ 6 w 18"/>
                <a:gd name="T31" fmla="*/ 8 h 34"/>
                <a:gd name="T32" fmla="*/ 8 w 18"/>
                <a:gd name="T33" fmla="*/ 2 h 34"/>
                <a:gd name="T34" fmla="*/ 9 w 18"/>
                <a:gd name="T35" fmla="*/ 0 h 34"/>
                <a:gd name="T36" fmla="*/ 9 w 18"/>
                <a:gd name="T37" fmla="*/ 0 h 34"/>
                <a:gd name="T38" fmla="*/ 12 w 18"/>
                <a:gd name="T39" fmla="*/ 2 h 34"/>
                <a:gd name="T40" fmla="*/ 14 w 18"/>
                <a:gd name="T41" fmla="*/ 4 h 34"/>
                <a:gd name="T42" fmla="*/ 14 w 18"/>
                <a:gd name="T43" fmla="*/ 6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solidFill>
              <a:srgbClr val="008000"/>
            </a:solidFill>
            <a:ln w="6350">
              <a:solidFill>
                <a:schemeClr val="tx1"/>
              </a:solidFill>
              <a:round/>
              <a:headEnd/>
              <a:tailEnd/>
            </a:ln>
          </p:spPr>
          <p:txBody>
            <a:bodyPr/>
            <a:lstStyle/>
            <a:p>
              <a:endParaRPr lang="tr-TR"/>
            </a:p>
          </p:txBody>
        </p:sp>
        <p:sp>
          <p:nvSpPr>
            <p:cNvPr id="584" name="Freeform 613"/>
            <p:cNvSpPr>
              <a:spLocks noChangeAspect="1"/>
            </p:cNvSpPr>
            <p:nvPr/>
          </p:nvSpPr>
          <p:spPr bwMode="auto">
            <a:xfrm>
              <a:off x="4603" y="1989"/>
              <a:ext cx="13" cy="10"/>
            </a:xfrm>
            <a:custGeom>
              <a:avLst/>
              <a:gdLst>
                <a:gd name="T0" fmla="*/ 10 w 14"/>
                <a:gd name="T1" fmla="*/ 0 h 12"/>
                <a:gd name="T2" fmla="*/ 8 w 14"/>
                <a:gd name="T3" fmla="*/ 3 h 12"/>
                <a:gd name="T4" fmla="*/ 7 w 14"/>
                <a:gd name="T5" fmla="*/ 4 h 12"/>
                <a:gd name="T6" fmla="*/ 7 w 14"/>
                <a:gd name="T7" fmla="*/ 5 h 12"/>
                <a:gd name="T8" fmla="*/ 4 w 14"/>
                <a:gd name="T9" fmla="*/ 6 h 12"/>
                <a:gd name="T10" fmla="*/ 2 w 14"/>
                <a:gd name="T11" fmla="*/ 5 h 12"/>
                <a:gd name="T12" fmla="*/ 0 w 14"/>
                <a:gd name="T13" fmla="*/ 4 h 12"/>
                <a:gd name="T14" fmla="*/ 2 w 14"/>
                <a:gd name="T15" fmla="*/ 3 h 12"/>
                <a:gd name="T16" fmla="*/ 6 w 14"/>
                <a:gd name="T17" fmla="*/ 0 h 12"/>
                <a:gd name="T18" fmla="*/ 7 w 14"/>
                <a:gd name="T19" fmla="*/ 0 h 12"/>
                <a:gd name="T20" fmla="*/ 10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solidFill>
              <a:srgbClr val="008000"/>
            </a:solidFill>
            <a:ln w="6350">
              <a:solidFill>
                <a:schemeClr val="tx1"/>
              </a:solidFill>
              <a:round/>
              <a:headEnd/>
              <a:tailEnd/>
            </a:ln>
          </p:spPr>
          <p:txBody>
            <a:bodyPr/>
            <a:lstStyle/>
            <a:p>
              <a:endParaRPr lang="tr-TR"/>
            </a:p>
          </p:txBody>
        </p:sp>
        <p:sp>
          <p:nvSpPr>
            <p:cNvPr id="585" name="Freeform 614"/>
            <p:cNvSpPr>
              <a:spLocks noChangeAspect="1"/>
            </p:cNvSpPr>
            <p:nvPr/>
          </p:nvSpPr>
          <p:spPr bwMode="auto">
            <a:xfrm>
              <a:off x="4592" y="1947"/>
              <a:ext cx="11" cy="16"/>
            </a:xfrm>
            <a:custGeom>
              <a:avLst/>
              <a:gdLst>
                <a:gd name="T0" fmla="*/ 0 w 12"/>
                <a:gd name="T1" fmla="*/ 8 h 16"/>
                <a:gd name="T2" fmla="*/ 0 w 12"/>
                <a:gd name="T3" fmla="*/ 0 h 16"/>
                <a:gd name="T4" fmla="*/ 2 w 12"/>
                <a:gd name="T5" fmla="*/ 0 h 16"/>
                <a:gd name="T6" fmla="*/ 6 w 12"/>
                <a:gd name="T7" fmla="*/ 4 h 16"/>
                <a:gd name="T8" fmla="*/ 6 w 12"/>
                <a:gd name="T9" fmla="*/ 6 h 16"/>
                <a:gd name="T10" fmla="*/ 8 w 12"/>
                <a:gd name="T11" fmla="*/ 10 h 16"/>
                <a:gd name="T12" fmla="*/ 8 w 12"/>
                <a:gd name="T13" fmla="*/ 14 h 16"/>
                <a:gd name="T14" fmla="*/ 8 w 12"/>
                <a:gd name="T15" fmla="*/ 16 h 16"/>
                <a:gd name="T16" fmla="*/ 6 w 12"/>
                <a:gd name="T17" fmla="*/ 14 h 16"/>
                <a:gd name="T18" fmla="*/ 6 w 12"/>
                <a:gd name="T19" fmla="*/ 8 h 16"/>
                <a:gd name="T20" fmla="*/ 0 w 12"/>
                <a:gd name="T21" fmla="*/ 8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solidFill>
              <a:srgbClr val="008000"/>
            </a:solidFill>
            <a:ln w="6350">
              <a:solidFill>
                <a:schemeClr val="tx1"/>
              </a:solidFill>
              <a:round/>
              <a:headEnd/>
              <a:tailEnd/>
            </a:ln>
          </p:spPr>
          <p:txBody>
            <a:bodyPr/>
            <a:lstStyle/>
            <a:p>
              <a:endParaRPr lang="tr-TR"/>
            </a:p>
          </p:txBody>
        </p:sp>
        <p:sp>
          <p:nvSpPr>
            <p:cNvPr id="586" name="Freeform 615"/>
            <p:cNvSpPr>
              <a:spLocks noChangeAspect="1"/>
            </p:cNvSpPr>
            <p:nvPr/>
          </p:nvSpPr>
          <p:spPr bwMode="auto">
            <a:xfrm>
              <a:off x="4546" y="1933"/>
              <a:ext cx="20" cy="18"/>
            </a:xfrm>
            <a:custGeom>
              <a:avLst/>
              <a:gdLst>
                <a:gd name="T0" fmla="*/ 16 w 20"/>
                <a:gd name="T1" fmla="*/ 13 h 20"/>
                <a:gd name="T2" fmla="*/ 12 w 20"/>
                <a:gd name="T3" fmla="*/ 11 h 20"/>
                <a:gd name="T4" fmla="*/ 6 w 20"/>
                <a:gd name="T5" fmla="*/ 6 h 20"/>
                <a:gd name="T6" fmla="*/ 0 w 20"/>
                <a:gd name="T7" fmla="*/ 0 h 20"/>
                <a:gd name="T8" fmla="*/ 6 w 20"/>
                <a:gd name="T9" fmla="*/ 0 h 20"/>
                <a:gd name="T10" fmla="*/ 14 w 20"/>
                <a:gd name="T11" fmla="*/ 4 h 20"/>
                <a:gd name="T12" fmla="*/ 18 w 20"/>
                <a:gd name="T13" fmla="*/ 4 h 20"/>
                <a:gd name="T14" fmla="*/ 20 w 20"/>
                <a:gd name="T15" fmla="*/ 5 h 20"/>
                <a:gd name="T16" fmla="*/ 20 w 20"/>
                <a:gd name="T17" fmla="*/ 8 h 20"/>
                <a:gd name="T18" fmla="*/ 20 w 20"/>
                <a:gd name="T19" fmla="*/ 11 h 20"/>
                <a:gd name="T20" fmla="*/ 18 w 20"/>
                <a:gd name="T21" fmla="*/ 13 h 20"/>
                <a:gd name="T22" fmla="*/ 16 w 20"/>
                <a:gd name="T23" fmla="*/ 13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solidFill>
              <a:srgbClr val="008000"/>
            </a:solidFill>
            <a:ln w="6350">
              <a:solidFill>
                <a:schemeClr val="tx1"/>
              </a:solidFill>
              <a:round/>
              <a:headEnd/>
              <a:tailEnd/>
            </a:ln>
          </p:spPr>
          <p:txBody>
            <a:bodyPr/>
            <a:lstStyle/>
            <a:p>
              <a:endParaRPr lang="tr-TR"/>
            </a:p>
          </p:txBody>
        </p:sp>
      </p:grpSp>
      <p:grpSp>
        <p:nvGrpSpPr>
          <p:cNvPr id="587" name="Group 616"/>
          <p:cNvGrpSpPr>
            <a:grpSpLocks/>
          </p:cNvGrpSpPr>
          <p:nvPr/>
        </p:nvGrpSpPr>
        <p:grpSpPr bwMode="auto">
          <a:xfrm>
            <a:off x="7886602" y="3433749"/>
            <a:ext cx="708019" cy="541337"/>
            <a:chOff x="4979" y="2210"/>
            <a:chExt cx="451" cy="340"/>
          </a:xfrm>
        </p:grpSpPr>
        <p:sp>
          <p:nvSpPr>
            <p:cNvPr id="588" name="Freeform 617"/>
            <p:cNvSpPr>
              <a:spLocks noChangeAspect="1"/>
            </p:cNvSpPr>
            <p:nvPr/>
          </p:nvSpPr>
          <p:spPr bwMode="auto">
            <a:xfrm>
              <a:off x="5173" y="2508"/>
              <a:ext cx="36" cy="42"/>
            </a:xfrm>
            <a:custGeom>
              <a:avLst/>
              <a:gdLst>
                <a:gd name="T0" fmla="*/ 30 w 38"/>
                <a:gd name="T1" fmla="*/ 34 h 44"/>
                <a:gd name="T2" fmla="*/ 28 w 38"/>
                <a:gd name="T3" fmla="*/ 36 h 44"/>
                <a:gd name="T4" fmla="*/ 26 w 38"/>
                <a:gd name="T5" fmla="*/ 34 h 44"/>
                <a:gd name="T6" fmla="*/ 22 w 38"/>
                <a:gd name="T7" fmla="*/ 32 h 44"/>
                <a:gd name="T8" fmla="*/ 10 w 38"/>
                <a:gd name="T9" fmla="*/ 28 h 44"/>
                <a:gd name="T10" fmla="*/ 6 w 38"/>
                <a:gd name="T11" fmla="*/ 16 h 44"/>
                <a:gd name="T12" fmla="*/ 0 w 38"/>
                <a:gd name="T13" fmla="*/ 11 h 44"/>
                <a:gd name="T14" fmla="*/ 0 w 38"/>
                <a:gd name="T15" fmla="*/ 0 h 44"/>
                <a:gd name="T16" fmla="*/ 8 w 38"/>
                <a:gd name="T17" fmla="*/ 4 h 44"/>
                <a:gd name="T18" fmla="*/ 9 w 38"/>
                <a:gd name="T19" fmla="*/ 10 h 44"/>
                <a:gd name="T20" fmla="*/ 12 w 38"/>
                <a:gd name="T21" fmla="*/ 12 h 44"/>
                <a:gd name="T22" fmla="*/ 16 w 38"/>
                <a:gd name="T23" fmla="*/ 18 h 44"/>
                <a:gd name="T24" fmla="*/ 20 w 38"/>
                <a:gd name="T25" fmla="*/ 20 h 44"/>
                <a:gd name="T26" fmla="*/ 24 w 38"/>
                <a:gd name="T27" fmla="*/ 22 h 44"/>
                <a:gd name="T28" fmla="*/ 26 w 38"/>
                <a:gd name="T29" fmla="*/ 24 h 44"/>
                <a:gd name="T30" fmla="*/ 27 w 38"/>
                <a:gd name="T31" fmla="*/ 28 h 44"/>
                <a:gd name="T32" fmla="*/ 30 w 38"/>
                <a:gd name="T33" fmla="*/ 34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solidFill>
              <a:schemeClr val="bg1"/>
            </a:solidFill>
            <a:ln w="6350">
              <a:solidFill>
                <a:schemeClr val="tx1"/>
              </a:solidFill>
              <a:round/>
              <a:headEnd/>
              <a:tailEnd/>
            </a:ln>
          </p:spPr>
          <p:txBody>
            <a:bodyPr/>
            <a:lstStyle/>
            <a:p>
              <a:endParaRPr lang="tr-TR"/>
            </a:p>
          </p:txBody>
        </p:sp>
        <p:sp>
          <p:nvSpPr>
            <p:cNvPr id="589" name="Freeform 618"/>
            <p:cNvSpPr>
              <a:spLocks noChangeAspect="1"/>
            </p:cNvSpPr>
            <p:nvPr/>
          </p:nvSpPr>
          <p:spPr bwMode="auto">
            <a:xfrm>
              <a:off x="4979" y="2234"/>
              <a:ext cx="60" cy="36"/>
            </a:xfrm>
            <a:custGeom>
              <a:avLst/>
              <a:gdLst>
                <a:gd name="T0" fmla="*/ 28 w 64"/>
                <a:gd name="T1" fmla="*/ 30 h 38"/>
                <a:gd name="T2" fmla="*/ 26 w 64"/>
                <a:gd name="T3" fmla="*/ 30 h 38"/>
                <a:gd name="T4" fmla="*/ 23 w 64"/>
                <a:gd name="T5" fmla="*/ 30 h 38"/>
                <a:gd name="T6" fmla="*/ 18 w 64"/>
                <a:gd name="T7" fmla="*/ 30 h 38"/>
                <a:gd name="T8" fmla="*/ 8 w 64"/>
                <a:gd name="T9" fmla="*/ 28 h 38"/>
                <a:gd name="T10" fmla="*/ 2 w 64"/>
                <a:gd name="T11" fmla="*/ 26 h 38"/>
                <a:gd name="T12" fmla="*/ 0 w 64"/>
                <a:gd name="T13" fmla="*/ 24 h 38"/>
                <a:gd name="T14" fmla="*/ 0 w 64"/>
                <a:gd name="T15" fmla="*/ 22 h 38"/>
                <a:gd name="T16" fmla="*/ 0 w 64"/>
                <a:gd name="T17" fmla="*/ 20 h 38"/>
                <a:gd name="T18" fmla="*/ 2 w 64"/>
                <a:gd name="T19" fmla="*/ 18 h 38"/>
                <a:gd name="T20" fmla="*/ 20 w 64"/>
                <a:gd name="T21" fmla="*/ 18 h 38"/>
                <a:gd name="T22" fmla="*/ 22 w 64"/>
                <a:gd name="T23" fmla="*/ 20 h 38"/>
                <a:gd name="T24" fmla="*/ 23 w 64"/>
                <a:gd name="T25" fmla="*/ 20 h 38"/>
                <a:gd name="T26" fmla="*/ 30 w 64"/>
                <a:gd name="T27" fmla="*/ 18 h 38"/>
                <a:gd name="T28" fmla="*/ 33 w 64"/>
                <a:gd name="T29" fmla="*/ 14 h 38"/>
                <a:gd name="T30" fmla="*/ 36 w 64"/>
                <a:gd name="T31" fmla="*/ 10 h 38"/>
                <a:gd name="T32" fmla="*/ 40 w 64"/>
                <a:gd name="T33" fmla="*/ 9 h 38"/>
                <a:gd name="T34" fmla="*/ 40 w 64"/>
                <a:gd name="T35" fmla="*/ 4 h 38"/>
                <a:gd name="T36" fmla="*/ 40 w 64"/>
                <a:gd name="T37" fmla="*/ 0 h 38"/>
                <a:gd name="T38" fmla="*/ 42 w 64"/>
                <a:gd name="T39" fmla="*/ 0 h 38"/>
                <a:gd name="T40" fmla="*/ 44 w 64"/>
                <a:gd name="T41" fmla="*/ 2 h 38"/>
                <a:gd name="T42" fmla="*/ 47 w 64"/>
                <a:gd name="T43" fmla="*/ 4 h 38"/>
                <a:gd name="T44" fmla="*/ 48 w 64"/>
                <a:gd name="T45" fmla="*/ 8 h 38"/>
                <a:gd name="T46" fmla="*/ 50 w 64"/>
                <a:gd name="T47" fmla="*/ 9 h 38"/>
                <a:gd name="T48" fmla="*/ 48 w 64"/>
                <a:gd name="T49" fmla="*/ 9 h 38"/>
                <a:gd name="T50" fmla="*/ 47 w 64"/>
                <a:gd name="T51" fmla="*/ 12 h 38"/>
                <a:gd name="T52" fmla="*/ 45 w 64"/>
                <a:gd name="T53" fmla="*/ 14 h 38"/>
                <a:gd name="T54" fmla="*/ 45 w 64"/>
                <a:gd name="T55" fmla="*/ 16 h 38"/>
                <a:gd name="T56" fmla="*/ 42 w 64"/>
                <a:gd name="T57" fmla="*/ 22 h 38"/>
                <a:gd name="T58" fmla="*/ 36 w 64"/>
                <a:gd name="T59" fmla="*/ 26 h 38"/>
                <a:gd name="T60" fmla="*/ 32 w 64"/>
                <a:gd name="T61" fmla="*/ 28 h 38"/>
                <a:gd name="T62" fmla="*/ 26 w 64"/>
                <a:gd name="T63" fmla="*/ 30 h 38"/>
                <a:gd name="T64" fmla="*/ 28 w 64"/>
                <a:gd name="T65" fmla="*/ 30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solidFill>
              <a:schemeClr val="bg1"/>
            </a:solidFill>
            <a:ln w="6350">
              <a:solidFill>
                <a:schemeClr val="tx1"/>
              </a:solidFill>
              <a:round/>
              <a:headEnd/>
              <a:tailEnd/>
            </a:ln>
          </p:spPr>
          <p:txBody>
            <a:bodyPr/>
            <a:lstStyle/>
            <a:p>
              <a:endParaRPr lang="tr-TR"/>
            </a:p>
          </p:txBody>
        </p:sp>
        <p:sp>
          <p:nvSpPr>
            <p:cNvPr id="590" name="Freeform 619"/>
            <p:cNvSpPr>
              <a:spLocks noChangeAspect="1"/>
            </p:cNvSpPr>
            <p:nvPr/>
          </p:nvSpPr>
          <p:spPr bwMode="auto">
            <a:xfrm>
              <a:off x="5073" y="2253"/>
              <a:ext cx="16" cy="28"/>
            </a:xfrm>
            <a:custGeom>
              <a:avLst/>
              <a:gdLst>
                <a:gd name="T0" fmla="*/ 16 w 16"/>
                <a:gd name="T1" fmla="*/ 14 h 30"/>
                <a:gd name="T2" fmla="*/ 16 w 16"/>
                <a:gd name="T3" fmla="*/ 19 h 30"/>
                <a:gd name="T4" fmla="*/ 14 w 16"/>
                <a:gd name="T5" fmla="*/ 21 h 30"/>
                <a:gd name="T6" fmla="*/ 12 w 16"/>
                <a:gd name="T7" fmla="*/ 22 h 30"/>
                <a:gd name="T8" fmla="*/ 10 w 16"/>
                <a:gd name="T9" fmla="*/ 22 h 30"/>
                <a:gd name="T10" fmla="*/ 8 w 16"/>
                <a:gd name="T11" fmla="*/ 22 h 30"/>
                <a:gd name="T12" fmla="*/ 6 w 16"/>
                <a:gd name="T13" fmla="*/ 20 h 30"/>
                <a:gd name="T14" fmla="*/ 4 w 16"/>
                <a:gd name="T15" fmla="*/ 14 h 30"/>
                <a:gd name="T16" fmla="*/ 2 w 16"/>
                <a:gd name="T17" fmla="*/ 8 h 30"/>
                <a:gd name="T18" fmla="*/ 0 w 16"/>
                <a:gd name="T19" fmla="*/ 6 h 30"/>
                <a:gd name="T20" fmla="*/ 0 w 16"/>
                <a:gd name="T21" fmla="*/ 0 h 30"/>
                <a:gd name="T22" fmla="*/ 8 w 16"/>
                <a:gd name="T23" fmla="*/ 8 h 30"/>
                <a:gd name="T24" fmla="*/ 10 w 16"/>
                <a:gd name="T25" fmla="*/ 14 h 30"/>
                <a:gd name="T26" fmla="*/ 14 w 16"/>
                <a:gd name="T27" fmla="*/ 14 h 30"/>
                <a:gd name="T28" fmla="*/ 16 w 16"/>
                <a:gd name="T29" fmla="*/ 14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solidFill>
              <a:schemeClr val="bg1"/>
            </a:solidFill>
            <a:ln w="6350">
              <a:solidFill>
                <a:schemeClr val="tx1"/>
              </a:solidFill>
              <a:round/>
              <a:headEnd/>
              <a:tailEnd/>
            </a:ln>
          </p:spPr>
          <p:txBody>
            <a:bodyPr/>
            <a:lstStyle/>
            <a:p>
              <a:endParaRPr lang="tr-TR"/>
            </a:p>
          </p:txBody>
        </p:sp>
        <p:sp>
          <p:nvSpPr>
            <p:cNvPr id="591" name="Freeform 620"/>
            <p:cNvSpPr>
              <a:spLocks noChangeAspect="1"/>
            </p:cNvSpPr>
            <p:nvPr/>
          </p:nvSpPr>
          <p:spPr bwMode="auto">
            <a:xfrm>
              <a:off x="5127" y="2293"/>
              <a:ext cx="20" cy="14"/>
            </a:xfrm>
            <a:custGeom>
              <a:avLst/>
              <a:gdLst>
                <a:gd name="T0" fmla="*/ 15 w 22"/>
                <a:gd name="T1" fmla="*/ 9 h 16"/>
                <a:gd name="T2" fmla="*/ 14 w 22"/>
                <a:gd name="T3" fmla="*/ 10 h 16"/>
                <a:gd name="T4" fmla="*/ 13 w 22"/>
                <a:gd name="T5" fmla="*/ 10 h 16"/>
                <a:gd name="T6" fmla="*/ 8 w 22"/>
                <a:gd name="T7" fmla="*/ 9 h 16"/>
                <a:gd name="T8" fmla="*/ 5 w 22"/>
                <a:gd name="T9" fmla="*/ 6 h 16"/>
                <a:gd name="T10" fmla="*/ 0 w 22"/>
                <a:gd name="T11" fmla="*/ 2 h 16"/>
                <a:gd name="T12" fmla="*/ 0 w 22"/>
                <a:gd name="T13" fmla="*/ 0 h 16"/>
                <a:gd name="T14" fmla="*/ 5 w 22"/>
                <a:gd name="T15" fmla="*/ 2 h 16"/>
                <a:gd name="T16" fmla="*/ 8 w 22"/>
                <a:gd name="T17" fmla="*/ 4 h 16"/>
                <a:gd name="T18" fmla="*/ 14 w 22"/>
                <a:gd name="T19" fmla="*/ 4 h 16"/>
                <a:gd name="T20" fmla="*/ 15 w 22"/>
                <a:gd name="T21" fmla="*/ 9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solidFill>
              <a:schemeClr val="bg1"/>
            </a:solidFill>
            <a:ln w="6350">
              <a:solidFill>
                <a:schemeClr val="tx1"/>
              </a:solidFill>
              <a:round/>
              <a:headEnd/>
              <a:tailEnd/>
            </a:ln>
          </p:spPr>
          <p:txBody>
            <a:bodyPr/>
            <a:lstStyle/>
            <a:p>
              <a:endParaRPr lang="tr-TR"/>
            </a:p>
          </p:txBody>
        </p:sp>
        <p:sp>
          <p:nvSpPr>
            <p:cNvPr id="592" name="Freeform 621"/>
            <p:cNvSpPr>
              <a:spLocks noChangeAspect="1"/>
            </p:cNvSpPr>
            <p:nvPr/>
          </p:nvSpPr>
          <p:spPr bwMode="auto">
            <a:xfrm>
              <a:off x="5158" y="2306"/>
              <a:ext cx="13" cy="22"/>
            </a:xfrm>
            <a:custGeom>
              <a:avLst/>
              <a:gdLst>
                <a:gd name="T0" fmla="*/ 2 w 14"/>
                <a:gd name="T1" fmla="*/ 0 h 24"/>
                <a:gd name="T2" fmla="*/ 6 w 14"/>
                <a:gd name="T3" fmla="*/ 6 h 24"/>
                <a:gd name="T4" fmla="*/ 7 w 14"/>
                <a:gd name="T5" fmla="*/ 8 h 24"/>
                <a:gd name="T6" fmla="*/ 8 w 14"/>
                <a:gd name="T7" fmla="*/ 14 h 24"/>
                <a:gd name="T8" fmla="*/ 10 w 14"/>
                <a:gd name="T9" fmla="*/ 17 h 24"/>
                <a:gd name="T10" fmla="*/ 8 w 14"/>
                <a:gd name="T11" fmla="*/ 17 h 24"/>
                <a:gd name="T12" fmla="*/ 7 w 14"/>
                <a:gd name="T13" fmla="*/ 16 h 24"/>
                <a:gd name="T14" fmla="*/ 2 w 14"/>
                <a:gd name="T15" fmla="*/ 12 h 24"/>
                <a:gd name="T16" fmla="*/ 0 w 14"/>
                <a:gd name="T17" fmla="*/ 8 h 24"/>
                <a:gd name="T18" fmla="*/ 0 w 14"/>
                <a:gd name="T19" fmla="*/ 6 h 24"/>
                <a:gd name="T20" fmla="*/ 0 w 14"/>
                <a:gd name="T21" fmla="*/ 2 h 24"/>
                <a:gd name="T22" fmla="*/ 4 w 14"/>
                <a:gd name="T23" fmla="*/ 2 h 24"/>
                <a:gd name="T24" fmla="*/ 2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solidFill>
              <a:schemeClr val="bg1"/>
            </a:solidFill>
            <a:ln w="6350">
              <a:solidFill>
                <a:schemeClr val="tx1"/>
              </a:solidFill>
              <a:round/>
              <a:headEnd/>
              <a:tailEnd/>
            </a:ln>
          </p:spPr>
          <p:txBody>
            <a:bodyPr/>
            <a:lstStyle/>
            <a:p>
              <a:endParaRPr lang="tr-TR"/>
            </a:p>
          </p:txBody>
        </p:sp>
        <p:sp>
          <p:nvSpPr>
            <p:cNvPr id="593" name="Freeform 622"/>
            <p:cNvSpPr>
              <a:spLocks noChangeAspect="1"/>
            </p:cNvSpPr>
            <p:nvPr/>
          </p:nvSpPr>
          <p:spPr bwMode="auto">
            <a:xfrm>
              <a:off x="5165" y="2339"/>
              <a:ext cx="18" cy="10"/>
            </a:xfrm>
            <a:custGeom>
              <a:avLst/>
              <a:gdLst>
                <a:gd name="T0" fmla="*/ 18 w 18"/>
                <a:gd name="T1" fmla="*/ 10 h 10"/>
                <a:gd name="T2" fmla="*/ 10 w 18"/>
                <a:gd name="T3" fmla="*/ 10 h 10"/>
                <a:gd name="T4" fmla="*/ 4 w 18"/>
                <a:gd name="T5" fmla="*/ 8 h 10"/>
                <a:gd name="T6" fmla="*/ 0 w 18"/>
                <a:gd name="T7" fmla="*/ 2 h 10"/>
                <a:gd name="T8" fmla="*/ 0 w 18"/>
                <a:gd name="T9" fmla="*/ 0 h 10"/>
                <a:gd name="T10" fmla="*/ 6 w 18"/>
                <a:gd name="T11" fmla="*/ 0 h 10"/>
                <a:gd name="T12" fmla="*/ 12 w 18"/>
                <a:gd name="T13" fmla="*/ 4 h 10"/>
                <a:gd name="T14" fmla="*/ 16 w 18"/>
                <a:gd name="T15" fmla="*/ 6 h 10"/>
                <a:gd name="T16" fmla="*/ 18 w 18"/>
                <a:gd name="T17" fmla="*/ 1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solidFill>
              <a:schemeClr val="bg1"/>
            </a:solidFill>
            <a:ln w="6350">
              <a:solidFill>
                <a:schemeClr val="tx1"/>
              </a:solidFill>
              <a:round/>
              <a:headEnd/>
              <a:tailEnd/>
            </a:ln>
          </p:spPr>
          <p:txBody>
            <a:bodyPr/>
            <a:lstStyle/>
            <a:p>
              <a:endParaRPr lang="tr-TR"/>
            </a:p>
          </p:txBody>
        </p:sp>
        <p:sp>
          <p:nvSpPr>
            <p:cNvPr id="594" name="Freeform 623"/>
            <p:cNvSpPr>
              <a:spLocks noChangeAspect="1"/>
            </p:cNvSpPr>
            <p:nvPr/>
          </p:nvSpPr>
          <p:spPr bwMode="auto">
            <a:xfrm>
              <a:off x="5098" y="2294"/>
              <a:ext cx="23" cy="19"/>
            </a:xfrm>
            <a:custGeom>
              <a:avLst/>
              <a:gdLst>
                <a:gd name="T0" fmla="*/ 6 w 24"/>
                <a:gd name="T1" fmla="*/ 0 h 20"/>
                <a:gd name="T2" fmla="*/ 6 w 24"/>
                <a:gd name="T3" fmla="*/ 2 h 20"/>
                <a:gd name="T4" fmla="*/ 8 w 24"/>
                <a:gd name="T5" fmla="*/ 4 h 20"/>
                <a:gd name="T6" fmla="*/ 12 w 24"/>
                <a:gd name="T7" fmla="*/ 8 h 20"/>
                <a:gd name="T8" fmla="*/ 16 w 24"/>
                <a:gd name="T9" fmla="*/ 10 h 20"/>
                <a:gd name="T10" fmla="*/ 20 w 24"/>
                <a:gd name="T11" fmla="*/ 10 h 20"/>
                <a:gd name="T12" fmla="*/ 20 w 24"/>
                <a:gd name="T13" fmla="*/ 12 h 20"/>
                <a:gd name="T14" fmla="*/ 18 w 24"/>
                <a:gd name="T15" fmla="*/ 16 h 20"/>
                <a:gd name="T16" fmla="*/ 16 w 24"/>
                <a:gd name="T17" fmla="*/ 16 h 20"/>
                <a:gd name="T18" fmla="*/ 12 w 24"/>
                <a:gd name="T19" fmla="*/ 14 h 20"/>
                <a:gd name="T20" fmla="*/ 12 w 24"/>
                <a:gd name="T21" fmla="*/ 10 h 20"/>
                <a:gd name="T22" fmla="*/ 10 w 24"/>
                <a:gd name="T23" fmla="*/ 10 h 20"/>
                <a:gd name="T24" fmla="*/ 10 w 24"/>
                <a:gd name="T25" fmla="*/ 10 h 20"/>
                <a:gd name="T26" fmla="*/ 8 w 24"/>
                <a:gd name="T27" fmla="*/ 8 h 20"/>
                <a:gd name="T28" fmla="*/ 6 w 24"/>
                <a:gd name="T29" fmla="*/ 8 h 20"/>
                <a:gd name="T30" fmla="*/ 6 w 24"/>
                <a:gd name="T31" fmla="*/ 4 h 20"/>
                <a:gd name="T32" fmla="*/ 0 w 24"/>
                <a:gd name="T33" fmla="*/ 4 h 20"/>
                <a:gd name="T34" fmla="*/ 0 w 24"/>
                <a:gd name="T35" fmla="*/ 0 h 20"/>
                <a:gd name="T36" fmla="*/ 6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solidFill>
              <a:schemeClr val="bg1"/>
            </a:solidFill>
            <a:ln w="6350">
              <a:solidFill>
                <a:schemeClr val="tx1"/>
              </a:solidFill>
              <a:round/>
              <a:headEnd/>
              <a:tailEnd/>
            </a:ln>
          </p:spPr>
          <p:txBody>
            <a:bodyPr/>
            <a:lstStyle/>
            <a:p>
              <a:endParaRPr lang="tr-TR"/>
            </a:p>
          </p:txBody>
        </p:sp>
        <p:sp>
          <p:nvSpPr>
            <p:cNvPr id="595" name="Freeform 624"/>
            <p:cNvSpPr>
              <a:spLocks noChangeAspect="1"/>
            </p:cNvSpPr>
            <p:nvPr/>
          </p:nvSpPr>
          <p:spPr bwMode="auto">
            <a:xfrm>
              <a:off x="5235" y="2437"/>
              <a:ext cx="11" cy="11"/>
            </a:xfrm>
            <a:custGeom>
              <a:avLst/>
              <a:gdLst>
                <a:gd name="T0" fmla="*/ 8 w 12"/>
                <a:gd name="T1" fmla="*/ 6 h 12"/>
                <a:gd name="T2" fmla="*/ 6 w 12"/>
                <a:gd name="T3" fmla="*/ 6 h 12"/>
                <a:gd name="T4" fmla="*/ 6 w 12"/>
                <a:gd name="T5" fmla="*/ 8 h 12"/>
                <a:gd name="T6" fmla="*/ 4 w 12"/>
                <a:gd name="T7" fmla="*/ 8 h 12"/>
                <a:gd name="T8" fmla="*/ 2 w 12"/>
                <a:gd name="T9" fmla="*/ 6 h 12"/>
                <a:gd name="T10" fmla="*/ 0 w 12"/>
                <a:gd name="T11" fmla="*/ 0 h 12"/>
                <a:gd name="T12" fmla="*/ 2 w 12"/>
                <a:gd name="T13" fmla="*/ 0 h 12"/>
                <a:gd name="T14" fmla="*/ 6 w 12"/>
                <a:gd name="T15" fmla="*/ 2 h 12"/>
                <a:gd name="T16" fmla="*/ 6 w 12"/>
                <a:gd name="T17" fmla="*/ 6 h 12"/>
                <a:gd name="T18" fmla="*/ 8 w 12"/>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solidFill>
              <a:schemeClr val="bg1"/>
            </a:solidFill>
            <a:ln w="6350">
              <a:solidFill>
                <a:schemeClr val="tx1"/>
              </a:solidFill>
              <a:round/>
              <a:headEnd/>
              <a:tailEnd/>
            </a:ln>
          </p:spPr>
          <p:txBody>
            <a:bodyPr/>
            <a:lstStyle/>
            <a:p>
              <a:endParaRPr lang="tr-TR"/>
            </a:p>
          </p:txBody>
        </p:sp>
        <p:sp>
          <p:nvSpPr>
            <p:cNvPr id="596" name="Freeform 625"/>
            <p:cNvSpPr>
              <a:spLocks noChangeAspect="1"/>
            </p:cNvSpPr>
            <p:nvPr/>
          </p:nvSpPr>
          <p:spPr bwMode="auto">
            <a:xfrm>
              <a:off x="5380" y="2461"/>
              <a:ext cx="22" cy="15"/>
            </a:xfrm>
            <a:custGeom>
              <a:avLst/>
              <a:gdLst>
                <a:gd name="T0" fmla="*/ 17 w 24"/>
                <a:gd name="T1" fmla="*/ 8 h 16"/>
                <a:gd name="T2" fmla="*/ 16 w 24"/>
                <a:gd name="T3" fmla="*/ 8 h 16"/>
                <a:gd name="T4" fmla="*/ 15 w 24"/>
                <a:gd name="T5" fmla="*/ 10 h 16"/>
                <a:gd name="T6" fmla="*/ 12 w 24"/>
                <a:gd name="T7" fmla="*/ 12 h 16"/>
                <a:gd name="T8" fmla="*/ 8 w 24"/>
                <a:gd name="T9" fmla="*/ 12 h 16"/>
                <a:gd name="T10" fmla="*/ 6 w 24"/>
                <a:gd name="T11" fmla="*/ 10 h 16"/>
                <a:gd name="T12" fmla="*/ 2 w 24"/>
                <a:gd name="T13" fmla="*/ 10 h 16"/>
                <a:gd name="T14" fmla="*/ 0 w 24"/>
                <a:gd name="T15" fmla="*/ 8 h 16"/>
                <a:gd name="T16" fmla="*/ 2 w 24"/>
                <a:gd name="T17" fmla="*/ 8 h 16"/>
                <a:gd name="T18" fmla="*/ 4 w 24"/>
                <a:gd name="T19" fmla="*/ 4 h 16"/>
                <a:gd name="T20" fmla="*/ 6 w 24"/>
                <a:gd name="T21" fmla="*/ 2 h 16"/>
                <a:gd name="T22" fmla="*/ 8 w 24"/>
                <a:gd name="T23" fmla="*/ 0 h 16"/>
                <a:gd name="T24" fmla="*/ 12 w 24"/>
                <a:gd name="T25" fmla="*/ 0 h 16"/>
                <a:gd name="T26" fmla="*/ 15 w 24"/>
                <a:gd name="T27" fmla="*/ 2 h 16"/>
                <a:gd name="T28" fmla="*/ 16 w 24"/>
                <a:gd name="T29" fmla="*/ 4 h 16"/>
                <a:gd name="T30" fmla="*/ 17 w 24"/>
                <a:gd name="T31" fmla="*/ 8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solidFill>
              <a:schemeClr val="bg1"/>
            </a:solidFill>
            <a:ln w="6350">
              <a:solidFill>
                <a:schemeClr val="tx1"/>
              </a:solidFill>
              <a:round/>
              <a:headEnd/>
              <a:tailEnd/>
            </a:ln>
          </p:spPr>
          <p:txBody>
            <a:bodyPr/>
            <a:lstStyle/>
            <a:p>
              <a:endParaRPr lang="tr-TR"/>
            </a:p>
          </p:txBody>
        </p:sp>
        <p:sp>
          <p:nvSpPr>
            <p:cNvPr id="597" name="Freeform 626"/>
            <p:cNvSpPr>
              <a:spLocks noChangeAspect="1"/>
            </p:cNvSpPr>
            <p:nvPr/>
          </p:nvSpPr>
          <p:spPr bwMode="auto">
            <a:xfrm>
              <a:off x="5404" y="2442"/>
              <a:ext cx="26" cy="14"/>
            </a:xfrm>
            <a:custGeom>
              <a:avLst/>
              <a:gdLst>
                <a:gd name="T0" fmla="*/ 19 w 28"/>
                <a:gd name="T1" fmla="*/ 4 h 14"/>
                <a:gd name="T2" fmla="*/ 17 w 28"/>
                <a:gd name="T3" fmla="*/ 6 h 14"/>
                <a:gd name="T4" fmla="*/ 14 w 28"/>
                <a:gd name="T5" fmla="*/ 10 h 14"/>
                <a:gd name="T6" fmla="*/ 7 w 28"/>
                <a:gd name="T7" fmla="*/ 12 h 14"/>
                <a:gd name="T8" fmla="*/ 6 w 28"/>
                <a:gd name="T9" fmla="*/ 14 h 14"/>
                <a:gd name="T10" fmla="*/ 2 w 28"/>
                <a:gd name="T11" fmla="*/ 12 h 14"/>
                <a:gd name="T12" fmla="*/ 0 w 28"/>
                <a:gd name="T13" fmla="*/ 10 h 14"/>
                <a:gd name="T14" fmla="*/ 0 w 28"/>
                <a:gd name="T15" fmla="*/ 6 h 14"/>
                <a:gd name="T16" fmla="*/ 2 w 28"/>
                <a:gd name="T17" fmla="*/ 6 h 14"/>
                <a:gd name="T18" fmla="*/ 7 w 28"/>
                <a:gd name="T19" fmla="*/ 2 h 14"/>
                <a:gd name="T20" fmla="*/ 10 w 28"/>
                <a:gd name="T21" fmla="*/ 0 h 14"/>
                <a:gd name="T22" fmla="*/ 17 w 28"/>
                <a:gd name="T23" fmla="*/ 0 h 14"/>
                <a:gd name="T24" fmla="*/ 19 w 28"/>
                <a:gd name="T25" fmla="*/ 0 h 14"/>
                <a:gd name="T26" fmla="*/ 20 w 28"/>
                <a:gd name="T27" fmla="*/ 2 h 14"/>
                <a:gd name="T28" fmla="*/ 19 w 28"/>
                <a:gd name="T29" fmla="*/ 4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solidFill>
              <a:schemeClr val="bg1"/>
            </a:solidFill>
            <a:ln w="6350">
              <a:solidFill>
                <a:schemeClr val="tx1"/>
              </a:solidFill>
              <a:round/>
              <a:headEnd/>
              <a:tailEnd/>
            </a:ln>
          </p:spPr>
          <p:txBody>
            <a:bodyPr/>
            <a:lstStyle/>
            <a:p>
              <a:endParaRPr lang="tr-TR"/>
            </a:p>
          </p:txBody>
        </p:sp>
        <p:sp>
          <p:nvSpPr>
            <p:cNvPr id="598" name="Freeform 627"/>
            <p:cNvSpPr>
              <a:spLocks noChangeAspect="1"/>
            </p:cNvSpPr>
            <p:nvPr/>
          </p:nvSpPr>
          <p:spPr bwMode="auto">
            <a:xfrm>
              <a:off x="5023" y="2210"/>
              <a:ext cx="28" cy="34"/>
            </a:xfrm>
            <a:custGeom>
              <a:avLst/>
              <a:gdLst>
                <a:gd name="T0" fmla="*/ 22 w 30"/>
                <a:gd name="T1" fmla="*/ 22 h 36"/>
                <a:gd name="T2" fmla="*/ 22 w 30"/>
                <a:gd name="T3" fmla="*/ 28 h 36"/>
                <a:gd name="T4" fmla="*/ 20 w 30"/>
                <a:gd name="T5" fmla="*/ 28 h 36"/>
                <a:gd name="T6" fmla="*/ 18 w 30"/>
                <a:gd name="T7" fmla="*/ 25 h 36"/>
                <a:gd name="T8" fmla="*/ 16 w 30"/>
                <a:gd name="T9" fmla="*/ 22 h 36"/>
                <a:gd name="T10" fmla="*/ 14 w 30"/>
                <a:gd name="T11" fmla="*/ 14 h 36"/>
                <a:gd name="T12" fmla="*/ 10 w 30"/>
                <a:gd name="T13" fmla="*/ 10 h 36"/>
                <a:gd name="T14" fmla="*/ 6 w 30"/>
                <a:gd name="T15" fmla="*/ 8 h 36"/>
                <a:gd name="T16" fmla="*/ 0 w 30"/>
                <a:gd name="T17" fmla="*/ 6 h 36"/>
                <a:gd name="T18" fmla="*/ 0 w 30"/>
                <a:gd name="T19" fmla="*/ 0 h 36"/>
                <a:gd name="T20" fmla="*/ 10 w 30"/>
                <a:gd name="T21" fmla="*/ 9 h 36"/>
                <a:gd name="T22" fmla="*/ 22 w 30"/>
                <a:gd name="T23" fmla="*/ 22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solidFill>
              <a:schemeClr val="bg1"/>
            </a:solidFill>
            <a:ln w="6350">
              <a:solidFill>
                <a:schemeClr val="tx1"/>
              </a:solidFill>
              <a:round/>
              <a:headEnd/>
              <a:tailEnd/>
            </a:ln>
          </p:spPr>
          <p:txBody>
            <a:bodyPr/>
            <a:lstStyle/>
            <a:p>
              <a:endParaRPr lang="tr-TR"/>
            </a:p>
          </p:txBody>
        </p:sp>
        <p:sp>
          <p:nvSpPr>
            <p:cNvPr id="599" name="Freeform 628"/>
            <p:cNvSpPr>
              <a:spLocks noChangeAspect="1"/>
            </p:cNvSpPr>
            <p:nvPr/>
          </p:nvSpPr>
          <p:spPr bwMode="auto">
            <a:xfrm>
              <a:off x="5098" y="2276"/>
              <a:ext cx="13" cy="15"/>
            </a:xfrm>
            <a:custGeom>
              <a:avLst/>
              <a:gdLst>
                <a:gd name="T0" fmla="*/ 10 w 14"/>
                <a:gd name="T1" fmla="*/ 8 h 16"/>
                <a:gd name="T2" fmla="*/ 8 w 14"/>
                <a:gd name="T3" fmla="*/ 10 h 16"/>
                <a:gd name="T4" fmla="*/ 7 w 14"/>
                <a:gd name="T5" fmla="*/ 12 h 16"/>
                <a:gd name="T6" fmla="*/ 7 w 14"/>
                <a:gd name="T7" fmla="*/ 10 h 16"/>
                <a:gd name="T8" fmla="*/ 4 w 14"/>
                <a:gd name="T9" fmla="*/ 8 h 16"/>
                <a:gd name="T10" fmla="*/ 0 w 14"/>
                <a:gd name="T11" fmla="*/ 4 h 16"/>
                <a:gd name="T12" fmla="*/ 0 w 14"/>
                <a:gd name="T13" fmla="*/ 0 h 16"/>
                <a:gd name="T14" fmla="*/ 7 w 14"/>
                <a:gd name="T15" fmla="*/ 4 h 16"/>
                <a:gd name="T16" fmla="*/ 8 w 14"/>
                <a:gd name="T17" fmla="*/ 8 h 16"/>
                <a:gd name="T18" fmla="*/ 10 w 14"/>
                <a:gd name="T19" fmla="*/ 8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solidFill>
              <a:schemeClr val="bg1"/>
            </a:solidFill>
            <a:ln w="6350">
              <a:solidFill>
                <a:schemeClr val="tx1"/>
              </a:solidFill>
              <a:round/>
              <a:headEnd/>
              <a:tailEnd/>
            </a:ln>
          </p:spPr>
          <p:txBody>
            <a:bodyPr/>
            <a:lstStyle/>
            <a:p>
              <a:endParaRPr lang="tr-TR"/>
            </a:p>
          </p:txBody>
        </p:sp>
        <p:sp>
          <p:nvSpPr>
            <p:cNvPr id="600" name="Freeform 629"/>
            <p:cNvSpPr>
              <a:spLocks noChangeAspect="1"/>
            </p:cNvSpPr>
            <p:nvPr/>
          </p:nvSpPr>
          <p:spPr bwMode="auto">
            <a:xfrm>
              <a:off x="5139" y="2323"/>
              <a:ext cx="19" cy="11"/>
            </a:xfrm>
            <a:custGeom>
              <a:avLst/>
              <a:gdLst>
                <a:gd name="T0" fmla="*/ 16 w 20"/>
                <a:gd name="T1" fmla="*/ 6 h 12"/>
                <a:gd name="T2" fmla="*/ 16 w 20"/>
                <a:gd name="T3" fmla="*/ 8 h 12"/>
                <a:gd name="T4" fmla="*/ 12 w 20"/>
                <a:gd name="T5" fmla="*/ 8 h 12"/>
                <a:gd name="T6" fmla="*/ 6 w 20"/>
                <a:gd name="T7" fmla="*/ 6 h 12"/>
                <a:gd name="T8" fmla="*/ 2 w 20"/>
                <a:gd name="T9" fmla="*/ 6 h 12"/>
                <a:gd name="T10" fmla="*/ 0 w 20"/>
                <a:gd name="T11" fmla="*/ 2 h 12"/>
                <a:gd name="T12" fmla="*/ 0 w 20"/>
                <a:gd name="T13" fmla="*/ 0 h 12"/>
                <a:gd name="T14" fmla="*/ 2 w 20"/>
                <a:gd name="T15" fmla="*/ 0 h 12"/>
                <a:gd name="T16" fmla="*/ 10 w 20"/>
                <a:gd name="T17" fmla="*/ 2 h 12"/>
                <a:gd name="T18" fmla="*/ 14 w 20"/>
                <a:gd name="T19" fmla="*/ 4 h 12"/>
                <a:gd name="T20" fmla="*/ 16 w 20"/>
                <a:gd name="T21" fmla="*/ 6 h 12"/>
                <a:gd name="T22" fmla="*/ 16 w 2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solidFill>
              <a:schemeClr val="bg1"/>
            </a:solidFill>
            <a:ln w="6350">
              <a:solidFill>
                <a:schemeClr val="tx1"/>
              </a:solidFill>
              <a:round/>
              <a:headEnd/>
              <a:tailEnd/>
            </a:ln>
          </p:spPr>
          <p:txBody>
            <a:bodyPr/>
            <a:lstStyle/>
            <a:p>
              <a:endParaRPr lang="tr-TR"/>
            </a:p>
          </p:txBody>
        </p:sp>
        <p:sp>
          <p:nvSpPr>
            <p:cNvPr id="601" name="Freeform 630"/>
            <p:cNvSpPr>
              <a:spLocks noChangeAspect="1"/>
            </p:cNvSpPr>
            <p:nvPr/>
          </p:nvSpPr>
          <p:spPr bwMode="auto">
            <a:xfrm>
              <a:off x="5231" y="2416"/>
              <a:ext cx="8" cy="13"/>
            </a:xfrm>
            <a:custGeom>
              <a:avLst/>
              <a:gdLst>
                <a:gd name="T0" fmla="*/ 4 w 8"/>
                <a:gd name="T1" fmla="*/ 0 h 14"/>
                <a:gd name="T2" fmla="*/ 4 w 8"/>
                <a:gd name="T3" fmla="*/ 4 h 14"/>
                <a:gd name="T4" fmla="*/ 6 w 8"/>
                <a:gd name="T5" fmla="*/ 6 h 14"/>
                <a:gd name="T6" fmla="*/ 8 w 8"/>
                <a:gd name="T7" fmla="*/ 6 h 14"/>
                <a:gd name="T8" fmla="*/ 8 w 8"/>
                <a:gd name="T9" fmla="*/ 7 h 14"/>
                <a:gd name="T10" fmla="*/ 6 w 8"/>
                <a:gd name="T11" fmla="*/ 8 h 14"/>
                <a:gd name="T12" fmla="*/ 4 w 8"/>
                <a:gd name="T13" fmla="*/ 10 h 14"/>
                <a:gd name="T14" fmla="*/ 2 w 8"/>
                <a:gd name="T15" fmla="*/ 10 h 14"/>
                <a:gd name="T16" fmla="*/ 0 w 8"/>
                <a:gd name="T17" fmla="*/ 7 h 14"/>
                <a:gd name="T18" fmla="*/ 0 w 8"/>
                <a:gd name="T19" fmla="*/ 6 h 14"/>
                <a:gd name="T20" fmla="*/ 0 w 8"/>
                <a:gd name="T21" fmla="*/ 0 h 14"/>
                <a:gd name="T22" fmla="*/ 4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solidFill>
              <a:schemeClr val="bg1"/>
            </a:solidFill>
            <a:ln w="6350">
              <a:solidFill>
                <a:schemeClr val="tx1"/>
              </a:solidFill>
              <a:round/>
              <a:headEnd/>
              <a:tailEnd/>
            </a:ln>
          </p:spPr>
          <p:txBody>
            <a:bodyPr/>
            <a:lstStyle/>
            <a:p>
              <a:endParaRPr lang="tr-TR"/>
            </a:p>
          </p:txBody>
        </p:sp>
      </p:grpSp>
      <p:sp>
        <p:nvSpPr>
          <p:cNvPr id="602" name="Freeform 631"/>
          <p:cNvSpPr>
            <a:spLocks noChangeAspect="1"/>
          </p:cNvSpPr>
          <p:nvPr/>
        </p:nvSpPr>
        <p:spPr bwMode="auto">
          <a:xfrm>
            <a:off x="3609945" y="5378434"/>
            <a:ext cx="165100" cy="71438"/>
          </a:xfrm>
          <a:custGeom>
            <a:avLst/>
            <a:gdLst>
              <a:gd name="T0" fmla="*/ 2147483647 w 112"/>
              <a:gd name="T1" fmla="*/ 2147483647 h 48"/>
              <a:gd name="T2" fmla="*/ 2147483647 w 112"/>
              <a:gd name="T3" fmla="*/ 2147483647 h 48"/>
              <a:gd name="T4" fmla="*/ 2147483647 w 112"/>
              <a:gd name="T5" fmla="*/ 2147483647 h 48"/>
              <a:gd name="T6" fmla="*/ 2147483647 w 112"/>
              <a:gd name="T7" fmla="*/ 2147483647 h 48"/>
              <a:gd name="T8" fmla="*/ 2147483647 w 112"/>
              <a:gd name="T9" fmla="*/ 2147483647 h 48"/>
              <a:gd name="T10" fmla="*/ 2147483647 w 112"/>
              <a:gd name="T11" fmla="*/ 2147483647 h 48"/>
              <a:gd name="T12" fmla="*/ 2147483647 w 112"/>
              <a:gd name="T13" fmla="*/ 2147483647 h 48"/>
              <a:gd name="T14" fmla="*/ 2147483647 w 112"/>
              <a:gd name="T15" fmla="*/ 2147483647 h 48"/>
              <a:gd name="T16" fmla="*/ 2147483647 w 112"/>
              <a:gd name="T17" fmla="*/ 2147483647 h 48"/>
              <a:gd name="T18" fmla="*/ 2147483647 w 112"/>
              <a:gd name="T19" fmla="*/ 2147483647 h 48"/>
              <a:gd name="T20" fmla="*/ 2147483647 w 112"/>
              <a:gd name="T21" fmla="*/ 2147483647 h 48"/>
              <a:gd name="T22" fmla="*/ 2147483647 w 112"/>
              <a:gd name="T23" fmla="*/ 2147483647 h 48"/>
              <a:gd name="T24" fmla="*/ 2147483647 w 112"/>
              <a:gd name="T25" fmla="*/ 2147483647 h 48"/>
              <a:gd name="T26" fmla="*/ 2147483647 w 112"/>
              <a:gd name="T27" fmla="*/ 0 h 48"/>
              <a:gd name="T28" fmla="*/ 2147483647 w 112"/>
              <a:gd name="T29" fmla="*/ 0 h 48"/>
              <a:gd name="T30" fmla="*/ 2147483647 w 112"/>
              <a:gd name="T31" fmla="*/ 2147483647 h 48"/>
              <a:gd name="T32" fmla="*/ 2147483647 w 112"/>
              <a:gd name="T33" fmla="*/ 2147483647 h 48"/>
              <a:gd name="T34" fmla="*/ 2147483647 w 112"/>
              <a:gd name="T35" fmla="*/ 2147483647 h 48"/>
              <a:gd name="T36" fmla="*/ 2147483647 w 112"/>
              <a:gd name="T37" fmla="*/ 2147483647 h 48"/>
              <a:gd name="T38" fmla="*/ 2147483647 w 112"/>
              <a:gd name="T39" fmla="*/ 2147483647 h 48"/>
              <a:gd name="T40" fmla="*/ 2147483647 w 112"/>
              <a:gd name="T41" fmla="*/ 2147483647 h 48"/>
              <a:gd name="T42" fmla="*/ 2147483647 w 112"/>
              <a:gd name="T43" fmla="*/ 2147483647 h 48"/>
              <a:gd name="T44" fmla="*/ 2147483647 w 112"/>
              <a:gd name="T45" fmla="*/ 2147483647 h 48"/>
              <a:gd name="T46" fmla="*/ 2147483647 w 112"/>
              <a:gd name="T47" fmla="*/ 2147483647 h 48"/>
              <a:gd name="T48" fmla="*/ 2147483647 w 112"/>
              <a:gd name="T49" fmla="*/ 2147483647 h 48"/>
              <a:gd name="T50" fmla="*/ 2147483647 w 112"/>
              <a:gd name="T51" fmla="*/ 2147483647 h 48"/>
              <a:gd name="T52" fmla="*/ 2147483647 w 112"/>
              <a:gd name="T53" fmla="*/ 2147483647 h 48"/>
              <a:gd name="T54" fmla="*/ 2147483647 w 112"/>
              <a:gd name="T55" fmla="*/ 2147483647 h 48"/>
              <a:gd name="T56" fmla="*/ 2147483647 w 112"/>
              <a:gd name="T57" fmla="*/ 2147483647 h 48"/>
              <a:gd name="T58" fmla="*/ 0 w 112"/>
              <a:gd name="T59" fmla="*/ 2147483647 h 48"/>
              <a:gd name="T60" fmla="*/ 2147483647 w 112"/>
              <a:gd name="T61" fmla="*/ 2147483647 h 48"/>
              <a:gd name="T62" fmla="*/ 2147483647 w 112"/>
              <a:gd name="T63" fmla="*/ 2147483647 h 48"/>
              <a:gd name="T64" fmla="*/ 2147483647 w 112"/>
              <a:gd name="T65" fmla="*/ 2147483647 h 48"/>
              <a:gd name="T66" fmla="*/ 2147483647 w 112"/>
              <a:gd name="T67" fmla="*/ 2147483647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46" y="44"/>
                </a:moveTo>
                <a:lnTo>
                  <a:pt x="64" y="46"/>
                </a:lnTo>
                <a:lnTo>
                  <a:pt x="84" y="46"/>
                </a:lnTo>
                <a:lnTo>
                  <a:pt x="96" y="44"/>
                </a:lnTo>
                <a:lnTo>
                  <a:pt x="106" y="40"/>
                </a:lnTo>
                <a:lnTo>
                  <a:pt x="112" y="34"/>
                </a:lnTo>
                <a:lnTo>
                  <a:pt x="112" y="30"/>
                </a:lnTo>
                <a:lnTo>
                  <a:pt x="112" y="24"/>
                </a:lnTo>
                <a:lnTo>
                  <a:pt x="112" y="20"/>
                </a:lnTo>
                <a:lnTo>
                  <a:pt x="106" y="18"/>
                </a:lnTo>
                <a:lnTo>
                  <a:pt x="94" y="16"/>
                </a:lnTo>
                <a:lnTo>
                  <a:pt x="106" y="8"/>
                </a:lnTo>
                <a:lnTo>
                  <a:pt x="98" y="2"/>
                </a:lnTo>
                <a:lnTo>
                  <a:pt x="92" y="0"/>
                </a:lnTo>
                <a:lnTo>
                  <a:pt x="84" y="0"/>
                </a:lnTo>
                <a:lnTo>
                  <a:pt x="78" y="2"/>
                </a:lnTo>
                <a:lnTo>
                  <a:pt x="62" y="2"/>
                </a:lnTo>
                <a:lnTo>
                  <a:pt x="56" y="2"/>
                </a:lnTo>
                <a:lnTo>
                  <a:pt x="50" y="2"/>
                </a:lnTo>
                <a:lnTo>
                  <a:pt x="44" y="6"/>
                </a:lnTo>
                <a:lnTo>
                  <a:pt x="40" y="12"/>
                </a:lnTo>
                <a:lnTo>
                  <a:pt x="38" y="20"/>
                </a:lnTo>
                <a:lnTo>
                  <a:pt x="42" y="30"/>
                </a:lnTo>
                <a:lnTo>
                  <a:pt x="42" y="34"/>
                </a:lnTo>
                <a:lnTo>
                  <a:pt x="40" y="38"/>
                </a:lnTo>
                <a:lnTo>
                  <a:pt x="34" y="38"/>
                </a:lnTo>
                <a:lnTo>
                  <a:pt x="28" y="38"/>
                </a:lnTo>
                <a:lnTo>
                  <a:pt x="12" y="36"/>
                </a:lnTo>
                <a:lnTo>
                  <a:pt x="4" y="38"/>
                </a:lnTo>
                <a:lnTo>
                  <a:pt x="0" y="42"/>
                </a:lnTo>
                <a:lnTo>
                  <a:pt x="4" y="44"/>
                </a:lnTo>
                <a:lnTo>
                  <a:pt x="10" y="46"/>
                </a:lnTo>
                <a:lnTo>
                  <a:pt x="24" y="48"/>
                </a:lnTo>
                <a:lnTo>
                  <a:pt x="46" y="44"/>
                </a:lnTo>
                <a:close/>
              </a:path>
            </a:pathLst>
          </a:custGeom>
          <a:solidFill>
            <a:schemeClr val="bg1"/>
          </a:solidFill>
          <a:ln w="6350">
            <a:solidFill>
              <a:schemeClr val="tx1"/>
            </a:solidFill>
            <a:round/>
            <a:headEnd/>
            <a:tailEnd/>
          </a:ln>
        </p:spPr>
        <p:txBody>
          <a:bodyPr/>
          <a:lstStyle/>
          <a:p>
            <a:endParaRPr lang="tr-TR"/>
          </a:p>
        </p:txBody>
      </p:sp>
      <p:sp>
        <p:nvSpPr>
          <p:cNvPr id="603" name="Freeform 632"/>
          <p:cNvSpPr>
            <a:spLocks noChangeAspect="1"/>
          </p:cNvSpPr>
          <p:nvPr/>
        </p:nvSpPr>
        <p:spPr bwMode="auto">
          <a:xfrm>
            <a:off x="3128933" y="5203809"/>
            <a:ext cx="104775" cy="80963"/>
          </a:xfrm>
          <a:custGeom>
            <a:avLst/>
            <a:gdLst>
              <a:gd name="T0" fmla="*/ 0 w 70"/>
              <a:gd name="T1" fmla="*/ 2147483647 h 54"/>
              <a:gd name="T2" fmla="*/ 0 w 70"/>
              <a:gd name="T3" fmla="*/ 2147483647 h 54"/>
              <a:gd name="T4" fmla="*/ 2147483647 w 70"/>
              <a:gd name="T5" fmla="*/ 2147483647 h 54"/>
              <a:gd name="T6" fmla="*/ 2147483647 w 70"/>
              <a:gd name="T7" fmla="*/ 2147483647 h 54"/>
              <a:gd name="T8" fmla="*/ 2147483647 w 70"/>
              <a:gd name="T9" fmla="*/ 2147483647 h 54"/>
              <a:gd name="T10" fmla="*/ 2147483647 w 70"/>
              <a:gd name="T11" fmla="*/ 2147483647 h 54"/>
              <a:gd name="T12" fmla="*/ 2147483647 w 70"/>
              <a:gd name="T13" fmla="*/ 2147483647 h 54"/>
              <a:gd name="T14" fmla="*/ 2147483647 w 70"/>
              <a:gd name="T15" fmla="*/ 2147483647 h 54"/>
              <a:gd name="T16" fmla="*/ 2147483647 w 70"/>
              <a:gd name="T17" fmla="*/ 2147483647 h 54"/>
              <a:gd name="T18" fmla="*/ 2147483647 w 70"/>
              <a:gd name="T19" fmla="*/ 2147483647 h 54"/>
              <a:gd name="T20" fmla="*/ 2147483647 w 70"/>
              <a:gd name="T21" fmla="*/ 2147483647 h 54"/>
              <a:gd name="T22" fmla="*/ 2147483647 w 70"/>
              <a:gd name="T23" fmla="*/ 2147483647 h 54"/>
              <a:gd name="T24" fmla="*/ 2147483647 w 70"/>
              <a:gd name="T25" fmla="*/ 2147483647 h 54"/>
              <a:gd name="T26" fmla="*/ 2147483647 w 70"/>
              <a:gd name="T27" fmla="*/ 2147483647 h 54"/>
              <a:gd name="T28" fmla="*/ 2147483647 w 70"/>
              <a:gd name="T29" fmla="*/ 0 h 54"/>
              <a:gd name="T30" fmla="*/ 2147483647 w 70"/>
              <a:gd name="T31" fmla="*/ 0 h 54"/>
              <a:gd name="T32" fmla="*/ 2147483647 w 70"/>
              <a:gd name="T33" fmla="*/ 0 h 54"/>
              <a:gd name="T34" fmla="*/ 2147483647 w 70"/>
              <a:gd name="T35" fmla="*/ 0 h 54"/>
              <a:gd name="T36" fmla="*/ 2147483647 w 70"/>
              <a:gd name="T37" fmla="*/ 2147483647 h 54"/>
              <a:gd name="T38" fmla="*/ 2147483647 w 70"/>
              <a:gd name="T39" fmla="*/ 2147483647 h 54"/>
              <a:gd name="T40" fmla="*/ 2147483647 w 70"/>
              <a:gd name="T41" fmla="*/ 2147483647 h 54"/>
              <a:gd name="T42" fmla="*/ 2147483647 w 70"/>
              <a:gd name="T43" fmla="*/ 2147483647 h 54"/>
              <a:gd name="T44" fmla="*/ 2147483647 w 70"/>
              <a:gd name="T45" fmla="*/ 2147483647 h 54"/>
              <a:gd name="T46" fmla="*/ 2147483647 w 70"/>
              <a:gd name="T47" fmla="*/ 2147483647 h 54"/>
              <a:gd name="T48" fmla="*/ 2147483647 w 70"/>
              <a:gd name="T49" fmla="*/ 2147483647 h 54"/>
              <a:gd name="T50" fmla="*/ 2147483647 w 70"/>
              <a:gd name="T51" fmla="*/ 2147483647 h 54"/>
              <a:gd name="T52" fmla="*/ 2147483647 w 70"/>
              <a:gd name="T53" fmla="*/ 2147483647 h 54"/>
              <a:gd name="T54" fmla="*/ 2147483647 w 70"/>
              <a:gd name="T55" fmla="*/ 2147483647 h 54"/>
              <a:gd name="T56" fmla="*/ 2147483647 w 70"/>
              <a:gd name="T57" fmla="*/ 2147483647 h 54"/>
              <a:gd name="T58" fmla="*/ 2147483647 w 70"/>
              <a:gd name="T59" fmla="*/ 2147483647 h 54"/>
              <a:gd name="T60" fmla="*/ 2147483647 w 70"/>
              <a:gd name="T61" fmla="*/ 2147483647 h 54"/>
              <a:gd name="T62" fmla="*/ 2147483647 w 70"/>
              <a:gd name="T63" fmla="*/ 2147483647 h 54"/>
              <a:gd name="T64" fmla="*/ 2147483647 w 70"/>
              <a:gd name="T65" fmla="*/ 2147483647 h 54"/>
              <a:gd name="T66" fmla="*/ 2147483647 w 70"/>
              <a:gd name="T67" fmla="*/ 2147483647 h 54"/>
              <a:gd name="T68" fmla="*/ 2147483647 w 70"/>
              <a:gd name="T69" fmla="*/ 2147483647 h 54"/>
              <a:gd name="T70" fmla="*/ 0 w 70"/>
              <a:gd name="T71" fmla="*/ 2147483647 h 54"/>
              <a:gd name="T72" fmla="*/ 0 w 70"/>
              <a:gd name="T73" fmla="*/ 2147483647 h 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
              <a:gd name="T112" fmla="*/ 0 h 54"/>
              <a:gd name="T113" fmla="*/ 70 w 70"/>
              <a:gd name="T114" fmla="*/ 54 h 5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 h="54">
                <a:moveTo>
                  <a:pt x="0" y="48"/>
                </a:moveTo>
                <a:lnTo>
                  <a:pt x="0" y="40"/>
                </a:lnTo>
                <a:lnTo>
                  <a:pt x="20" y="36"/>
                </a:lnTo>
                <a:lnTo>
                  <a:pt x="28" y="34"/>
                </a:lnTo>
                <a:lnTo>
                  <a:pt x="38" y="32"/>
                </a:lnTo>
                <a:lnTo>
                  <a:pt x="34" y="28"/>
                </a:lnTo>
                <a:lnTo>
                  <a:pt x="28" y="26"/>
                </a:lnTo>
                <a:lnTo>
                  <a:pt x="24" y="26"/>
                </a:lnTo>
                <a:lnTo>
                  <a:pt x="20" y="28"/>
                </a:lnTo>
                <a:lnTo>
                  <a:pt x="20" y="18"/>
                </a:lnTo>
                <a:lnTo>
                  <a:pt x="18" y="16"/>
                </a:lnTo>
                <a:lnTo>
                  <a:pt x="14" y="12"/>
                </a:lnTo>
                <a:lnTo>
                  <a:pt x="10" y="8"/>
                </a:lnTo>
                <a:lnTo>
                  <a:pt x="8" y="4"/>
                </a:lnTo>
                <a:lnTo>
                  <a:pt x="10" y="0"/>
                </a:lnTo>
                <a:lnTo>
                  <a:pt x="14" y="0"/>
                </a:lnTo>
                <a:lnTo>
                  <a:pt x="24" y="0"/>
                </a:lnTo>
                <a:lnTo>
                  <a:pt x="28" y="0"/>
                </a:lnTo>
                <a:lnTo>
                  <a:pt x="34" y="2"/>
                </a:lnTo>
                <a:lnTo>
                  <a:pt x="52" y="14"/>
                </a:lnTo>
                <a:lnTo>
                  <a:pt x="64" y="26"/>
                </a:lnTo>
                <a:lnTo>
                  <a:pt x="68" y="32"/>
                </a:lnTo>
                <a:lnTo>
                  <a:pt x="70" y="38"/>
                </a:lnTo>
                <a:lnTo>
                  <a:pt x="70" y="44"/>
                </a:lnTo>
                <a:lnTo>
                  <a:pt x="68" y="48"/>
                </a:lnTo>
                <a:lnTo>
                  <a:pt x="64" y="50"/>
                </a:lnTo>
                <a:lnTo>
                  <a:pt x="62" y="52"/>
                </a:lnTo>
                <a:lnTo>
                  <a:pt x="54" y="54"/>
                </a:lnTo>
                <a:lnTo>
                  <a:pt x="44" y="54"/>
                </a:lnTo>
                <a:lnTo>
                  <a:pt x="38" y="54"/>
                </a:lnTo>
                <a:lnTo>
                  <a:pt x="32" y="54"/>
                </a:lnTo>
                <a:lnTo>
                  <a:pt x="38" y="50"/>
                </a:lnTo>
                <a:lnTo>
                  <a:pt x="46" y="48"/>
                </a:lnTo>
                <a:lnTo>
                  <a:pt x="18" y="44"/>
                </a:lnTo>
                <a:lnTo>
                  <a:pt x="6" y="44"/>
                </a:lnTo>
                <a:lnTo>
                  <a:pt x="0" y="46"/>
                </a:lnTo>
                <a:lnTo>
                  <a:pt x="0" y="48"/>
                </a:lnTo>
                <a:close/>
              </a:path>
            </a:pathLst>
          </a:custGeom>
          <a:solidFill>
            <a:schemeClr val="bg1"/>
          </a:solidFill>
          <a:ln w="6350">
            <a:solidFill>
              <a:schemeClr val="tx1"/>
            </a:solidFill>
            <a:round/>
            <a:headEnd/>
            <a:tailEnd/>
          </a:ln>
        </p:spPr>
        <p:txBody>
          <a:bodyPr/>
          <a:lstStyle/>
          <a:p>
            <a:endParaRPr lang="tr-TR"/>
          </a:p>
        </p:txBody>
      </p:sp>
      <p:sp>
        <p:nvSpPr>
          <p:cNvPr id="604" name="Freeform 633"/>
          <p:cNvSpPr>
            <a:spLocks noChangeAspect="1"/>
          </p:cNvSpPr>
          <p:nvPr/>
        </p:nvSpPr>
        <p:spPr bwMode="auto">
          <a:xfrm>
            <a:off x="3127345" y="5284772"/>
            <a:ext cx="28575" cy="17462"/>
          </a:xfrm>
          <a:custGeom>
            <a:avLst/>
            <a:gdLst>
              <a:gd name="T0" fmla="*/ 2147483647 w 20"/>
              <a:gd name="T1" fmla="*/ 0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0 h 12"/>
              <a:gd name="T12" fmla="*/ 2147483647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0"/>
                </a:moveTo>
                <a:lnTo>
                  <a:pt x="20" y="12"/>
                </a:lnTo>
                <a:lnTo>
                  <a:pt x="12" y="12"/>
                </a:lnTo>
                <a:lnTo>
                  <a:pt x="2" y="8"/>
                </a:lnTo>
                <a:lnTo>
                  <a:pt x="2" y="4"/>
                </a:lnTo>
                <a:lnTo>
                  <a:pt x="0" y="0"/>
                </a:lnTo>
                <a:lnTo>
                  <a:pt x="20" y="0"/>
                </a:lnTo>
                <a:close/>
              </a:path>
            </a:pathLst>
          </a:custGeom>
          <a:solidFill>
            <a:schemeClr val="bg1"/>
          </a:solidFill>
          <a:ln w="6350">
            <a:solidFill>
              <a:schemeClr val="tx1"/>
            </a:solidFill>
            <a:round/>
            <a:headEnd/>
            <a:tailEnd/>
          </a:ln>
        </p:spPr>
        <p:txBody>
          <a:bodyPr/>
          <a:lstStyle/>
          <a:p>
            <a:endParaRPr lang="tr-TR"/>
          </a:p>
        </p:txBody>
      </p:sp>
      <p:sp>
        <p:nvSpPr>
          <p:cNvPr id="605" name="Freeform 634"/>
          <p:cNvSpPr>
            <a:spLocks noChangeAspect="1"/>
          </p:cNvSpPr>
          <p:nvPr/>
        </p:nvSpPr>
        <p:spPr bwMode="auto">
          <a:xfrm>
            <a:off x="2697133" y="5251434"/>
            <a:ext cx="100012" cy="20638"/>
          </a:xfrm>
          <a:custGeom>
            <a:avLst/>
            <a:gdLst>
              <a:gd name="T0" fmla="*/ 2147483647 w 68"/>
              <a:gd name="T1" fmla="*/ 2147483647 h 14"/>
              <a:gd name="T2" fmla="*/ 2147483647 w 68"/>
              <a:gd name="T3" fmla="*/ 2147483647 h 14"/>
              <a:gd name="T4" fmla="*/ 2147483647 w 68"/>
              <a:gd name="T5" fmla="*/ 0 h 14"/>
              <a:gd name="T6" fmla="*/ 2147483647 w 68"/>
              <a:gd name="T7" fmla="*/ 0 h 14"/>
              <a:gd name="T8" fmla="*/ 2147483647 w 68"/>
              <a:gd name="T9" fmla="*/ 0 h 14"/>
              <a:gd name="T10" fmla="*/ 2147483647 w 68"/>
              <a:gd name="T11" fmla="*/ 2147483647 h 14"/>
              <a:gd name="T12" fmla="*/ 2147483647 w 68"/>
              <a:gd name="T13" fmla="*/ 2147483647 h 14"/>
              <a:gd name="T14" fmla="*/ 2147483647 w 68"/>
              <a:gd name="T15" fmla="*/ 2147483647 h 14"/>
              <a:gd name="T16" fmla="*/ 2147483647 w 68"/>
              <a:gd name="T17" fmla="*/ 0 h 14"/>
              <a:gd name="T18" fmla="*/ 2147483647 w 68"/>
              <a:gd name="T19" fmla="*/ 2147483647 h 14"/>
              <a:gd name="T20" fmla="*/ 2147483647 w 68"/>
              <a:gd name="T21" fmla="*/ 2147483647 h 14"/>
              <a:gd name="T22" fmla="*/ 2147483647 w 68"/>
              <a:gd name="T23" fmla="*/ 2147483647 h 14"/>
              <a:gd name="T24" fmla="*/ 0 w 68"/>
              <a:gd name="T25" fmla="*/ 2147483647 h 14"/>
              <a:gd name="T26" fmla="*/ 2147483647 w 68"/>
              <a:gd name="T27" fmla="*/ 2147483647 h 14"/>
              <a:gd name="T28" fmla="*/ 2147483647 w 68"/>
              <a:gd name="T29" fmla="*/ 2147483647 h 14"/>
              <a:gd name="T30" fmla="*/ 2147483647 w 68"/>
              <a:gd name="T31" fmla="*/ 2147483647 h 14"/>
              <a:gd name="T32" fmla="*/ 2147483647 w 68"/>
              <a:gd name="T33" fmla="*/ 2147483647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14"/>
              <a:gd name="T53" fmla="*/ 68 w 68"/>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14">
                <a:moveTo>
                  <a:pt x="68" y="12"/>
                </a:moveTo>
                <a:lnTo>
                  <a:pt x="68" y="4"/>
                </a:lnTo>
                <a:lnTo>
                  <a:pt x="56" y="0"/>
                </a:lnTo>
                <a:lnTo>
                  <a:pt x="46" y="0"/>
                </a:lnTo>
                <a:lnTo>
                  <a:pt x="44" y="0"/>
                </a:lnTo>
                <a:lnTo>
                  <a:pt x="42" y="2"/>
                </a:lnTo>
                <a:lnTo>
                  <a:pt x="38" y="4"/>
                </a:lnTo>
                <a:lnTo>
                  <a:pt x="34" y="2"/>
                </a:lnTo>
                <a:lnTo>
                  <a:pt x="30" y="0"/>
                </a:lnTo>
                <a:lnTo>
                  <a:pt x="24" y="2"/>
                </a:lnTo>
                <a:lnTo>
                  <a:pt x="16" y="4"/>
                </a:lnTo>
                <a:lnTo>
                  <a:pt x="8" y="6"/>
                </a:lnTo>
                <a:lnTo>
                  <a:pt x="0" y="8"/>
                </a:lnTo>
                <a:lnTo>
                  <a:pt x="6" y="10"/>
                </a:lnTo>
                <a:lnTo>
                  <a:pt x="14" y="12"/>
                </a:lnTo>
                <a:lnTo>
                  <a:pt x="32" y="14"/>
                </a:lnTo>
                <a:lnTo>
                  <a:pt x="68" y="12"/>
                </a:lnTo>
                <a:close/>
              </a:path>
            </a:pathLst>
          </a:custGeom>
          <a:solidFill>
            <a:schemeClr val="bg1"/>
          </a:solidFill>
          <a:ln w="6350">
            <a:solidFill>
              <a:schemeClr val="tx1"/>
            </a:solidFill>
            <a:round/>
            <a:headEnd/>
            <a:tailEnd/>
          </a:ln>
        </p:spPr>
        <p:txBody>
          <a:bodyPr/>
          <a:lstStyle/>
          <a:p>
            <a:endParaRPr lang="tr-TR"/>
          </a:p>
        </p:txBody>
      </p:sp>
      <p:sp>
        <p:nvSpPr>
          <p:cNvPr id="606" name="Freeform 635"/>
          <p:cNvSpPr>
            <a:spLocks noChangeAspect="1"/>
          </p:cNvSpPr>
          <p:nvPr/>
        </p:nvSpPr>
        <p:spPr bwMode="auto">
          <a:xfrm>
            <a:off x="7311995" y="3587734"/>
            <a:ext cx="57150" cy="28575"/>
          </a:xfrm>
          <a:custGeom>
            <a:avLst/>
            <a:gdLst>
              <a:gd name="T0" fmla="*/ 2147483647 w 36"/>
              <a:gd name="T1" fmla="*/ 0 h 18"/>
              <a:gd name="T2" fmla="*/ 2147483647 w 36"/>
              <a:gd name="T3" fmla="*/ 2147483647 h 18"/>
              <a:gd name="T4" fmla="*/ 2147483647 w 36"/>
              <a:gd name="T5" fmla="*/ 2147483647 h 18"/>
              <a:gd name="T6" fmla="*/ 2147483647 w 36"/>
              <a:gd name="T7" fmla="*/ 2147483647 h 18"/>
              <a:gd name="T8" fmla="*/ 2147483647 w 36"/>
              <a:gd name="T9" fmla="*/ 2147483647 h 18"/>
              <a:gd name="T10" fmla="*/ 0 w 36"/>
              <a:gd name="T11" fmla="*/ 2147483647 h 18"/>
              <a:gd name="T12" fmla="*/ 2147483647 w 36"/>
              <a:gd name="T13" fmla="*/ 2147483647 h 18"/>
              <a:gd name="T14" fmla="*/ 2147483647 w 36"/>
              <a:gd name="T15" fmla="*/ 2147483647 h 18"/>
              <a:gd name="T16" fmla="*/ 2147483647 w 36"/>
              <a:gd name="T17" fmla="*/ 2147483647 h 18"/>
              <a:gd name="T18" fmla="*/ 2147483647 w 36"/>
              <a:gd name="T19" fmla="*/ 2147483647 h 18"/>
              <a:gd name="T20" fmla="*/ 2147483647 w 36"/>
              <a:gd name="T21" fmla="*/ 2147483647 h 18"/>
              <a:gd name="T22" fmla="*/ 2147483647 w 36"/>
              <a:gd name="T23" fmla="*/ 0 h 18"/>
              <a:gd name="T24" fmla="*/ 2147483647 w 36"/>
              <a:gd name="T25" fmla="*/ 0 h 18"/>
              <a:gd name="T26" fmla="*/ 2147483647 w 36"/>
              <a:gd name="T27" fmla="*/ 2147483647 h 18"/>
              <a:gd name="T28" fmla="*/ 2147483647 w 36"/>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8"/>
              <a:gd name="T47" fmla="*/ 36 w 36"/>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8">
                <a:moveTo>
                  <a:pt x="36" y="0"/>
                </a:moveTo>
                <a:lnTo>
                  <a:pt x="25" y="9"/>
                </a:lnTo>
                <a:lnTo>
                  <a:pt x="10" y="15"/>
                </a:lnTo>
                <a:lnTo>
                  <a:pt x="6" y="17"/>
                </a:lnTo>
                <a:lnTo>
                  <a:pt x="2" y="18"/>
                </a:lnTo>
                <a:lnTo>
                  <a:pt x="0" y="13"/>
                </a:lnTo>
                <a:lnTo>
                  <a:pt x="2" y="11"/>
                </a:lnTo>
                <a:lnTo>
                  <a:pt x="4" y="7"/>
                </a:lnTo>
                <a:lnTo>
                  <a:pt x="6" y="6"/>
                </a:lnTo>
                <a:lnTo>
                  <a:pt x="10" y="4"/>
                </a:lnTo>
                <a:lnTo>
                  <a:pt x="19" y="2"/>
                </a:lnTo>
                <a:lnTo>
                  <a:pt x="27" y="0"/>
                </a:lnTo>
                <a:lnTo>
                  <a:pt x="36" y="0"/>
                </a:lnTo>
                <a:lnTo>
                  <a:pt x="36" y="2"/>
                </a:lnTo>
                <a:lnTo>
                  <a:pt x="36" y="0"/>
                </a:lnTo>
                <a:close/>
              </a:path>
            </a:pathLst>
          </a:custGeom>
          <a:solidFill>
            <a:schemeClr val="bg1"/>
          </a:solidFill>
          <a:ln w="6350">
            <a:solidFill>
              <a:schemeClr val="tx1"/>
            </a:solidFill>
            <a:round/>
            <a:headEnd/>
            <a:tailEnd/>
          </a:ln>
        </p:spPr>
        <p:txBody>
          <a:bodyPr/>
          <a:lstStyle/>
          <a:p>
            <a:endParaRPr lang="tr-TR"/>
          </a:p>
        </p:txBody>
      </p:sp>
      <p:sp>
        <p:nvSpPr>
          <p:cNvPr id="610" name="Text Box 644"/>
          <p:cNvSpPr txBox="1">
            <a:spLocks noChangeArrowheads="1"/>
          </p:cNvSpPr>
          <p:nvPr/>
        </p:nvSpPr>
        <p:spPr bwMode="auto">
          <a:xfrm>
            <a:off x="285720" y="5570176"/>
            <a:ext cx="4714908" cy="1015663"/>
          </a:xfrm>
          <a:prstGeom prst="rect">
            <a:avLst/>
          </a:prstGeom>
          <a:solidFill>
            <a:srgbClr val="3366FF"/>
          </a:solidFill>
          <a:ln w="25400">
            <a:noFill/>
            <a:miter lim="800000"/>
            <a:headEnd/>
            <a:tailEnd/>
          </a:ln>
          <a:effectLst>
            <a:prstShdw prst="shdw17" dist="17961" dir="2700000">
              <a:schemeClr val="bg1"/>
            </a:prstShdw>
          </a:effectLst>
        </p:spPr>
        <p:txBody>
          <a:bodyPr wrap="square">
            <a:spAutoFit/>
          </a:bodyPr>
          <a:lstStyle/>
          <a:p>
            <a:pPr algn="just">
              <a:buSzTx/>
              <a:buFontTx/>
              <a:buNone/>
            </a:pPr>
            <a:r>
              <a:rPr lang="en-US" sz="1200" b="1" dirty="0" smtClean="0">
                <a:solidFill>
                  <a:schemeClr val="bg1"/>
                </a:solidFill>
                <a:ea typeface="Arial Unicode MS" pitchFamily="34" charset="-128"/>
                <a:cs typeface="Arial Unicode MS" pitchFamily="34" charset="-128"/>
              </a:rPr>
              <a:t>The CIPM MRA has now been signed by the representatives of 91 institutes – from 51 Member States, 36 Associates of the CGPM, and 4 international organizations – and covers a further 14</a:t>
            </a:r>
            <a:r>
              <a:rPr lang="tr-TR" sz="1200" b="1" dirty="0" smtClean="0">
                <a:solidFill>
                  <a:schemeClr val="bg1"/>
                </a:solidFill>
                <a:ea typeface="Arial Unicode MS" pitchFamily="34" charset="-128"/>
                <a:cs typeface="Arial Unicode MS" pitchFamily="34" charset="-128"/>
              </a:rPr>
              <a:t>6</a:t>
            </a:r>
            <a:r>
              <a:rPr lang="en-US" sz="1200" b="1" dirty="0" smtClean="0">
                <a:solidFill>
                  <a:schemeClr val="bg1"/>
                </a:solidFill>
                <a:ea typeface="Arial Unicode MS" pitchFamily="34" charset="-128"/>
                <a:cs typeface="Arial Unicode MS" pitchFamily="34" charset="-128"/>
              </a:rPr>
              <a:t> institutes designated by the signatory bodies.</a:t>
            </a:r>
          </a:p>
          <a:p>
            <a:pPr algn="just">
              <a:buSzTx/>
              <a:buFontTx/>
              <a:buNone/>
            </a:pPr>
            <a:r>
              <a:rPr lang="tr-TR" sz="1200" b="1" dirty="0" smtClean="0">
                <a:solidFill>
                  <a:schemeClr val="bg1"/>
                </a:solidFill>
                <a:ea typeface="Arial Unicode MS" pitchFamily="34" charset="-128"/>
                <a:cs typeface="Arial Unicode MS" pitchFamily="34" charset="-128"/>
              </a:rPr>
              <a:t> Kuruluş</a:t>
            </a:r>
            <a:endParaRPr lang="en-US" sz="1200" b="1" dirty="0">
              <a:solidFill>
                <a:schemeClr val="bg1"/>
              </a:solidFill>
              <a:ea typeface="Arial Unicode MS" pitchFamily="34" charset="-128"/>
              <a:cs typeface="Arial Unicode MS" pitchFamily="34" charset="-128"/>
            </a:endParaRPr>
          </a:p>
        </p:txBody>
      </p:sp>
      <p:sp>
        <p:nvSpPr>
          <p:cNvPr id="612" name="Freeform 394"/>
          <p:cNvSpPr>
            <a:spLocks noChangeAspect="1"/>
          </p:cNvSpPr>
          <p:nvPr/>
        </p:nvSpPr>
        <p:spPr bwMode="auto">
          <a:xfrm rot="5400000">
            <a:off x="5786408" y="3890946"/>
            <a:ext cx="39688" cy="17463"/>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solidFill>
            <a:srgbClr val="008000"/>
          </a:solidFill>
          <a:ln w="6350" algn="ctr">
            <a:solidFill>
              <a:schemeClr val="tx1"/>
            </a:solidFill>
            <a:round/>
            <a:headEnd/>
            <a:tailEnd/>
          </a:ln>
          <a:effectLst/>
        </p:spPr>
        <p:txBody>
          <a:bodyPr rot="10800000" vert="eaVert"/>
          <a:lstStyle/>
          <a:p>
            <a:endParaRPr lang="tr-TR"/>
          </a:p>
        </p:txBody>
      </p:sp>
      <p:sp>
        <p:nvSpPr>
          <p:cNvPr id="613" name="Freeform 404"/>
          <p:cNvSpPr>
            <a:spLocks noChangeAspect="1"/>
          </p:cNvSpPr>
          <p:nvPr/>
        </p:nvSpPr>
        <p:spPr bwMode="auto">
          <a:xfrm>
            <a:off x="5743545" y="3489309"/>
            <a:ext cx="26988" cy="41275"/>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solidFill>
            <a:schemeClr val="tx1"/>
          </a:solidFill>
          <a:ln w="6350">
            <a:solidFill>
              <a:schemeClr val="tx1"/>
            </a:solidFill>
            <a:round/>
            <a:headEnd/>
            <a:tailEnd/>
          </a:ln>
        </p:spPr>
        <p:txBody>
          <a:bodyPr/>
          <a:lstStyle/>
          <a:p>
            <a:endParaRPr lang="tr-TR"/>
          </a:p>
        </p:txBody>
      </p:sp>
      <p:sp>
        <p:nvSpPr>
          <p:cNvPr id="614" name="Freeform 516"/>
          <p:cNvSpPr>
            <a:spLocks noChangeAspect="1"/>
          </p:cNvSpPr>
          <p:nvPr/>
        </p:nvSpPr>
        <p:spPr bwMode="auto">
          <a:xfrm rot="3806097">
            <a:off x="4760883" y="2178034"/>
            <a:ext cx="26987" cy="17463"/>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solidFill>
            <a:srgbClr val="008000"/>
          </a:solidFill>
          <a:ln w="6350">
            <a:solidFill>
              <a:schemeClr val="tx1"/>
            </a:solidFill>
            <a:round/>
            <a:headEnd/>
            <a:tailEnd/>
          </a:ln>
        </p:spPr>
        <p:txBody>
          <a:bodyPr rot="10800000" vert="eaVert"/>
          <a:lstStyle/>
          <a:p>
            <a:endParaRPr lang="tr-TR"/>
          </a:p>
        </p:txBody>
      </p:sp>
      <p:sp>
        <p:nvSpPr>
          <p:cNvPr id="61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35</a:t>
            </a:fld>
            <a:endParaRPr lang="tr-TR" sz="1200"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Rectangle 310"/>
          <p:cNvSpPr>
            <a:spLocks noChangeArrowheads="1"/>
          </p:cNvSpPr>
          <p:nvPr/>
        </p:nvSpPr>
        <p:spPr bwMode="auto">
          <a:xfrm>
            <a:off x="94597" y="42038"/>
            <a:ext cx="778671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Signatories</a:t>
            </a:r>
            <a:endParaRPr lang="en-GB" sz="3600" dirty="0">
              <a:solidFill>
                <a:schemeClr val="bg1"/>
              </a:solidFill>
              <a:latin typeface="Futura Bk BT" pitchFamily="34" charset="0"/>
              <a:ea typeface="+mj-ea"/>
              <a:cs typeface="+mj-cs"/>
            </a:endParaRPr>
          </a:p>
        </p:txBody>
      </p:sp>
      <p:sp>
        <p:nvSpPr>
          <p:cNvPr id="337" name="TextBox 336"/>
          <p:cNvSpPr txBox="1"/>
          <p:nvPr/>
        </p:nvSpPr>
        <p:spPr>
          <a:xfrm flipH="1">
            <a:off x="914400" y="5867400"/>
            <a:ext cx="7726681" cy="246221"/>
          </a:xfrm>
          <a:prstGeom prst="rect">
            <a:avLst/>
          </a:prstGeom>
          <a:noFill/>
        </p:spPr>
        <p:txBody>
          <a:bodyPr wrap="square" rtlCol="0">
            <a:spAutoFit/>
          </a:bodyPr>
          <a:lstStyle/>
          <a:p>
            <a:r>
              <a:rPr lang="tr-TR" dirty="0" smtClean="0">
                <a:latin typeface="Futura Lt BT" pitchFamily="34" charset="0"/>
              </a:rPr>
              <a:t>Details about signatories are available at: </a:t>
            </a:r>
            <a:r>
              <a:rPr lang="tr-TR" dirty="0" smtClean="0">
                <a:latin typeface="Futura Lt BT" pitchFamily="34" charset="0"/>
                <a:hlinkClick r:id="rId3"/>
              </a:rPr>
              <a:t>http://www.bipm.org/en/cipm-mra/participation/signatories.htm</a:t>
            </a:r>
            <a:endParaRPr lang="tr-TR" dirty="0">
              <a:latin typeface="Futura Lt BT" pitchFamily="34" charset="0"/>
            </a:endParaRPr>
          </a:p>
        </p:txBody>
      </p:sp>
      <p:pic>
        <p:nvPicPr>
          <p:cNvPr id="6" name="Picture 5" descr="Member States.jpg"/>
          <p:cNvPicPr>
            <a:picLocks noChangeAspect="1"/>
          </p:cNvPicPr>
          <p:nvPr/>
        </p:nvPicPr>
        <p:blipFill>
          <a:blip r:embed="rId4"/>
          <a:stretch>
            <a:fillRect/>
          </a:stretch>
        </p:blipFill>
        <p:spPr>
          <a:xfrm>
            <a:off x="357158" y="1142984"/>
            <a:ext cx="8358214" cy="2621724"/>
          </a:xfrm>
          <a:prstGeom prst="rect">
            <a:avLst/>
          </a:prstGeom>
        </p:spPr>
      </p:pic>
      <p:sp>
        <p:nvSpPr>
          <p:cNvPr id="7" name="TextBox 6"/>
          <p:cNvSpPr txBox="1"/>
          <p:nvPr/>
        </p:nvSpPr>
        <p:spPr>
          <a:xfrm>
            <a:off x="4486760" y="243724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4 October 2001</a:t>
            </a:r>
            <a:endParaRPr lang="tr-TR" sz="1200" b="1" dirty="0">
              <a:solidFill>
                <a:srgbClr val="FF0000"/>
              </a:solidFill>
              <a:latin typeface="Futura Lt BT" pitchFamily="34" charset="0"/>
            </a:endParaRPr>
          </a:p>
        </p:txBody>
      </p:sp>
      <p:cxnSp>
        <p:nvCxnSpPr>
          <p:cNvPr id="9" name="Straight Arrow Connector 8"/>
          <p:cNvCxnSpPr/>
          <p:nvPr/>
        </p:nvCxnSpPr>
        <p:spPr>
          <a:xfrm>
            <a:off x="4000496" y="2570156"/>
            <a:ext cx="428628" cy="1588"/>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143768" y="228599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14 October 1999</a:t>
            </a:r>
            <a:endParaRPr lang="tr-TR" sz="1200" b="1" dirty="0">
              <a:solidFill>
                <a:srgbClr val="FF0000"/>
              </a:solidFill>
              <a:latin typeface="Futura Lt BT" pitchFamily="34" charset="0"/>
            </a:endParaRPr>
          </a:p>
        </p:txBody>
      </p:sp>
      <p:cxnSp>
        <p:nvCxnSpPr>
          <p:cNvPr id="13" name="Straight Arrow Connector 12"/>
          <p:cNvCxnSpPr/>
          <p:nvPr/>
        </p:nvCxnSpPr>
        <p:spPr>
          <a:xfrm flipV="1">
            <a:off x="6715140" y="2500306"/>
            <a:ext cx="357190" cy="285752"/>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000100" y="3143248"/>
            <a:ext cx="428628" cy="357190"/>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500166" y="335756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18 October  2000</a:t>
            </a:r>
            <a:endParaRPr lang="tr-TR" sz="1200" b="1" dirty="0">
              <a:solidFill>
                <a:srgbClr val="FF0000"/>
              </a:solidFill>
              <a:latin typeface="Futura Lt BT" pitchFamily="34" charset="0"/>
            </a:endParaRPr>
          </a:p>
        </p:txBody>
      </p:sp>
      <p:cxnSp>
        <p:nvCxnSpPr>
          <p:cNvPr id="17" name="Straight Arrow Connector 16"/>
          <p:cNvCxnSpPr/>
          <p:nvPr/>
        </p:nvCxnSpPr>
        <p:spPr>
          <a:xfrm flipV="1">
            <a:off x="4000496" y="1357298"/>
            <a:ext cx="357190" cy="285752"/>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429124" y="121442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2 June 2004</a:t>
            </a:r>
            <a:endParaRPr lang="tr-TR" sz="1200" b="1" dirty="0">
              <a:solidFill>
                <a:srgbClr val="FF0000"/>
              </a:solidFill>
              <a:latin typeface="Futura Lt BT" pitchFamily="34" charset="0"/>
            </a:endParaRPr>
          </a:p>
        </p:txBody>
      </p:sp>
      <p:cxnSp>
        <p:nvCxnSpPr>
          <p:cNvPr id="19" name="Straight Arrow Connector 18"/>
          <p:cNvCxnSpPr/>
          <p:nvPr/>
        </p:nvCxnSpPr>
        <p:spPr>
          <a:xfrm>
            <a:off x="3944824" y="3254592"/>
            <a:ext cx="428628" cy="1588"/>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484796" y="310334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6 July 2011</a:t>
            </a:r>
            <a:endParaRPr lang="tr-TR" sz="1200" b="1" dirty="0">
              <a:solidFill>
                <a:srgbClr val="FF0000"/>
              </a:solidFill>
              <a:latin typeface="Futura Lt BT" pitchFamily="34" charset="0"/>
            </a:endParaRPr>
          </a:p>
        </p:txBody>
      </p:sp>
      <p:sp>
        <p:nvSpPr>
          <p:cNvPr id="21"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36</a:t>
            </a:fld>
            <a:endParaRPr lang="tr-TR" sz="1200" dirty="0"/>
          </a:p>
        </p:txBody>
      </p:sp>
      <p:pic>
        <p:nvPicPr>
          <p:cNvPr id="22" name="Picture 21" descr="Acosiates.jpg"/>
          <p:cNvPicPr>
            <a:picLocks noChangeAspect="1"/>
          </p:cNvPicPr>
          <p:nvPr/>
        </p:nvPicPr>
        <p:blipFill>
          <a:blip r:embed="rId5"/>
          <a:stretch>
            <a:fillRect/>
          </a:stretch>
        </p:blipFill>
        <p:spPr>
          <a:xfrm>
            <a:off x="405438" y="3857628"/>
            <a:ext cx="8429652" cy="1928826"/>
          </a:xfrm>
          <a:prstGeom prst="rect">
            <a:avLst/>
          </a:prstGeom>
        </p:spPr>
      </p:pic>
      <p:cxnSp>
        <p:nvCxnSpPr>
          <p:cNvPr id="23" name="Straight Arrow Connector 22"/>
          <p:cNvCxnSpPr/>
          <p:nvPr/>
        </p:nvCxnSpPr>
        <p:spPr>
          <a:xfrm>
            <a:off x="1270086" y="4230584"/>
            <a:ext cx="428628" cy="1588"/>
          </a:xfrm>
          <a:prstGeom prst="straightConnector1">
            <a:avLst/>
          </a:prstGeom>
          <a:ln w="15875">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675556" y="4096082"/>
            <a:ext cx="1571636" cy="276999"/>
          </a:xfrm>
          <a:prstGeom prst="rect">
            <a:avLst/>
          </a:prstGeom>
          <a:noFill/>
        </p:spPr>
        <p:txBody>
          <a:bodyPr wrap="square" rtlCol="0">
            <a:spAutoFit/>
          </a:bodyPr>
          <a:lstStyle/>
          <a:p>
            <a:r>
              <a:rPr lang="tr-TR" sz="1200" b="1" dirty="0" smtClean="0">
                <a:solidFill>
                  <a:srgbClr val="FF0000"/>
                </a:solidFill>
                <a:latin typeface="Futura Lt BT" pitchFamily="34" charset="0"/>
              </a:rPr>
              <a:t>25 March 2011</a:t>
            </a:r>
            <a:endParaRPr lang="tr-TR" sz="1200" b="1" dirty="0">
              <a:solidFill>
                <a:srgbClr val="FF0000"/>
              </a:solidFill>
              <a:latin typeface="Futura Lt BT"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69038" y="2649592"/>
            <a:ext cx="7715304" cy="1200329"/>
          </a:xfrm>
          <a:prstGeom prst="rect">
            <a:avLst/>
          </a:prstGeom>
          <a:noFill/>
        </p:spPr>
        <p:txBody>
          <a:bodyPr wrap="square" rtlCol="0">
            <a:spAutoFit/>
          </a:bodyPr>
          <a:lstStyle/>
          <a:p>
            <a:pPr algn="ctr"/>
            <a:r>
              <a:rPr lang="tr-TR" sz="3600" b="1" kern="0" dirty="0" smtClean="0">
                <a:solidFill>
                  <a:srgbClr val="C00000"/>
                </a:solidFill>
                <a:latin typeface="Futura Bk BT"/>
              </a:rPr>
              <a:t>STRUCTURE of the CIPM MRA and the KCDB</a:t>
            </a:r>
            <a:endParaRPr lang="tr-TR" sz="3600" b="1" kern="0" dirty="0">
              <a:solidFill>
                <a:srgbClr val="C00000"/>
              </a:solidFill>
              <a:latin typeface="Futura Bk BT"/>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37</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Group 115"/>
          <p:cNvGrpSpPr/>
          <p:nvPr/>
        </p:nvGrpSpPr>
        <p:grpSpPr>
          <a:xfrm>
            <a:off x="275898" y="1052669"/>
            <a:ext cx="8539163" cy="5427663"/>
            <a:chOff x="228600" y="1304925"/>
            <a:chExt cx="8539163" cy="5427663"/>
          </a:xfrm>
        </p:grpSpPr>
        <p:sp>
          <p:nvSpPr>
            <p:cNvPr id="10244" name="TextBox 5"/>
            <p:cNvSpPr txBox="1">
              <a:spLocks noChangeArrowheads="1"/>
            </p:cNvSpPr>
            <p:nvPr/>
          </p:nvSpPr>
          <p:spPr bwMode="auto">
            <a:xfrm>
              <a:off x="533400" y="4743450"/>
              <a:ext cx="2286000" cy="369332"/>
            </a:xfrm>
            <a:prstGeom prst="rect">
              <a:avLst/>
            </a:prstGeom>
            <a:noFill/>
            <a:ln w="9525">
              <a:noFill/>
              <a:miter lim="800000"/>
              <a:headEnd/>
              <a:tailEnd/>
            </a:ln>
          </p:spPr>
          <p:txBody>
            <a:bodyPr>
              <a:spAutoFit/>
            </a:bodyPr>
            <a:lstStyle/>
            <a:p>
              <a:pPr eaLnBrk="0" hangingPunct="0"/>
              <a:endParaRPr lang="en-US">
                <a:latin typeface="Futura Bk BT"/>
              </a:endParaRPr>
            </a:p>
          </p:txBody>
        </p:sp>
        <p:cxnSp>
          <p:nvCxnSpPr>
            <p:cNvPr id="10245"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0247" name="Rectangle 8"/>
            <p:cNvSpPr>
              <a:spLocks noChangeArrowheads="1"/>
            </p:cNvSpPr>
            <p:nvPr/>
          </p:nvSpPr>
          <p:spPr bwMode="auto">
            <a:xfrm>
              <a:off x="1265238" y="1304925"/>
              <a:ext cx="7088187" cy="484188"/>
            </a:xfrm>
            <a:prstGeom prst="rect">
              <a:avLst/>
            </a:prstGeom>
            <a:noFill/>
            <a:ln w="28575">
              <a:solidFill>
                <a:srgbClr val="000099"/>
              </a:solidFill>
              <a:miter lim="800000"/>
              <a:headEnd/>
              <a:tailEnd/>
            </a:ln>
          </p:spPr>
          <p:txBody>
            <a:bodyPr/>
            <a:lstStyle/>
            <a:p>
              <a:endParaRPr lang="en-US">
                <a:latin typeface="Futura Bk BT"/>
              </a:endParaRPr>
            </a:p>
          </p:txBody>
        </p:sp>
        <p:sp>
          <p:nvSpPr>
            <p:cNvPr id="10248" name="Rectangle 9"/>
            <p:cNvSpPr>
              <a:spLocks noChangeArrowheads="1"/>
            </p:cNvSpPr>
            <p:nvPr/>
          </p:nvSpPr>
          <p:spPr bwMode="auto">
            <a:xfrm>
              <a:off x="881063" y="2733675"/>
              <a:ext cx="2773362" cy="735013"/>
            </a:xfrm>
            <a:prstGeom prst="rect">
              <a:avLst/>
            </a:prstGeom>
            <a:noFill/>
            <a:ln w="19050">
              <a:solidFill>
                <a:srgbClr val="000099"/>
              </a:solidFill>
              <a:miter lim="800000"/>
              <a:headEnd/>
              <a:tailEnd/>
            </a:ln>
          </p:spPr>
          <p:txBody>
            <a:bodyPr/>
            <a:lstStyle/>
            <a:p>
              <a:endParaRPr lang="en-US">
                <a:latin typeface="Futura Bk BT"/>
              </a:endParaRPr>
            </a:p>
          </p:txBody>
        </p:sp>
        <p:sp>
          <p:nvSpPr>
            <p:cNvPr id="10249" name="Rectangle 10"/>
            <p:cNvSpPr>
              <a:spLocks noChangeArrowheads="1"/>
            </p:cNvSpPr>
            <p:nvPr/>
          </p:nvSpPr>
          <p:spPr bwMode="auto">
            <a:xfrm>
              <a:off x="1022350" y="2795588"/>
              <a:ext cx="1184620" cy="246221"/>
            </a:xfrm>
            <a:prstGeom prst="rect">
              <a:avLst/>
            </a:prstGeom>
            <a:noFill/>
            <a:ln w="9525">
              <a:noFill/>
              <a:miter lim="800000"/>
              <a:headEnd/>
              <a:tailEnd/>
            </a:ln>
          </p:spPr>
          <p:txBody>
            <a:bodyPr wrap="none" lIns="0" tIns="0" rIns="0" bIns="0">
              <a:spAutoFit/>
            </a:bodyPr>
            <a:lstStyle/>
            <a:p>
              <a:r>
                <a:rPr lang="fr-FR" sz="1600">
                  <a:latin typeface="Futura Bk BT"/>
                </a:rPr>
                <a:t>Consultative </a:t>
              </a:r>
              <a:endParaRPr lang="fr-FR">
                <a:latin typeface="Futura Bk BT"/>
              </a:endParaRPr>
            </a:p>
          </p:txBody>
        </p:sp>
        <p:sp>
          <p:nvSpPr>
            <p:cNvPr id="10250" name="Rectangle 11"/>
            <p:cNvSpPr>
              <a:spLocks noChangeArrowheads="1"/>
            </p:cNvSpPr>
            <p:nvPr/>
          </p:nvSpPr>
          <p:spPr bwMode="auto">
            <a:xfrm>
              <a:off x="2311400" y="2786063"/>
              <a:ext cx="1094852" cy="246221"/>
            </a:xfrm>
            <a:prstGeom prst="rect">
              <a:avLst/>
            </a:prstGeom>
            <a:noFill/>
            <a:ln w="9525">
              <a:noFill/>
              <a:miter lim="800000"/>
              <a:headEnd/>
              <a:tailEnd/>
            </a:ln>
          </p:spPr>
          <p:txBody>
            <a:bodyPr wrap="none" lIns="0" tIns="0" rIns="0" bIns="0">
              <a:spAutoFit/>
            </a:bodyPr>
            <a:lstStyle/>
            <a:p>
              <a:r>
                <a:rPr lang="fr-FR" sz="1600">
                  <a:latin typeface="Futura Bk BT"/>
                </a:rPr>
                <a:t>Committees</a:t>
              </a:r>
              <a:endParaRPr lang="fr-FR">
                <a:latin typeface="Futura Bk BT"/>
              </a:endParaRPr>
            </a:p>
          </p:txBody>
        </p:sp>
        <p:sp>
          <p:nvSpPr>
            <p:cNvPr id="10251" name="Rectangle 12"/>
            <p:cNvSpPr>
              <a:spLocks noChangeArrowheads="1"/>
            </p:cNvSpPr>
            <p:nvPr/>
          </p:nvSpPr>
          <p:spPr bwMode="auto">
            <a:xfrm>
              <a:off x="1982788" y="2995613"/>
              <a:ext cx="593111" cy="246221"/>
            </a:xfrm>
            <a:prstGeom prst="rect">
              <a:avLst/>
            </a:prstGeom>
            <a:noFill/>
            <a:ln w="9525">
              <a:noFill/>
              <a:miter lim="800000"/>
              <a:headEnd/>
              <a:tailEnd/>
            </a:ln>
          </p:spPr>
          <p:txBody>
            <a:bodyPr wrap="none" lIns="0" tIns="0" rIns="0" bIns="0">
              <a:spAutoFit/>
            </a:bodyPr>
            <a:lstStyle/>
            <a:p>
              <a:r>
                <a:rPr lang="fr-FR" sz="1600">
                  <a:latin typeface="Futura Bk BT"/>
                </a:rPr>
                <a:t>RMOs</a:t>
              </a:r>
              <a:endParaRPr lang="fr-FR">
                <a:latin typeface="Futura Bk BT"/>
              </a:endParaRPr>
            </a:p>
          </p:txBody>
        </p:sp>
        <p:sp>
          <p:nvSpPr>
            <p:cNvPr id="10252" name="Rectangle 13"/>
            <p:cNvSpPr>
              <a:spLocks noChangeArrowheads="1"/>
            </p:cNvSpPr>
            <p:nvPr/>
          </p:nvSpPr>
          <p:spPr bwMode="auto">
            <a:xfrm>
              <a:off x="2022475" y="3203575"/>
              <a:ext cx="512961" cy="246221"/>
            </a:xfrm>
            <a:prstGeom prst="rect">
              <a:avLst/>
            </a:prstGeom>
            <a:noFill/>
            <a:ln w="9525">
              <a:noFill/>
              <a:miter lim="800000"/>
              <a:headEnd/>
              <a:tailEnd/>
            </a:ln>
          </p:spPr>
          <p:txBody>
            <a:bodyPr wrap="none" lIns="0" tIns="0" rIns="0" bIns="0">
              <a:spAutoFit/>
            </a:bodyPr>
            <a:lstStyle/>
            <a:p>
              <a:r>
                <a:rPr lang="fr-FR" sz="1600">
                  <a:latin typeface="Futura Bk BT"/>
                </a:rPr>
                <a:t>BIPM</a:t>
              </a:r>
              <a:endParaRPr lang="fr-FR">
                <a:latin typeface="Futura Bk BT"/>
              </a:endParaRPr>
            </a:p>
          </p:txBody>
        </p:sp>
        <p:sp>
          <p:nvSpPr>
            <p:cNvPr id="10253" name="Rectangle 14"/>
            <p:cNvSpPr>
              <a:spLocks noChangeArrowheads="1"/>
            </p:cNvSpPr>
            <p:nvPr/>
          </p:nvSpPr>
          <p:spPr bwMode="auto">
            <a:xfrm>
              <a:off x="2576513" y="6396038"/>
              <a:ext cx="3146425" cy="336550"/>
            </a:xfrm>
            <a:prstGeom prst="rect">
              <a:avLst/>
            </a:prstGeom>
            <a:noFill/>
            <a:ln w="28575">
              <a:solidFill>
                <a:srgbClr val="000099"/>
              </a:solidFill>
              <a:miter lim="800000"/>
              <a:headEnd/>
              <a:tailEnd/>
            </a:ln>
          </p:spPr>
          <p:txBody>
            <a:bodyPr/>
            <a:lstStyle/>
            <a:p>
              <a:endParaRPr lang="en-US">
                <a:latin typeface="Futura Bk BT"/>
              </a:endParaRPr>
            </a:p>
          </p:txBody>
        </p:sp>
        <p:sp>
          <p:nvSpPr>
            <p:cNvPr id="10254" name="Rectangle 16"/>
            <p:cNvSpPr>
              <a:spLocks noChangeArrowheads="1"/>
            </p:cNvSpPr>
            <p:nvPr/>
          </p:nvSpPr>
          <p:spPr bwMode="auto">
            <a:xfrm>
              <a:off x="3749675" y="6454775"/>
              <a:ext cx="646113" cy="246063"/>
            </a:xfrm>
            <a:prstGeom prst="rect">
              <a:avLst/>
            </a:prstGeom>
            <a:noFill/>
            <a:ln w="9525">
              <a:noFill/>
              <a:miter lim="800000"/>
              <a:headEnd/>
              <a:tailEnd/>
            </a:ln>
          </p:spPr>
          <p:txBody>
            <a:bodyPr wrap="none" lIns="0" tIns="0" rIns="0" bIns="0">
              <a:spAutoFit/>
            </a:bodyPr>
            <a:lstStyle/>
            <a:p>
              <a:r>
                <a:rPr lang="fr-FR" sz="1600">
                  <a:latin typeface="Futura Bk BT"/>
                </a:rPr>
                <a:t>KCDB </a:t>
              </a:r>
              <a:endParaRPr lang="fr-FR">
                <a:latin typeface="Futura Bk BT"/>
              </a:endParaRPr>
            </a:p>
          </p:txBody>
        </p:sp>
        <p:sp>
          <p:nvSpPr>
            <p:cNvPr id="10255" name="Rectangle 18"/>
            <p:cNvSpPr>
              <a:spLocks noChangeArrowheads="1"/>
            </p:cNvSpPr>
            <p:nvPr/>
          </p:nvSpPr>
          <p:spPr bwMode="auto">
            <a:xfrm>
              <a:off x="4533900" y="5643563"/>
              <a:ext cx="4211638" cy="366712"/>
            </a:xfrm>
            <a:prstGeom prst="rect">
              <a:avLst/>
            </a:prstGeom>
            <a:noFill/>
            <a:ln w="19050">
              <a:solidFill>
                <a:srgbClr val="000099"/>
              </a:solidFill>
              <a:miter lim="800000"/>
              <a:headEnd/>
              <a:tailEnd/>
            </a:ln>
          </p:spPr>
          <p:txBody>
            <a:bodyPr/>
            <a:lstStyle/>
            <a:p>
              <a:endParaRPr lang="en-US">
                <a:latin typeface="Futura Bk BT"/>
              </a:endParaRPr>
            </a:p>
          </p:txBody>
        </p:sp>
        <p:sp>
          <p:nvSpPr>
            <p:cNvPr id="10256" name="Rectangle 19"/>
            <p:cNvSpPr>
              <a:spLocks noChangeArrowheads="1"/>
            </p:cNvSpPr>
            <p:nvPr/>
          </p:nvSpPr>
          <p:spPr bwMode="auto">
            <a:xfrm>
              <a:off x="5881688" y="5699125"/>
              <a:ext cx="516552" cy="246221"/>
            </a:xfrm>
            <a:prstGeom prst="rect">
              <a:avLst/>
            </a:prstGeom>
            <a:noFill/>
            <a:ln w="9525">
              <a:noFill/>
              <a:miter lim="800000"/>
              <a:headEnd/>
              <a:tailEnd/>
            </a:ln>
          </p:spPr>
          <p:txBody>
            <a:bodyPr wrap="none" lIns="0" tIns="0" rIns="0" bIns="0">
              <a:spAutoFit/>
            </a:bodyPr>
            <a:lstStyle/>
            <a:p>
              <a:r>
                <a:rPr lang="fr-FR" sz="1600">
                  <a:latin typeface="Futura Bk BT"/>
                </a:rPr>
                <a:t>MRA </a:t>
              </a:r>
              <a:endParaRPr lang="fr-FR">
                <a:latin typeface="Futura Bk BT"/>
              </a:endParaRPr>
            </a:p>
          </p:txBody>
        </p:sp>
        <p:sp>
          <p:nvSpPr>
            <p:cNvPr id="10257" name="Rectangle 20"/>
            <p:cNvSpPr>
              <a:spLocks noChangeArrowheads="1"/>
            </p:cNvSpPr>
            <p:nvPr/>
          </p:nvSpPr>
          <p:spPr bwMode="auto">
            <a:xfrm>
              <a:off x="6383338" y="5699125"/>
              <a:ext cx="1035540" cy="246221"/>
            </a:xfrm>
            <a:prstGeom prst="rect">
              <a:avLst/>
            </a:prstGeom>
            <a:noFill/>
            <a:ln w="9525">
              <a:noFill/>
              <a:miter lim="800000"/>
              <a:headEnd/>
              <a:tailEnd/>
            </a:ln>
          </p:spPr>
          <p:txBody>
            <a:bodyPr wrap="none" lIns="0" tIns="0" rIns="0" bIns="0">
              <a:spAutoFit/>
            </a:bodyPr>
            <a:lstStyle/>
            <a:p>
              <a:r>
                <a:rPr lang="fr-FR" sz="1600">
                  <a:latin typeface="Futura Bk BT"/>
                </a:rPr>
                <a:t>appendix C</a:t>
              </a:r>
              <a:endParaRPr lang="fr-FR">
                <a:latin typeface="Futura Bk BT"/>
              </a:endParaRPr>
            </a:p>
          </p:txBody>
        </p:sp>
        <p:sp>
          <p:nvSpPr>
            <p:cNvPr id="10258" name="Rectangle 24"/>
            <p:cNvSpPr>
              <a:spLocks noChangeArrowheads="1"/>
            </p:cNvSpPr>
            <p:nvPr/>
          </p:nvSpPr>
          <p:spPr bwMode="auto">
            <a:xfrm>
              <a:off x="3268663" y="1423988"/>
              <a:ext cx="2588850" cy="246221"/>
            </a:xfrm>
            <a:prstGeom prst="rect">
              <a:avLst/>
            </a:prstGeom>
            <a:noFill/>
            <a:ln w="9525">
              <a:noFill/>
              <a:miter lim="800000"/>
              <a:headEnd/>
              <a:tailEnd/>
            </a:ln>
          </p:spPr>
          <p:txBody>
            <a:bodyPr wrap="none" lIns="0" tIns="0" rIns="0" bIns="0">
              <a:spAutoFit/>
            </a:bodyPr>
            <a:lstStyle/>
            <a:p>
              <a:r>
                <a:rPr lang="fr-FR" sz="1600">
                  <a:latin typeface="Futura Bk BT"/>
                </a:rPr>
                <a:t>National Metrology Institutes</a:t>
              </a:r>
            </a:p>
          </p:txBody>
        </p:sp>
        <p:sp>
          <p:nvSpPr>
            <p:cNvPr id="10259" name="Rectangle 26"/>
            <p:cNvSpPr>
              <a:spLocks noChangeArrowheads="1"/>
            </p:cNvSpPr>
            <p:nvPr/>
          </p:nvSpPr>
          <p:spPr bwMode="auto">
            <a:xfrm>
              <a:off x="2868613" y="1962150"/>
              <a:ext cx="318998" cy="246221"/>
            </a:xfrm>
            <a:prstGeom prst="rect">
              <a:avLst/>
            </a:prstGeom>
            <a:noFill/>
            <a:ln w="9525">
              <a:noFill/>
              <a:miter lim="800000"/>
              <a:headEnd/>
              <a:tailEnd/>
            </a:ln>
          </p:spPr>
          <p:txBody>
            <a:bodyPr wrap="none" lIns="0" tIns="0" rIns="0" bIns="0">
              <a:spAutoFit/>
            </a:bodyPr>
            <a:lstStyle/>
            <a:p>
              <a:r>
                <a:rPr lang="fr-FR" sz="1600" i="1">
                  <a:latin typeface="Futura Bk BT"/>
                </a:rPr>
                <a:t>key</a:t>
              </a:r>
              <a:endParaRPr lang="fr-FR">
                <a:latin typeface="Futura Bk BT"/>
              </a:endParaRPr>
            </a:p>
          </p:txBody>
        </p:sp>
        <p:sp>
          <p:nvSpPr>
            <p:cNvPr id="10260" name="Rectangle 27"/>
            <p:cNvSpPr>
              <a:spLocks noChangeArrowheads="1"/>
            </p:cNvSpPr>
            <p:nvPr/>
          </p:nvSpPr>
          <p:spPr bwMode="auto">
            <a:xfrm>
              <a:off x="4521200" y="1962150"/>
              <a:ext cx="932948" cy="246221"/>
            </a:xfrm>
            <a:prstGeom prst="rect">
              <a:avLst/>
            </a:prstGeom>
            <a:noFill/>
            <a:ln w="9525">
              <a:noFill/>
              <a:miter lim="800000"/>
              <a:headEnd/>
              <a:tailEnd/>
            </a:ln>
          </p:spPr>
          <p:txBody>
            <a:bodyPr wrap="none" lIns="0" tIns="0" rIns="0" bIns="0">
              <a:spAutoFit/>
            </a:bodyPr>
            <a:lstStyle/>
            <a:p>
              <a:r>
                <a:rPr lang="fr-FR" sz="1600" i="1">
                  <a:latin typeface="Futura Bk BT"/>
                </a:rPr>
                <a:t>calibration</a:t>
              </a:r>
              <a:endParaRPr lang="fr-FR">
                <a:latin typeface="Futura Bk BT"/>
              </a:endParaRPr>
            </a:p>
          </p:txBody>
        </p:sp>
        <p:sp>
          <p:nvSpPr>
            <p:cNvPr id="10261" name="Rectangle 28"/>
            <p:cNvSpPr>
              <a:spLocks noChangeArrowheads="1"/>
            </p:cNvSpPr>
            <p:nvPr/>
          </p:nvSpPr>
          <p:spPr bwMode="auto">
            <a:xfrm>
              <a:off x="6110288" y="1962150"/>
              <a:ext cx="591509" cy="246221"/>
            </a:xfrm>
            <a:prstGeom prst="rect">
              <a:avLst/>
            </a:prstGeom>
            <a:noFill/>
            <a:ln w="9525">
              <a:noFill/>
              <a:miter lim="800000"/>
              <a:headEnd/>
              <a:tailEnd/>
            </a:ln>
          </p:spPr>
          <p:txBody>
            <a:bodyPr wrap="none" lIns="0" tIns="0" rIns="0" bIns="0">
              <a:spAutoFit/>
            </a:bodyPr>
            <a:lstStyle/>
            <a:p>
              <a:r>
                <a:rPr lang="fr-FR" sz="1600" i="1">
                  <a:latin typeface="Futura Bk BT"/>
                </a:rPr>
                <a:t>quality</a:t>
              </a:r>
              <a:endParaRPr lang="fr-FR">
                <a:latin typeface="Futura Bk BT"/>
              </a:endParaRPr>
            </a:p>
          </p:txBody>
        </p:sp>
        <p:sp>
          <p:nvSpPr>
            <p:cNvPr id="10262" name="Rectangle 29"/>
            <p:cNvSpPr>
              <a:spLocks noChangeArrowheads="1"/>
            </p:cNvSpPr>
            <p:nvPr/>
          </p:nvSpPr>
          <p:spPr bwMode="auto">
            <a:xfrm>
              <a:off x="7315200" y="1905000"/>
              <a:ext cx="1344920" cy="246221"/>
            </a:xfrm>
            <a:prstGeom prst="rect">
              <a:avLst/>
            </a:prstGeom>
            <a:noFill/>
            <a:ln w="9525">
              <a:noFill/>
              <a:miter lim="800000"/>
              <a:headEnd/>
              <a:tailEnd/>
            </a:ln>
          </p:spPr>
          <p:txBody>
            <a:bodyPr wrap="none" lIns="0" tIns="0" rIns="0" bIns="0">
              <a:spAutoFit/>
            </a:bodyPr>
            <a:lstStyle/>
            <a:p>
              <a:r>
                <a:rPr lang="fr-FR" sz="1600" i="1" dirty="0" err="1">
                  <a:latin typeface="Futura Bk BT"/>
                </a:rPr>
                <a:t>supplementary</a:t>
              </a:r>
              <a:endParaRPr lang="fr-FR" dirty="0">
                <a:latin typeface="Futura Bk BT"/>
              </a:endParaRPr>
            </a:p>
          </p:txBody>
        </p:sp>
        <p:sp>
          <p:nvSpPr>
            <p:cNvPr id="10263" name="Rectangle 31"/>
            <p:cNvSpPr>
              <a:spLocks noChangeArrowheads="1"/>
            </p:cNvSpPr>
            <p:nvPr/>
          </p:nvSpPr>
          <p:spPr bwMode="auto">
            <a:xfrm>
              <a:off x="2455863" y="2171700"/>
              <a:ext cx="1162178" cy="246221"/>
            </a:xfrm>
            <a:prstGeom prst="rect">
              <a:avLst/>
            </a:prstGeom>
            <a:noFill/>
            <a:ln w="9525">
              <a:noFill/>
              <a:miter lim="800000"/>
              <a:headEnd/>
              <a:tailEnd/>
            </a:ln>
          </p:spPr>
          <p:txBody>
            <a:bodyPr wrap="none" lIns="0" tIns="0" rIns="0" bIns="0">
              <a:spAutoFit/>
            </a:bodyPr>
            <a:lstStyle/>
            <a:p>
              <a:r>
                <a:rPr lang="fr-FR" sz="1600" i="1">
                  <a:latin typeface="Futura Bk BT"/>
                </a:rPr>
                <a:t>comparisons</a:t>
              </a:r>
              <a:endParaRPr lang="fr-FR">
                <a:latin typeface="Futura Bk BT"/>
              </a:endParaRPr>
            </a:p>
          </p:txBody>
        </p:sp>
        <p:sp>
          <p:nvSpPr>
            <p:cNvPr id="10264" name="Rectangle 32"/>
            <p:cNvSpPr>
              <a:spLocks noChangeArrowheads="1"/>
            </p:cNvSpPr>
            <p:nvPr/>
          </p:nvSpPr>
          <p:spPr bwMode="auto">
            <a:xfrm>
              <a:off x="4365625" y="2171700"/>
              <a:ext cx="1255152" cy="246221"/>
            </a:xfrm>
            <a:prstGeom prst="rect">
              <a:avLst/>
            </a:prstGeom>
            <a:noFill/>
            <a:ln w="9525">
              <a:noFill/>
              <a:miter lim="800000"/>
              <a:headEnd/>
              <a:tailEnd/>
            </a:ln>
          </p:spPr>
          <p:txBody>
            <a:bodyPr wrap="none" lIns="0" tIns="0" rIns="0" bIns="0">
              <a:spAutoFit/>
            </a:bodyPr>
            <a:lstStyle/>
            <a:p>
              <a:r>
                <a:rPr lang="fr-FR" sz="1600" i="1">
                  <a:latin typeface="Futura Bk BT"/>
                </a:rPr>
                <a:t>measurement</a:t>
              </a:r>
              <a:endParaRPr lang="fr-FR">
                <a:latin typeface="Futura Bk BT"/>
              </a:endParaRPr>
            </a:p>
          </p:txBody>
        </p:sp>
        <p:sp>
          <p:nvSpPr>
            <p:cNvPr id="10265" name="Rectangle 33"/>
            <p:cNvSpPr>
              <a:spLocks noChangeArrowheads="1"/>
            </p:cNvSpPr>
            <p:nvPr/>
          </p:nvSpPr>
          <p:spPr bwMode="auto">
            <a:xfrm>
              <a:off x="6030913" y="2171700"/>
              <a:ext cx="753411" cy="246221"/>
            </a:xfrm>
            <a:prstGeom prst="rect">
              <a:avLst/>
            </a:prstGeom>
            <a:noFill/>
            <a:ln w="9525">
              <a:noFill/>
              <a:miter lim="800000"/>
              <a:headEnd/>
              <a:tailEnd/>
            </a:ln>
          </p:spPr>
          <p:txBody>
            <a:bodyPr wrap="none" lIns="0" tIns="0" rIns="0" bIns="0">
              <a:spAutoFit/>
            </a:bodyPr>
            <a:lstStyle/>
            <a:p>
              <a:r>
                <a:rPr lang="fr-FR" sz="1600" i="1">
                  <a:latin typeface="Futura Bk BT"/>
                </a:rPr>
                <a:t>systems</a:t>
              </a:r>
              <a:endParaRPr lang="fr-FR">
                <a:latin typeface="Futura Bk BT"/>
              </a:endParaRPr>
            </a:p>
          </p:txBody>
        </p:sp>
        <p:sp>
          <p:nvSpPr>
            <p:cNvPr id="10266" name="Rectangle 34"/>
            <p:cNvSpPr>
              <a:spLocks noChangeArrowheads="1"/>
            </p:cNvSpPr>
            <p:nvPr/>
          </p:nvSpPr>
          <p:spPr bwMode="auto">
            <a:xfrm>
              <a:off x="7391400" y="2133600"/>
              <a:ext cx="1219886" cy="246221"/>
            </a:xfrm>
            <a:prstGeom prst="rect">
              <a:avLst/>
            </a:prstGeom>
            <a:noFill/>
            <a:ln w="9525">
              <a:noFill/>
              <a:miter lim="800000"/>
              <a:headEnd/>
              <a:tailEnd/>
            </a:ln>
          </p:spPr>
          <p:txBody>
            <a:bodyPr wrap="none" lIns="0" tIns="0" rIns="0" bIns="0">
              <a:spAutoFit/>
            </a:bodyPr>
            <a:lstStyle/>
            <a:p>
              <a:r>
                <a:rPr lang="fr-FR" sz="1600" i="1" dirty="0" err="1">
                  <a:latin typeface="Futura Bk BT"/>
                </a:rPr>
                <a:t>comparisons</a:t>
              </a:r>
              <a:r>
                <a:rPr lang="fr-FR" sz="1600" i="1" dirty="0">
                  <a:latin typeface="Futura Bk BT"/>
                </a:rPr>
                <a:t> </a:t>
              </a:r>
              <a:endParaRPr lang="fr-FR" dirty="0">
                <a:latin typeface="Futura Bk BT"/>
              </a:endParaRPr>
            </a:p>
          </p:txBody>
        </p:sp>
        <p:sp>
          <p:nvSpPr>
            <p:cNvPr id="10267" name="Rectangle 36"/>
            <p:cNvSpPr>
              <a:spLocks noChangeArrowheads="1"/>
            </p:cNvSpPr>
            <p:nvPr/>
          </p:nvSpPr>
          <p:spPr bwMode="auto">
            <a:xfrm>
              <a:off x="4481513" y="2379663"/>
              <a:ext cx="1011495" cy="246221"/>
            </a:xfrm>
            <a:prstGeom prst="rect">
              <a:avLst/>
            </a:prstGeom>
            <a:noFill/>
            <a:ln w="9525">
              <a:noFill/>
              <a:miter lim="800000"/>
              <a:headEnd/>
              <a:tailEnd/>
            </a:ln>
          </p:spPr>
          <p:txBody>
            <a:bodyPr wrap="none" lIns="0" tIns="0" rIns="0" bIns="0">
              <a:spAutoFit/>
            </a:bodyPr>
            <a:lstStyle/>
            <a:p>
              <a:r>
                <a:rPr lang="fr-FR" sz="1600" i="1">
                  <a:latin typeface="Futura Bk BT"/>
                </a:rPr>
                <a:t>capabilities</a:t>
              </a:r>
              <a:endParaRPr lang="fr-FR">
                <a:latin typeface="Futura Bk BT"/>
              </a:endParaRPr>
            </a:p>
          </p:txBody>
        </p:sp>
        <p:sp>
          <p:nvSpPr>
            <p:cNvPr id="10270" name="Rectangle 39"/>
            <p:cNvSpPr>
              <a:spLocks noChangeArrowheads="1"/>
            </p:cNvSpPr>
            <p:nvPr/>
          </p:nvSpPr>
          <p:spPr bwMode="auto">
            <a:xfrm>
              <a:off x="2640013" y="3657600"/>
              <a:ext cx="604333" cy="246221"/>
            </a:xfrm>
            <a:prstGeom prst="rect">
              <a:avLst/>
            </a:prstGeom>
            <a:noFill/>
            <a:ln w="9525">
              <a:noFill/>
              <a:miter lim="800000"/>
              <a:headEnd/>
              <a:tailEnd/>
            </a:ln>
          </p:spPr>
          <p:txBody>
            <a:bodyPr wrap="none" lIns="0" tIns="0" rIns="0" bIns="0">
              <a:spAutoFit/>
            </a:bodyPr>
            <a:lstStyle/>
            <a:p>
              <a:r>
                <a:rPr lang="fr-FR" sz="1600" i="1">
                  <a:latin typeface="Futura Bk BT"/>
                </a:rPr>
                <a:t>results</a:t>
              </a:r>
              <a:endParaRPr lang="fr-FR">
                <a:latin typeface="Futura Bk BT"/>
              </a:endParaRPr>
            </a:p>
          </p:txBody>
        </p:sp>
        <p:sp>
          <p:nvSpPr>
            <p:cNvPr id="10271" name="Rectangle 40"/>
            <p:cNvSpPr>
              <a:spLocks noChangeArrowheads="1"/>
            </p:cNvSpPr>
            <p:nvPr/>
          </p:nvSpPr>
          <p:spPr bwMode="auto">
            <a:xfrm>
              <a:off x="7446963" y="3657600"/>
              <a:ext cx="1126912" cy="246221"/>
            </a:xfrm>
            <a:prstGeom prst="rect">
              <a:avLst/>
            </a:prstGeom>
            <a:noFill/>
            <a:ln w="9525">
              <a:noFill/>
              <a:miter lim="800000"/>
              <a:headEnd/>
              <a:tailEnd/>
            </a:ln>
          </p:spPr>
          <p:txBody>
            <a:bodyPr wrap="none" lIns="0" tIns="0" rIns="0" bIns="0">
              <a:spAutoFit/>
            </a:bodyPr>
            <a:lstStyle/>
            <a:p>
              <a:r>
                <a:rPr lang="fr-FR" sz="1600" i="1">
                  <a:latin typeface="Futura Bk BT"/>
                </a:rPr>
                <a:t>submissions</a:t>
              </a:r>
              <a:endParaRPr lang="fr-FR">
                <a:latin typeface="Futura Bk BT"/>
              </a:endParaRPr>
            </a:p>
          </p:txBody>
        </p:sp>
        <p:sp>
          <p:nvSpPr>
            <p:cNvPr id="10272" name="Rectangle 41"/>
            <p:cNvSpPr>
              <a:spLocks noChangeArrowheads="1"/>
            </p:cNvSpPr>
            <p:nvPr/>
          </p:nvSpPr>
          <p:spPr bwMode="auto">
            <a:xfrm>
              <a:off x="2551113" y="4906963"/>
              <a:ext cx="969817" cy="246221"/>
            </a:xfrm>
            <a:prstGeom prst="rect">
              <a:avLst/>
            </a:prstGeom>
            <a:noFill/>
            <a:ln w="9525">
              <a:noFill/>
              <a:miter lim="800000"/>
              <a:headEnd/>
              <a:tailEnd/>
            </a:ln>
          </p:spPr>
          <p:txBody>
            <a:bodyPr wrap="none" lIns="0" tIns="0" rIns="0" bIns="0">
              <a:spAutoFit/>
            </a:bodyPr>
            <a:lstStyle/>
            <a:p>
              <a:r>
                <a:rPr lang="fr-FR" sz="1600" i="1">
                  <a:latin typeface="Futura Bk BT"/>
                </a:rPr>
                <a:t>degrees of</a:t>
              </a:r>
              <a:endParaRPr lang="fr-FR">
                <a:latin typeface="Futura Bk BT"/>
              </a:endParaRPr>
            </a:p>
          </p:txBody>
        </p:sp>
        <p:sp>
          <p:nvSpPr>
            <p:cNvPr id="10273" name="Rectangle 42"/>
            <p:cNvSpPr>
              <a:spLocks noChangeArrowheads="1"/>
            </p:cNvSpPr>
            <p:nvPr/>
          </p:nvSpPr>
          <p:spPr bwMode="auto">
            <a:xfrm>
              <a:off x="7542213" y="4906963"/>
              <a:ext cx="932948" cy="246221"/>
            </a:xfrm>
            <a:prstGeom prst="rect">
              <a:avLst/>
            </a:prstGeom>
            <a:noFill/>
            <a:ln w="9525">
              <a:noFill/>
              <a:miter lim="800000"/>
              <a:headEnd/>
              <a:tailEnd/>
            </a:ln>
          </p:spPr>
          <p:txBody>
            <a:bodyPr wrap="none" lIns="0" tIns="0" rIns="0" bIns="0">
              <a:spAutoFit/>
            </a:bodyPr>
            <a:lstStyle/>
            <a:p>
              <a:r>
                <a:rPr lang="fr-FR" sz="1600" i="1">
                  <a:latin typeface="Futura Bk BT"/>
                </a:rPr>
                <a:t>calibration</a:t>
              </a:r>
              <a:endParaRPr lang="fr-FR">
                <a:latin typeface="Futura Bk BT"/>
              </a:endParaRPr>
            </a:p>
          </p:txBody>
        </p:sp>
        <p:sp>
          <p:nvSpPr>
            <p:cNvPr id="10274" name="Rectangle 43"/>
            <p:cNvSpPr>
              <a:spLocks noChangeArrowheads="1"/>
            </p:cNvSpPr>
            <p:nvPr/>
          </p:nvSpPr>
          <p:spPr bwMode="auto">
            <a:xfrm>
              <a:off x="2489200" y="5114925"/>
              <a:ext cx="1091646" cy="246221"/>
            </a:xfrm>
            <a:prstGeom prst="rect">
              <a:avLst/>
            </a:prstGeom>
            <a:noFill/>
            <a:ln w="9525">
              <a:noFill/>
              <a:miter lim="800000"/>
              <a:headEnd/>
              <a:tailEnd/>
            </a:ln>
          </p:spPr>
          <p:txBody>
            <a:bodyPr wrap="none" lIns="0" tIns="0" rIns="0" bIns="0">
              <a:spAutoFit/>
            </a:bodyPr>
            <a:lstStyle/>
            <a:p>
              <a:r>
                <a:rPr lang="fr-FR" sz="1600" i="1">
                  <a:latin typeface="Futura Bk BT"/>
                </a:rPr>
                <a:t>equivalence</a:t>
              </a:r>
              <a:endParaRPr lang="fr-FR">
                <a:latin typeface="Futura Bk BT"/>
              </a:endParaRPr>
            </a:p>
          </p:txBody>
        </p:sp>
        <p:sp>
          <p:nvSpPr>
            <p:cNvPr id="10275" name="Rectangle 44"/>
            <p:cNvSpPr>
              <a:spLocks noChangeArrowheads="1"/>
            </p:cNvSpPr>
            <p:nvPr/>
          </p:nvSpPr>
          <p:spPr bwMode="auto">
            <a:xfrm>
              <a:off x="7386638" y="5114925"/>
              <a:ext cx="1255152" cy="246221"/>
            </a:xfrm>
            <a:prstGeom prst="rect">
              <a:avLst/>
            </a:prstGeom>
            <a:noFill/>
            <a:ln w="9525">
              <a:noFill/>
              <a:miter lim="800000"/>
              <a:headEnd/>
              <a:tailEnd/>
            </a:ln>
          </p:spPr>
          <p:txBody>
            <a:bodyPr wrap="none" lIns="0" tIns="0" rIns="0" bIns="0">
              <a:spAutoFit/>
            </a:bodyPr>
            <a:lstStyle/>
            <a:p>
              <a:r>
                <a:rPr lang="fr-FR" sz="1600" i="1">
                  <a:latin typeface="Futura Bk BT"/>
                </a:rPr>
                <a:t>measurement</a:t>
              </a:r>
              <a:endParaRPr lang="fr-FR">
                <a:latin typeface="Futura Bk BT"/>
              </a:endParaRPr>
            </a:p>
          </p:txBody>
        </p:sp>
        <p:sp>
          <p:nvSpPr>
            <p:cNvPr id="10276" name="Rectangle 45"/>
            <p:cNvSpPr>
              <a:spLocks noChangeArrowheads="1"/>
            </p:cNvSpPr>
            <p:nvPr/>
          </p:nvSpPr>
          <p:spPr bwMode="auto">
            <a:xfrm>
              <a:off x="625475" y="5324475"/>
              <a:ext cx="57708" cy="246221"/>
            </a:xfrm>
            <a:prstGeom prst="rect">
              <a:avLst/>
            </a:prstGeom>
            <a:noFill/>
            <a:ln w="9525">
              <a:noFill/>
              <a:miter lim="800000"/>
              <a:headEnd/>
              <a:tailEnd/>
            </a:ln>
          </p:spPr>
          <p:txBody>
            <a:bodyPr wrap="none" lIns="0" tIns="0" rIns="0" bIns="0">
              <a:spAutoFit/>
            </a:bodyPr>
            <a:lstStyle/>
            <a:p>
              <a:r>
                <a:rPr lang="fr-FR" sz="1600">
                  <a:latin typeface="Futura Bk BT"/>
                </a:rPr>
                <a:t> </a:t>
              </a:r>
              <a:endParaRPr lang="fr-FR">
                <a:latin typeface="Futura Bk BT"/>
              </a:endParaRPr>
            </a:p>
          </p:txBody>
        </p:sp>
        <p:sp>
          <p:nvSpPr>
            <p:cNvPr id="10277" name="Rectangle 46"/>
            <p:cNvSpPr>
              <a:spLocks noChangeArrowheads="1"/>
            </p:cNvSpPr>
            <p:nvPr/>
          </p:nvSpPr>
          <p:spPr bwMode="auto">
            <a:xfrm>
              <a:off x="7475538" y="5324475"/>
              <a:ext cx="57708" cy="246221"/>
            </a:xfrm>
            <a:prstGeom prst="rect">
              <a:avLst/>
            </a:prstGeom>
            <a:noFill/>
            <a:ln w="9525">
              <a:noFill/>
              <a:miter lim="800000"/>
              <a:headEnd/>
              <a:tailEnd/>
            </a:ln>
          </p:spPr>
          <p:txBody>
            <a:bodyPr wrap="none" lIns="0" tIns="0" rIns="0" bIns="0">
              <a:spAutoFit/>
            </a:bodyPr>
            <a:lstStyle/>
            <a:p>
              <a:r>
                <a:rPr lang="fr-FR" sz="1600">
                  <a:latin typeface="Futura Bk BT"/>
                </a:rPr>
                <a:t> </a:t>
              </a:r>
              <a:endParaRPr lang="fr-FR">
                <a:latin typeface="Futura Bk BT"/>
              </a:endParaRPr>
            </a:p>
          </p:txBody>
        </p:sp>
        <p:sp>
          <p:nvSpPr>
            <p:cNvPr id="10278" name="Rectangle 47"/>
            <p:cNvSpPr>
              <a:spLocks noChangeArrowheads="1"/>
            </p:cNvSpPr>
            <p:nvPr/>
          </p:nvSpPr>
          <p:spPr bwMode="auto">
            <a:xfrm>
              <a:off x="7531100" y="5324475"/>
              <a:ext cx="1011495" cy="246221"/>
            </a:xfrm>
            <a:prstGeom prst="rect">
              <a:avLst/>
            </a:prstGeom>
            <a:noFill/>
            <a:ln w="9525">
              <a:noFill/>
              <a:miter lim="800000"/>
              <a:headEnd/>
              <a:tailEnd/>
            </a:ln>
          </p:spPr>
          <p:txBody>
            <a:bodyPr wrap="none" lIns="0" tIns="0" rIns="0" bIns="0">
              <a:spAutoFit/>
            </a:bodyPr>
            <a:lstStyle/>
            <a:p>
              <a:r>
                <a:rPr lang="fr-FR" sz="1600" i="1">
                  <a:latin typeface="Futura Bk BT"/>
                </a:rPr>
                <a:t>capabilities</a:t>
              </a:r>
              <a:endParaRPr lang="fr-FR">
                <a:latin typeface="Futura Bk BT"/>
              </a:endParaRPr>
            </a:p>
          </p:txBody>
        </p:sp>
        <p:sp>
          <p:nvSpPr>
            <p:cNvPr id="10279" name="Rectangle 48"/>
            <p:cNvSpPr>
              <a:spLocks noChangeArrowheads="1"/>
            </p:cNvSpPr>
            <p:nvPr/>
          </p:nvSpPr>
          <p:spPr bwMode="auto">
            <a:xfrm>
              <a:off x="4451350" y="2767013"/>
              <a:ext cx="4316413" cy="730250"/>
            </a:xfrm>
            <a:prstGeom prst="rect">
              <a:avLst/>
            </a:prstGeom>
            <a:noFill/>
            <a:ln w="19050">
              <a:solidFill>
                <a:srgbClr val="000099"/>
              </a:solidFill>
              <a:miter lim="800000"/>
              <a:headEnd/>
              <a:tailEnd/>
            </a:ln>
          </p:spPr>
          <p:txBody>
            <a:bodyPr/>
            <a:lstStyle/>
            <a:p>
              <a:endParaRPr lang="en-US">
                <a:latin typeface="Futura Bk BT"/>
              </a:endParaRPr>
            </a:p>
          </p:txBody>
        </p:sp>
        <p:sp>
          <p:nvSpPr>
            <p:cNvPr id="10280" name="Rectangle 49"/>
            <p:cNvSpPr>
              <a:spLocks noChangeArrowheads="1"/>
            </p:cNvSpPr>
            <p:nvPr/>
          </p:nvSpPr>
          <p:spPr bwMode="auto">
            <a:xfrm>
              <a:off x="5613400" y="2803525"/>
              <a:ext cx="864019" cy="246221"/>
            </a:xfrm>
            <a:prstGeom prst="rect">
              <a:avLst/>
            </a:prstGeom>
            <a:noFill/>
            <a:ln w="9525">
              <a:noFill/>
              <a:miter lim="800000"/>
              <a:headEnd/>
              <a:tailEnd/>
            </a:ln>
          </p:spPr>
          <p:txBody>
            <a:bodyPr wrap="none" lIns="0" tIns="0" rIns="0" bIns="0">
              <a:spAutoFit/>
            </a:bodyPr>
            <a:lstStyle/>
            <a:p>
              <a:r>
                <a:rPr lang="fr-FR" sz="1600">
                  <a:latin typeface="Futura Bk BT"/>
                </a:rPr>
                <a:t>Regional </a:t>
              </a:r>
              <a:endParaRPr lang="fr-FR">
                <a:latin typeface="Futura Bk BT"/>
              </a:endParaRPr>
            </a:p>
          </p:txBody>
        </p:sp>
        <p:sp>
          <p:nvSpPr>
            <p:cNvPr id="10281" name="Rectangle 50"/>
            <p:cNvSpPr>
              <a:spLocks noChangeArrowheads="1"/>
            </p:cNvSpPr>
            <p:nvPr/>
          </p:nvSpPr>
          <p:spPr bwMode="auto">
            <a:xfrm>
              <a:off x="6565900" y="2803525"/>
              <a:ext cx="900888" cy="246221"/>
            </a:xfrm>
            <a:prstGeom prst="rect">
              <a:avLst/>
            </a:prstGeom>
            <a:noFill/>
            <a:ln w="9525">
              <a:noFill/>
              <a:miter lim="800000"/>
              <a:headEnd/>
              <a:tailEnd/>
            </a:ln>
          </p:spPr>
          <p:txBody>
            <a:bodyPr wrap="none" lIns="0" tIns="0" rIns="0" bIns="0">
              <a:spAutoFit/>
            </a:bodyPr>
            <a:lstStyle/>
            <a:p>
              <a:r>
                <a:rPr lang="fr-FR" sz="1600">
                  <a:latin typeface="Futura Bk BT"/>
                </a:rPr>
                <a:t>Metrology</a:t>
              </a:r>
              <a:endParaRPr lang="fr-FR">
                <a:latin typeface="Futura Bk BT"/>
              </a:endParaRPr>
            </a:p>
          </p:txBody>
        </p:sp>
        <p:sp>
          <p:nvSpPr>
            <p:cNvPr id="10282" name="Rectangle 51"/>
            <p:cNvSpPr>
              <a:spLocks noChangeArrowheads="1"/>
            </p:cNvSpPr>
            <p:nvPr/>
          </p:nvSpPr>
          <p:spPr bwMode="auto">
            <a:xfrm>
              <a:off x="5964238" y="3013075"/>
              <a:ext cx="1264770" cy="246221"/>
            </a:xfrm>
            <a:prstGeom prst="rect">
              <a:avLst/>
            </a:prstGeom>
            <a:noFill/>
            <a:ln w="9525">
              <a:noFill/>
              <a:miter lim="800000"/>
              <a:headEnd/>
              <a:tailEnd/>
            </a:ln>
          </p:spPr>
          <p:txBody>
            <a:bodyPr wrap="none" lIns="0" tIns="0" rIns="0" bIns="0">
              <a:spAutoFit/>
            </a:bodyPr>
            <a:lstStyle/>
            <a:p>
              <a:r>
                <a:rPr lang="fr-FR" sz="1600">
                  <a:latin typeface="Futura Bk BT"/>
                </a:rPr>
                <a:t>Organizations</a:t>
              </a:r>
              <a:endParaRPr lang="fr-FR">
                <a:latin typeface="Futura Bk BT"/>
              </a:endParaRPr>
            </a:p>
          </p:txBody>
        </p:sp>
        <p:sp>
          <p:nvSpPr>
            <p:cNvPr id="10283" name="Rectangle 52"/>
            <p:cNvSpPr>
              <a:spLocks noChangeArrowheads="1"/>
            </p:cNvSpPr>
            <p:nvPr/>
          </p:nvSpPr>
          <p:spPr bwMode="auto">
            <a:xfrm>
              <a:off x="6232525" y="3222625"/>
              <a:ext cx="730969" cy="246221"/>
            </a:xfrm>
            <a:prstGeom prst="rect">
              <a:avLst/>
            </a:prstGeom>
            <a:noFill/>
            <a:ln w="9525">
              <a:noFill/>
              <a:miter lim="800000"/>
              <a:headEnd/>
              <a:tailEnd/>
            </a:ln>
          </p:spPr>
          <p:txBody>
            <a:bodyPr wrap="none" lIns="0" tIns="0" rIns="0" bIns="0">
              <a:spAutoFit/>
            </a:bodyPr>
            <a:lstStyle/>
            <a:p>
              <a:r>
                <a:rPr lang="fr-FR" sz="1600">
                  <a:latin typeface="Futura Bk BT"/>
                </a:rPr>
                <a:t>(RMOs)</a:t>
              </a:r>
              <a:endParaRPr lang="fr-FR">
                <a:latin typeface="Futura Bk BT"/>
              </a:endParaRPr>
            </a:p>
          </p:txBody>
        </p:sp>
        <p:sp>
          <p:nvSpPr>
            <p:cNvPr id="10287" name="Rectangle 62"/>
            <p:cNvSpPr>
              <a:spLocks noChangeArrowheads="1"/>
            </p:cNvSpPr>
            <p:nvPr/>
          </p:nvSpPr>
          <p:spPr bwMode="auto">
            <a:xfrm>
              <a:off x="871538" y="4221163"/>
              <a:ext cx="2784475" cy="307975"/>
            </a:xfrm>
            <a:prstGeom prst="rect">
              <a:avLst/>
            </a:prstGeom>
            <a:noFill/>
            <a:ln w="19050">
              <a:solidFill>
                <a:srgbClr val="000099"/>
              </a:solidFill>
              <a:miter lim="800000"/>
              <a:headEnd/>
              <a:tailEnd/>
            </a:ln>
          </p:spPr>
          <p:txBody>
            <a:bodyPr/>
            <a:lstStyle/>
            <a:p>
              <a:endParaRPr lang="en-US">
                <a:latin typeface="Futura Bk BT"/>
              </a:endParaRPr>
            </a:p>
          </p:txBody>
        </p:sp>
        <p:sp>
          <p:nvSpPr>
            <p:cNvPr id="10288" name="Rectangle 64"/>
            <p:cNvSpPr>
              <a:spLocks noChangeArrowheads="1"/>
            </p:cNvSpPr>
            <p:nvPr/>
          </p:nvSpPr>
          <p:spPr bwMode="auto">
            <a:xfrm>
              <a:off x="969963" y="4276725"/>
              <a:ext cx="2279470" cy="246221"/>
            </a:xfrm>
            <a:prstGeom prst="rect">
              <a:avLst/>
            </a:prstGeom>
            <a:noFill/>
            <a:ln w="9525">
              <a:noFill/>
              <a:miter lim="800000"/>
              <a:headEnd/>
              <a:tailEnd/>
            </a:ln>
          </p:spPr>
          <p:txBody>
            <a:bodyPr wrap="none" lIns="0" tIns="0" rIns="0" bIns="0">
              <a:spAutoFit/>
            </a:bodyPr>
            <a:lstStyle/>
            <a:p>
              <a:r>
                <a:rPr lang="fr-FR" sz="1600">
                  <a:latin typeface="Futura Bk BT"/>
                </a:rPr>
                <a:t>Consultative Committees</a:t>
              </a:r>
              <a:endParaRPr lang="fr-FR">
                <a:latin typeface="Futura Bk BT"/>
              </a:endParaRPr>
            </a:p>
          </p:txBody>
        </p:sp>
        <p:sp>
          <p:nvSpPr>
            <p:cNvPr id="10290" name="Rectangle 68"/>
            <p:cNvSpPr>
              <a:spLocks noChangeArrowheads="1"/>
            </p:cNvSpPr>
            <p:nvPr/>
          </p:nvSpPr>
          <p:spPr bwMode="auto">
            <a:xfrm>
              <a:off x="915988" y="5646738"/>
              <a:ext cx="2820987" cy="381000"/>
            </a:xfrm>
            <a:prstGeom prst="rect">
              <a:avLst/>
            </a:prstGeom>
            <a:noFill/>
            <a:ln w="19050">
              <a:solidFill>
                <a:srgbClr val="000099"/>
              </a:solidFill>
              <a:miter lim="800000"/>
              <a:headEnd/>
              <a:tailEnd/>
            </a:ln>
          </p:spPr>
          <p:txBody>
            <a:bodyPr/>
            <a:lstStyle/>
            <a:p>
              <a:endParaRPr lang="en-US">
                <a:latin typeface="Futura Bk BT"/>
              </a:endParaRPr>
            </a:p>
          </p:txBody>
        </p:sp>
        <p:sp>
          <p:nvSpPr>
            <p:cNvPr id="10291" name="Rectangle 69"/>
            <p:cNvSpPr>
              <a:spLocks noChangeArrowheads="1"/>
            </p:cNvSpPr>
            <p:nvPr/>
          </p:nvSpPr>
          <p:spPr bwMode="auto">
            <a:xfrm>
              <a:off x="1573213" y="5702300"/>
              <a:ext cx="516552" cy="246221"/>
            </a:xfrm>
            <a:prstGeom prst="rect">
              <a:avLst/>
            </a:prstGeom>
            <a:noFill/>
            <a:ln w="9525">
              <a:noFill/>
              <a:miter lim="800000"/>
              <a:headEnd/>
              <a:tailEnd/>
            </a:ln>
          </p:spPr>
          <p:txBody>
            <a:bodyPr wrap="none" lIns="0" tIns="0" rIns="0" bIns="0">
              <a:spAutoFit/>
            </a:bodyPr>
            <a:lstStyle/>
            <a:p>
              <a:r>
                <a:rPr lang="fr-FR" sz="1600">
                  <a:latin typeface="Futura Bk BT"/>
                </a:rPr>
                <a:t>MRA </a:t>
              </a:r>
              <a:endParaRPr lang="fr-FR">
                <a:latin typeface="Futura Bk BT"/>
              </a:endParaRPr>
            </a:p>
          </p:txBody>
        </p:sp>
        <p:sp>
          <p:nvSpPr>
            <p:cNvPr id="10292" name="Rectangle 70"/>
            <p:cNvSpPr>
              <a:spLocks noChangeArrowheads="1"/>
            </p:cNvSpPr>
            <p:nvPr/>
          </p:nvSpPr>
          <p:spPr bwMode="auto">
            <a:xfrm>
              <a:off x="2074863" y="5702300"/>
              <a:ext cx="1024319" cy="246221"/>
            </a:xfrm>
            <a:prstGeom prst="rect">
              <a:avLst/>
            </a:prstGeom>
            <a:noFill/>
            <a:ln w="9525">
              <a:noFill/>
              <a:miter lim="800000"/>
              <a:headEnd/>
              <a:tailEnd/>
            </a:ln>
          </p:spPr>
          <p:txBody>
            <a:bodyPr wrap="none" lIns="0" tIns="0" rIns="0" bIns="0">
              <a:spAutoFit/>
            </a:bodyPr>
            <a:lstStyle/>
            <a:p>
              <a:r>
                <a:rPr lang="fr-FR" sz="1600">
                  <a:latin typeface="Futura Bk BT"/>
                </a:rPr>
                <a:t>appendix B</a:t>
              </a:r>
              <a:endParaRPr lang="fr-FR">
                <a:latin typeface="Futura Bk BT"/>
              </a:endParaRPr>
            </a:p>
          </p:txBody>
        </p:sp>
        <p:sp>
          <p:nvSpPr>
            <p:cNvPr id="10294" name="Rectangle 74"/>
            <p:cNvSpPr>
              <a:spLocks noChangeArrowheads="1"/>
            </p:cNvSpPr>
            <p:nvPr/>
          </p:nvSpPr>
          <p:spPr bwMode="auto">
            <a:xfrm>
              <a:off x="4430713" y="4062413"/>
              <a:ext cx="4300537" cy="771525"/>
            </a:xfrm>
            <a:prstGeom prst="rect">
              <a:avLst/>
            </a:prstGeom>
            <a:noFill/>
            <a:ln w="19050">
              <a:solidFill>
                <a:srgbClr val="000099"/>
              </a:solidFill>
              <a:miter lim="800000"/>
              <a:headEnd/>
              <a:tailEnd/>
            </a:ln>
          </p:spPr>
          <p:txBody>
            <a:bodyPr/>
            <a:lstStyle/>
            <a:p>
              <a:endParaRPr lang="en-US">
                <a:latin typeface="Futura Bk BT"/>
              </a:endParaRPr>
            </a:p>
          </p:txBody>
        </p:sp>
        <p:sp>
          <p:nvSpPr>
            <p:cNvPr id="10295" name="Rectangle 75"/>
            <p:cNvSpPr>
              <a:spLocks noChangeArrowheads="1"/>
            </p:cNvSpPr>
            <p:nvPr/>
          </p:nvSpPr>
          <p:spPr bwMode="auto">
            <a:xfrm>
              <a:off x="6235700" y="4116388"/>
              <a:ext cx="729367" cy="246221"/>
            </a:xfrm>
            <a:prstGeom prst="rect">
              <a:avLst/>
            </a:prstGeom>
            <a:noFill/>
            <a:ln w="9525">
              <a:noFill/>
              <a:miter lim="800000"/>
              <a:headEnd/>
              <a:tailEnd/>
            </a:ln>
          </p:spPr>
          <p:txBody>
            <a:bodyPr wrap="none" lIns="0" tIns="0" rIns="0" bIns="0">
              <a:spAutoFit/>
            </a:bodyPr>
            <a:lstStyle/>
            <a:p>
              <a:r>
                <a:rPr lang="fr-FR" sz="1600">
                  <a:latin typeface="Futura Bk BT"/>
                </a:rPr>
                <a:t>J C R B</a:t>
              </a:r>
              <a:endParaRPr lang="fr-FR">
                <a:latin typeface="Futura Bk BT"/>
              </a:endParaRPr>
            </a:p>
          </p:txBody>
        </p:sp>
        <p:sp>
          <p:nvSpPr>
            <p:cNvPr id="10296" name="Rectangle 76"/>
            <p:cNvSpPr>
              <a:spLocks noChangeArrowheads="1"/>
            </p:cNvSpPr>
            <p:nvPr/>
          </p:nvSpPr>
          <p:spPr bwMode="auto">
            <a:xfrm>
              <a:off x="5178425" y="4337050"/>
              <a:ext cx="559449" cy="246221"/>
            </a:xfrm>
            <a:prstGeom prst="rect">
              <a:avLst/>
            </a:prstGeom>
            <a:noFill/>
            <a:ln w="9525">
              <a:noFill/>
              <a:miter lim="800000"/>
              <a:headEnd/>
              <a:tailEnd/>
            </a:ln>
          </p:spPr>
          <p:txBody>
            <a:bodyPr wrap="none" lIns="0" tIns="0" rIns="0" bIns="0">
              <a:spAutoFit/>
            </a:bodyPr>
            <a:lstStyle/>
            <a:p>
              <a:r>
                <a:rPr lang="fr-FR" sz="1600">
                  <a:latin typeface="Futura Bk BT"/>
                </a:rPr>
                <a:t>(Joint </a:t>
              </a:r>
              <a:endParaRPr lang="fr-FR">
                <a:latin typeface="Futura Bk BT"/>
              </a:endParaRPr>
            </a:p>
          </p:txBody>
        </p:sp>
        <p:sp>
          <p:nvSpPr>
            <p:cNvPr id="10297" name="Rectangle 77"/>
            <p:cNvSpPr>
              <a:spLocks noChangeArrowheads="1"/>
            </p:cNvSpPr>
            <p:nvPr/>
          </p:nvSpPr>
          <p:spPr bwMode="auto">
            <a:xfrm>
              <a:off x="5778500" y="4324350"/>
              <a:ext cx="2204130" cy="246221"/>
            </a:xfrm>
            <a:prstGeom prst="rect">
              <a:avLst/>
            </a:prstGeom>
            <a:noFill/>
            <a:ln w="9525">
              <a:noFill/>
              <a:miter lim="800000"/>
              <a:headEnd/>
              <a:tailEnd/>
            </a:ln>
          </p:spPr>
          <p:txBody>
            <a:bodyPr wrap="none" lIns="0" tIns="0" rIns="0" bIns="0">
              <a:spAutoFit/>
            </a:bodyPr>
            <a:lstStyle/>
            <a:p>
              <a:r>
                <a:rPr lang="fr-FR" sz="1600">
                  <a:latin typeface="Futura Bk BT"/>
                </a:rPr>
                <a:t>Committee of the RMOs</a:t>
              </a:r>
              <a:endParaRPr lang="fr-FR">
                <a:latin typeface="Futura Bk BT"/>
              </a:endParaRPr>
            </a:p>
          </p:txBody>
        </p:sp>
        <p:sp>
          <p:nvSpPr>
            <p:cNvPr id="10298" name="Rectangle 78"/>
            <p:cNvSpPr>
              <a:spLocks noChangeArrowheads="1"/>
            </p:cNvSpPr>
            <p:nvPr/>
          </p:nvSpPr>
          <p:spPr bwMode="auto">
            <a:xfrm>
              <a:off x="5940425" y="4533900"/>
              <a:ext cx="1243930" cy="246221"/>
            </a:xfrm>
            <a:prstGeom prst="rect">
              <a:avLst/>
            </a:prstGeom>
            <a:noFill/>
            <a:ln w="9525">
              <a:noFill/>
              <a:miter lim="800000"/>
              <a:headEnd/>
              <a:tailEnd/>
            </a:ln>
          </p:spPr>
          <p:txBody>
            <a:bodyPr wrap="none" lIns="0" tIns="0" rIns="0" bIns="0">
              <a:spAutoFit/>
            </a:bodyPr>
            <a:lstStyle/>
            <a:p>
              <a:r>
                <a:rPr lang="fr-FR" sz="1600">
                  <a:latin typeface="Futura Bk BT"/>
                </a:rPr>
                <a:t>and the BIPM</a:t>
              </a:r>
              <a:endParaRPr lang="fr-FR">
                <a:latin typeface="Futura Bk BT"/>
              </a:endParaRPr>
            </a:p>
          </p:txBody>
        </p:sp>
        <p:sp>
          <p:nvSpPr>
            <p:cNvPr id="10299" name="Rectangle 79"/>
            <p:cNvSpPr>
              <a:spLocks noChangeArrowheads="1"/>
            </p:cNvSpPr>
            <p:nvPr/>
          </p:nvSpPr>
          <p:spPr bwMode="auto">
            <a:xfrm>
              <a:off x="7154863" y="4533900"/>
              <a:ext cx="68930" cy="246221"/>
            </a:xfrm>
            <a:prstGeom prst="rect">
              <a:avLst/>
            </a:prstGeom>
            <a:noFill/>
            <a:ln w="9525">
              <a:noFill/>
              <a:miter lim="800000"/>
              <a:headEnd/>
              <a:tailEnd/>
            </a:ln>
          </p:spPr>
          <p:txBody>
            <a:bodyPr wrap="none" lIns="0" tIns="0" rIns="0" bIns="0">
              <a:spAutoFit/>
            </a:bodyPr>
            <a:lstStyle/>
            <a:p>
              <a:r>
                <a:rPr lang="fr-FR" sz="1600">
                  <a:latin typeface="Futura Bk BT"/>
                </a:rPr>
                <a:t>)</a:t>
              </a:r>
              <a:endParaRPr lang="fr-FR">
                <a:latin typeface="Futura Bk BT"/>
              </a:endParaRPr>
            </a:p>
          </p:txBody>
        </p:sp>
        <p:sp>
          <p:nvSpPr>
            <p:cNvPr id="10302" name="Freeform 86"/>
            <p:cNvSpPr>
              <a:spLocks/>
            </p:cNvSpPr>
            <p:nvPr/>
          </p:nvSpPr>
          <p:spPr bwMode="auto">
            <a:xfrm>
              <a:off x="3729038" y="5808663"/>
              <a:ext cx="434975" cy="576262"/>
            </a:xfrm>
            <a:custGeom>
              <a:avLst/>
              <a:gdLst>
                <a:gd name="T0" fmla="*/ 14817 w 822"/>
                <a:gd name="T1" fmla="*/ 0 h 1198"/>
                <a:gd name="T2" fmla="*/ 0 w 822"/>
                <a:gd name="T3" fmla="*/ 9137 h 1198"/>
                <a:gd name="T4" fmla="*/ 420158 w 822"/>
                <a:gd name="T5" fmla="*/ 576121 h 1198"/>
                <a:gd name="T6" fmla="*/ 434975 w 822"/>
                <a:gd name="T7" fmla="*/ 566503 h 1198"/>
                <a:gd name="T8" fmla="*/ 14817 w 822"/>
                <a:gd name="T9" fmla="*/ 0 h 1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2" h="1198">
                  <a:moveTo>
                    <a:pt x="28" y="0"/>
                  </a:moveTo>
                  <a:lnTo>
                    <a:pt x="0" y="19"/>
                  </a:lnTo>
                  <a:lnTo>
                    <a:pt x="794" y="1198"/>
                  </a:lnTo>
                  <a:lnTo>
                    <a:pt x="822" y="1178"/>
                  </a:lnTo>
                  <a:lnTo>
                    <a:pt x="28" y="0"/>
                  </a:lnTo>
                  <a:close/>
                </a:path>
              </a:pathLst>
            </a:custGeom>
            <a:solidFill>
              <a:srgbClr val="FF0000"/>
            </a:solidFill>
            <a:ln w="9525">
              <a:noFill/>
              <a:round/>
              <a:headEnd/>
              <a:tailEnd/>
            </a:ln>
          </p:spPr>
          <p:txBody>
            <a:bodyPr/>
            <a:lstStyle/>
            <a:p>
              <a:endParaRPr lang="tr-TR"/>
            </a:p>
          </p:txBody>
        </p:sp>
        <p:sp>
          <p:nvSpPr>
            <p:cNvPr id="10303" name="Freeform 87"/>
            <p:cNvSpPr>
              <a:spLocks/>
            </p:cNvSpPr>
            <p:nvPr/>
          </p:nvSpPr>
          <p:spPr bwMode="auto">
            <a:xfrm>
              <a:off x="4160838" y="5802313"/>
              <a:ext cx="385762" cy="582612"/>
            </a:xfrm>
            <a:custGeom>
              <a:avLst/>
              <a:gdLst>
                <a:gd name="T0" fmla="*/ 0 w 729"/>
                <a:gd name="T1" fmla="*/ 572744 h 1208"/>
                <a:gd name="T2" fmla="*/ 15875 w 729"/>
                <a:gd name="T3" fmla="*/ 581896 h 1208"/>
                <a:gd name="T4" fmla="*/ 385763 w 729"/>
                <a:gd name="T5" fmla="*/ 8671 h 1208"/>
                <a:gd name="T6" fmla="*/ 369888 w 729"/>
                <a:gd name="T7" fmla="*/ 0 h 1208"/>
                <a:gd name="T8" fmla="*/ 0 w 729"/>
                <a:gd name="T9" fmla="*/ 572744 h 1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1208">
                  <a:moveTo>
                    <a:pt x="0" y="1189"/>
                  </a:moveTo>
                  <a:lnTo>
                    <a:pt x="30" y="1208"/>
                  </a:lnTo>
                  <a:lnTo>
                    <a:pt x="729" y="18"/>
                  </a:lnTo>
                  <a:lnTo>
                    <a:pt x="699" y="0"/>
                  </a:lnTo>
                  <a:lnTo>
                    <a:pt x="0" y="1189"/>
                  </a:lnTo>
                  <a:close/>
                </a:path>
              </a:pathLst>
            </a:custGeom>
            <a:solidFill>
              <a:srgbClr val="0000FF"/>
            </a:solidFill>
            <a:ln w="9525">
              <a:noFill/>
              <a:round/>
              <a:headEnd/>
              <a:tailEnd/>
            </a:ln>
          </p:spPr>
          <p:txBody>
            <a:bodyPr/>
            <a:lstStyle/>
            <a:p>
              <a:endParaRPr lang="tr-TR"/>
            </a:p>
          </p:txBody>
        </p:sp>
        <p:sp>
          <p:nvSpPr>
            <p:cNvPr id="10306" name="Oval 94"/>
            <p:cNvSpPr>
              <a:spLocks noChangeArrowheads="1"/>
            </p:cNvSpPr>
            <p:nvPr/>
          </p:nvSpPr>
          <p:spPr bwMode="auto">
            <a:xfrm>
              <a:off x="4117975" y="6346825"/>
              <a:ext cx="88900" cy="80963"/>
            </a:xfrm>
            <a:prstGeom prst="ellipse">
              <a:avLst/>
            </a:prstGeom>
            <a:solidFill>
              <a:srgbClr val="000000"/>
            </a:solidFill>
            <a:ln w="9525">
              <a:solidFill>
                <a:srgbClr val="000000"/>
              </a:solidFill>
              <a:round/>
              <a:headEnd/>
              <a:tailEnd/>
            </a:ln>
          </p:spPr>
          <p:txBody>
            <a:bodyPr/>
            <a:lstStyle/>
            <a:p>
              <a:endParaRPr lang="en-US">
                <a:latin typeface="Futura Bk BT"/>
              </a:endParaRPr>
            </a:p>
          </p:txBody>
        </p:sp>
        <p:grpSp>
          <p:nvGrpSpPr>
            <p:cNvPr id="2" name="Group 132"/>
            <p:cNvGrpSpPr/>
            <p:nvPr/>
          </p:nvGrpSpPr>
          <p:grpSpPr>
            <a:xfrm>
              <a:off x="2182813" y="1776413"/>
              <a:ext cx="5027613" cy="4375150"/>
              <a:chOff x="2182813" y="1776413"/>
              <a:chExt cx="5027613" cy="4375150"/>
            </a:xfrm>
          </p:grpSpPr>
          <p:sp>
            <p:nvSpPr>
              <p:cNvPr id="10370" name="Freeform 53"/>
              <p:cNvSpPr>
                <a:spLocks/>
              </p:cNvSpPr>
              <p:nvPr/>
            </p:nvSpPr>
            <p:spPr bwMode="auto">
              <a:xfrm>
                <a:off x="2235200" y="1795463"/>
                <a:ext cx="180975" cy="808948"/>
              </a:xfrm>
              <a:custGeom>
                <a:avLst/>
                <a:gdLst>
                  <a:gd name="T0" fmla="*/ 114 w 343"/>
                  <a:gd name="T1" fmla="*/ 2 h 1680"/>
                  <a:gd name="T2" fmla="*/ 103 w 343"/>
                  <a:gd name="T3" fmla="*/ 0 h 1680"/>
                  <a:gd name="T4" fmla="*/ 0 w 343"/>
                  <a:gd name="T5" fmla="*/ 558 h 1680"/>
                  <a:gd name="T6" fmla="*/ 11 w 343"/>
                  <a:gd name="T7" fmla="*/ 560 h 1680"/>
                  <a:gd name="T8" fmla="*/ 114 w 343"/>
                  <a:gd name="T9" fmla="*/ 2 h 16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1680">
                    <a:moveTo>
                      <a:pt x="343" y="6"/>
                    </a:moveTo>
                    <a:lnTo>
                      <a:pt x="309" y="0"/>
                    </a:lnTo>
                    <a:lnTo>
                      <a:pt x="0" y="1675"/>
                    </a:lnTo>
                    <a:lnTo>
                      <a:pt x="34" y="1680"/>
                    </a:lnTo>
                    <a:lnTo>
                      <a:pt x="343" y="6"/>
                    </a:lnTo>
                    <a:close/>
                  </a:path>
                </a:pathLst>
              </a:custGeom>
              <a:solidFill>
                <a:srgbClr val="FF0000"/>
              </a:solidFill>
              <a:ln w="9525">
                <a:noFill/>
                <a:round/>
                <a:headEnd/>
                <a:tailEnd/>
              </a:ln>
            </p:spPr>
            <p:txBody>
              <a:bodyPr/>
              <a:lstStyle/>
              <a:p>
                <a:endParaRPr lang="tr-TR"/>
              </a:p>
            </p:txBody>
          </p:sp>
          <p:sp>
            <p:nvSpPr>
              <p:cNvPr id="10371" name="Freeform 54"/>
              <p:cNvSpPr>
                <a:spLocks/>
              </p:cNvSpPr>
              <p:nvPr/>
            </p:nvSpPr>
            <p:spPr bwMode="auto">
              <a:xfrm>
                <a:off x="2182813" y="2591410"/>
                <a:ext cx="122237" cy="118453"/>
              </a:xfrm>
              <a:custGeom>
                <a:avLst/>
                <a:gdLst>
                  <a:gd name="T0" fmla="*/ 0 w 229"/>
                  <a:gd name="T1" fmla="*/ 0 h 246"/>
                  <a:gd name="T2" fmla="*/ 25 w 229"/>
                  <a:gd name="T3" fmla="*/ 82 h 246"/>
                  <a:gd name="T4" fmla="*/ 77 w 229"/>
                  <a:gd name="T5" fmla="*/ 14 h 246"/>
                  <a:gd name="T6" fmla="*/ 0 w 229"/>
                  <a:gd name="T7" fmla="*/ 0 h 2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 h="246">
                    <a:moveTo>
                      <a:pt x="0" y="0"/>
                    </a:moveTo>
                    <a:lnTo>
                      <a:pt x="74" y="246"/>
                    </a:lnTo>
                    <a:lnTo>
                      <a:pt x="229" y="41"/>
                    </a:lnTo>
                    <a:lnTo>
                      <a:pt x="0" y="0"/>
                    </a:lnTo>
                    <a:close/>
                  </a:path>
                </a:pathLst>
              </a:custGeom>
              <a:solidFill>
                <a:srgbClr val="FF0000"/>
              </a:solidFill>
              <a:ln w="9525">
                <a:noFill/>
                <a:round/>
                <a:headEnd/>
                <a:tailEnd/>
              </a:ln>
            </p:spPr>
            <p:txBody>
              <a:bodyPr/>
              <a:lstStyle/>
              <a:p>
                <a:endParaRPr lang="tr-TR"/>
              </a:p>
            </p:txBody>
          </p:sp>
          <p:sp>
            <p:nvSpPr>
              <p:cNvPr id="10368" name="Freeform 56"/>
              <p:cNvSpPr>
                <a:spLocks/>
              </p:cNvSpPr>
              <p:nvPr/>
            </p:nvSpPr>
            <p:spPr bwMode="auto">
              <a:xfrm>
                <a:off x="5630863" y="1776413"/>
                <a:ext cx="327025" cy="872069"/>
              </a:xfrm>
              <a:custGeom>
                <a:avLst/>
                <a:gdLst>
                  <a:gd name="T0" fmla="*/ 11 w 617"/>
                  <a:gd name="T1" fmla="*/ 0 h 1812"/>
                  <a:gd name="T2" fmla="*/ 0 w 617"/>
                  <a:gd name="T3" fmla="*/ 4 h 1812"/>
                  <a:gd name="T4" fmla="*/ 195 w 617"/>
                  <a:gd name="T5" fmla="*/ 604 h 1812"/>
                  <a:gd name="T6" fmla="*/ 206 w 617"/>
                  <a:gd name="T7" fmla="*/ 600 h 1812"/>
                  <a:gd name="T8" fmla="*/ 11 w 617"/>
                  <a:gd name="T9" fmla="*/ 0 h 18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7" h="1812">
                    <a:moveTo>
                      <a:pt x="33" y="0"/>
                    </a:moveTo>
                    <a:lnTo>
                      <a:pt x="0" y="11"/>
                    </a:lnTo>
                    <a:lnTo>
                      <a:pt x="584" y="1812"/>
                    </a:lnTo>
                    <a:lnTo>
                      <a:pt x="617" y="1801"/>
                    </a:lnTo>
                    <a:lnTo>
                      <a:pt x="33" y="0"/>
                    </a:lnTo>
                    <a:close/>
                  </a:path>
                </a:pathLst>
              </a:custGeom>
              <a:solidFill>
                <a:srgbClr val="0000FF"/>
              </a:solidFill>
              <a:ln w="9525">
                <a:noFill/>
                <a:round/>
                <a:headEnd/>
                <a:tailEnd/>
              </a:ln>
            </p:spPr>
            <p:txBody>
              <a:bodyPr/>
              <a:lstStyle/>
              <a:p>
                <a:endParaRPr lang="tr-TR"/>
              </a:p>
            </p:txBody>
          </p:sp>
          <p:sp>
            <p:nvSpPr>
              <p:cNvPr id="10369" name="Freeform 57"/>
              <p:cNvSpPr>
                <a:spLocks/>
              </p:cNvSpPr>
              <p:nvPr/>
            </p:nvSpPr>
            <p:spPr bwMode="auto">
              <a:xfrm>
                <a:off x="5889625" y="2626825"/>
                <a:ext cx="117475" cy="122725"/>
              </a:xfrm>
              <a:custGeom>
                <a:avLst/>
                <a:gdLst>
                  <a:gd name="T0" fmla="*/ 0 w 221"/>
                  <a:gd name="T1" fmla="*/ 24 h 253"/>
                  <a:gd name="T2" fmla="*/ 61 w 221"/>
                  <a:gd name="T3" fmla="*/ 85 h 253"/>
                  <a:gd name="T4" fmla="*/ 74 w 221"/>
                  <a:gd name="T5" fmla="*/ 0 h 253"/>
                  <a:gd name="T6" fmla="*/ 0 w 221"/>
                  <a:gd name="T7" fmla="*/ 24 h 2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1" h="253">
                    <a:moveTo>
                      <a:pt x="0" y="71"/>
                    </a:moveTo>
                    <a:lnTo>
                      <a:pt x="182" y="253"/>
                    </a:lnTo>
                    <a:lnTo>
                      <a:pt x="221" y="0"/>
                    </a:lnTo>
                    <a:lnTo>
                      <a:pt x="0" y="71"/>
                    </a:lnTo>
                    <a:close/>
                  </a:path>
                </a:pathLst>
              </a:custGeom>
              <a:solidFill>
                <a:srgbClr val="0000FF"/>
              </a:solidFill>
              <a:ln w="9525">
                <a:noFill/>
                <a:round/>
                <a:headEnd/>
                <a:tailEnd/>
              </a:ln>
            </p:spPr>
            <p:txBody>
              <a:bodyPr/>
              <a:lstStyle/>
              <a:p>
                <a:endParaRPr lang="tr-TR"/>
              </a:p>
            </p:txBody>
          </p:sp>
          <p:sp>
            <p:nvSpPr>
              <p:cNvPr id="10366" name="Freeform 59"/>
              <p:cNvSpPr>
                <a:spLocks/>
              </p:cNvSpPr>
              <p:nvPr/>
            </p:nvSpPr>
            <p:spPr bwMode="auto">
              <a:xfrm>
                <a:off x="6848475" y="1795463"/>
                <a:ext cx="314325" cy="862483"/>
              </a:xfrm>
              <a:custGeom>
                <a:avLst/>
                <a:gdLst>
                  <a:gd name="T0" fmla="*/ 11 w 593"/>
                  <a:gd name="T1" fmla="*/ 0 h 1791"/>
                  <a:gd name="T2" fmla="*/ 0 w 593"/>
                  <a:gd name="T3" fmla="*/ 4 h 1791"/>
                  <a:gd name="T4" fmla="*/ 187 w 593"/>
                  <a:gd name="T5" fmla="*/ 597 h 1791"/>
                  <a:gd name="T6" fmla="*/ 198 w 593"/>
                  <a:gd name="T7" fmla="*/ 593 h 1791"/>
                  <a:gd name="T8" fmla="*/ 11 w 593"/>
                  <a:gd name="T9" fmla="*/ 0 h 17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3" h="1791">
                    <a:moveTo>
                      <a:pt x="33" y="0"/>
                    </a:moveTo>
                    <a:lnTo>
                      <a:pt x="0" y="11"/>
                    </a:lnTo>
                    <a:lnTo>
                      <a:pt x="560" y="1791"/>
                    </a:lnTo>
                    <a:lnTo>
                      <a:pt x="593" y="1780"/>
                    </a:lnTo>
                    <a:lnTo>
                      <a:pt x="33" y="0"/>
                    </a:lnTo>
                    <a:close/>
                  </a:path>
                </a:pathLst>
              </a:custGeom>
              <a:solidFill>
                <a:srgbClr val="0000FF"/>
              </a:solidFill>
              <a:ln w="9525">
                <a:noFill/>
                <a:round/>
                <a:headEnd/>
                <a:tailEnd/>
              </a:ln>
            </p:spPr>
            <p:txBody>
              <a:bodyPr/>
              <a:lstStyle/>
              <a:p>
                <a:endParaRPr lang="tr-TR"/>
              </a:p>
            </p:txBody>
          </p:sp>
          <p:sp>
            <p:nvSpPr>
              <p:cNvPr id="10367" name="Freeform 60"/>
              <p:cNvSpPr>
                <a:spLocks/>
              </p:cNvSpPr>
              <p:nvPr/>
            </p:nvSpPr>
            <p:spPr bwMode="auto">
              <a:xfrm>
                <a:off x="7094538" y="2637721"/>
                <a:ext cx="115888" cy="121354"/>
              </a:xfrm>
              <a:custGeom>
                <a:avLst/>
                <a:gdLst>
                  <a:gd name="T0" fmla="*/ 0 w 220"/>
                  <a:gd name="T1" fmla="*/ 23 h 253"/>
                  <a:gd name="T2" fmla="*/ 59 w 220"/>
                  <a:gd name="T3" fmla="*/ 84 h 253"/>
                  <a:gd name="T4" fmla="*/ 73 w 220"/>
                  <a:gd name="T5" fmla="*/ 0 h 253"/>
                  <a:gd name="T6" fmla="*/ 0 w 220"/>
                  <a:gd name="T7" fmla="*/ 23 h 2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0" h="253">
                    <a:moveTo>
                      <a:pt x="0" y="69"/>
                    </a:moveTo>
                    <a:lnTo>
                      <a:pt x="179" y="253"/>
                    </a:lnTo>
                    <a:lnTo>
                      <a:pt x="220" y="0"/>
                    </a:lnTo>
                    <a:lnTo>
                      <a:pt x="0" y="69"/>
                    </a:lnTo>
                    <a:close/>
                  </a:path>
                </a:pathLst>
              </a:custGeom>
              <a:solidFill>
                <a:srgbClr val="0000FF"/>
              </a:solidFill>
              <a:ln w="9525">
                <a:noFill/>
                <a:round/>
                <a:headEnd/>
                <a:tailEnd/>
              </a:ln>
            </p:spPr>
            <p:txBody>
              <a:bodyPr/>
              <a:lstStyle/>
              <a:p>
                <a:endParaRPr lang="tr-TR"/>
              </a:p>
            </p:txBody>
          </p:sp>
          <p:sp>
            <p:nvSpPr>
              <p:cNvPr id="10364" name="Rectangle 65"/>
              <p:cNvSpPr>
                <a:spLocks noChangeArrowheads="1"/>
              </p:cNvSpPr>
              <p:nvPr/>
            </p:nvSpPr>
            <p:spPr bwMode="auto">
              <a:xfrm>
                <a:off x="2241550" y="3484563"/>
                <a:ext cx="19050" cy="622011"/>
              </a:xfrm>
              <a:prstGeom prst="rect">
                <a:avLst/>
              </a:prstGeom>
              <a:solidFill>
                <a:srgbClr val="FF0000"/>
              </a:solidFill>
              <a:ln w="9525">
                <a:noFill/>
                <a:miter lim="800000"/>
                <a:headEnd/>
                <a:tailEnd/>
              </a:ln>
            </p:spPr>
            <p:txBody>
              <a:bodyPr/>
              <a:lstStyle/>
              <a:p>
                <a:endParaRPr lang="en-US">
                  <a:latin typeface="Futura Bk BT"/>
                </a:endParaRPr>
              </a:p>
            </p:txBody>
          </p:sp>
          <p:sp>
            <p:nvSpPr>
              <p:cNvPr id="10365" name="Freeform 66"/>
              <p:cNvSpPr>
                <a:spLocks/>
              </p:cNvSpPr>
              <p:nvPr/>
            </p:nvSpPr>
            <p:spPr bwMode="auto">
              <a:xfrm>
                <a:off x="2189163" y="4105131"/>
                <a:ext cx="122237" cy="109682"/>
              </a:xfrm>
              <a:custGeom>
                <a:avLst/>
                <a:gdLst>
                  <a:gd name="T0" fmla="*/ 0 w 232"/>
                  <a:gd name="T1" fmla="*/ 0 h 228"/>
                  <a:gd name="T2" fmla="*/ 39 w 232"/>
                  <a:gd name="T3" fmla="*/ 76 h 228"/>
                  <a:gd name="T4" fmla="*/ 77 w 232"/>
                  <a:gd name="T5" fmla="*/ 0 h 228"/>
                  <a:gd name="T6" fmla="*/ 0 w 232"/>
                  <a:gd name="T7" fmla="*/ 0 h 2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2" h="228">
                    <a:moveTo>
                      <a:pt x="0" y="0"/>
                    </a:moveTo>
                    <a:lnTo>
                      <a:pt x="117" y="228"/>
                    </a:lnTo>
                    <a:lnTo>
                      <a:pt x="232" y="0"/>
                    </a:lnTo>
                    <a:lnTo>
                      <a:pt x="0" y="0"/>
                    </a:lnTo>
                    <a:close/>
                  </a:path>
                </a:pathLst>
              </a:custGeom>
              <a:solidFill>
                <a:srgbClr val="FF0000"/>
              </a:solidFill>
              <a:ln w="9525">
                <a:noFill/>
                <a:round/>
                <a:headEnd/>
                <a:tailEnd/>
              </a:ln>
            </p:spPr>
            <p:txBody>
              <a:bodyPr/>
              <a:lstStyle/>
              <a:p>
                <a:endParaRPr lang="tr-TR"/>
              </a:p>
            </p:txBody>
          </p:sp>
          <p:sp>
            <p:nvSpPr>
              <p:cNvPr id="10362" name="Rectangle 71"/>
              <p:cNvSpPr>
                <a:spLocks noChangeArrowheads="1"/>
              </p:cNvSpPr>
              <p:nvPr/>
            </p:nvSpPr>
            <p:spPr bwMode="auto">
              <a:xfrm>
                <a:off x="2254250" y="4530725"/>
                <a:ext cx="19050" cy="1001568"/>
              </a:xfrm>
              <a:prstGeom prst="rect">
                <a:avLst/>
              </a:prstGeom>
              <a:solidFill>
                <a:srgbClr val="FF0000"/>
              </a:solidFill>
              <a:ln w="9525">
                <a:noFill/>
                <a:miter lim="800000"/>
                <a:headEnd/>
                <a:tailEnd/>
              </a:ln>
            </p:spPr>
            <p:txBody>
              <a:bodyPr/>
              <a:lstStyle/>
              <a:p>
                <a:endParaRPr lang="en-US">
                  <a:latin typeface="Futura Bk BT"/>
                </a:endParaRPr>
              </a:p>
            </p:txBody>
          </p:sp>
          <p:sp>
            <p:nvSpPr>
              <p:cNvPr id="10363" name="Freeform 72"/>
              <p:cNvSpPr>
                <a:spLocks/>
              </p:cNvSpPr>
              <p:nvPr/>
            </p:nvSpPr>
            <p:spPr bwMode="auto">
              <a:xfrm>
                <a:off x="2201863" y="5530850"/>
                <a:ext cx="122237" cy="111125"/>
              </a:xfrm>
              <a:custGeom>
                <a:avLst/>
                <a:gdLst>
                  <a:gd name="T0" fmla="*/ 0 w 232"/>
                  <a:gd name="T1" fmla="*/ 0 h 229"/>
                  <a:gd name="T2" fmla="*/ 39 w 232"/>
                  <a:gd name="T3" fmla="*/ 77 h 229"/>
                  <a:gd name="T4" fmla="*/ 77 w 232"/>
                  <a:gd name="T5" fmla="*/ 0 h 229"/>
                  <a:gd name="T6" fmla="*/ 0 w 232"/>
                  <a:gd name="T7" fmla="*/ 0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2" h="229">
                    <a:moveTo>
                      <a:pt x="0" y="0"/>
                    </a:moveTo>
                    <a:lnTo>
                      <a:pt x="117" y="229"/>
                    </a:lnTo>
                    <a:lnTo>
                      <a:pt x="232" y="0"/>
                    </a:lnTo>
                    <a:lnTo>
                      <a:pt x="0" y="0"/>
                    </a:lnTo>
                    <a:close/>
                  </a:path>
                </a:pathLst>
              </a:custGeom>
              <a:solidFill>
                <a:srgbClr val="FF0000"/>
              </a:solidFill>
              <a:ln w="9525">
                <a:noFill/>
                <a:round/>
                <a:headEnd/>
                <a:tailEnd/>
              </a:ln>
            </p:spPr>
            <p:txBody>
              <a:bodyPr/>
              <a:lstStyle/>
              <a:p>
                <a:endParaRPr lang="tr-TR"/>
              </a:p>
            </p:txBody>
          </p:sp>
          <p:sp>
            <p:nvSpPr>
              <p:cNvPr id="10360" name="Freeform 80"/>
              <p:cNvSpPr>
                <a:spLocks/>
              </p:cNvSpPr>
              <p:nvPr/>
            </p:nvSpPr>
            <p:spPr bwMode="auto">
              <a:xfrm>
                <a:off x="3721100" y="3574417"/>
                <a:ext cx="679450" cy="2077083"/>
              </a:xfrm>
              <a:custGeom>
                <a:avLst/>
                <a:gdLst>
                  <a:gd name="T0" fmla="*/ 0 w 1285"/>
                  <a:gd name="T1" fmla="*/ 1435 h 4314"/>
                  <a:gd name="T2" fmla="*/ 11 w 1285"/>
                  <a:gd name="T3" fmla="*/ 1438 h 4314"/>
                  <a:gd name="T4" fmla="*/ 428 w 1285"/>
                  <a:gd name="T5" fmla="*/ 3 h 4314"/>
                  <a:gd name="T6" fmla="*/ 417 w 1285"/>
                  <a:gd name="T7" fmla="*/ 0 h 4314"/>
                  <a:gd name="T8" fmla="*/ 0 w 1285"/>
                  <a:gd name="T9" fmla="*/ 1435 h 4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5" h="4314">
                    <a:moveTo>
                      <a:pt x="0" y="4304"/>
                    </a:moveTo>
                    <a:lnTo>
                      <a:pt x="34" y="4314"/>
                    </a:lnTo>
                    <a:lnTo>
                      <a:pt x="1285" y="10"/>
                    </a:lnTo>
                    <a:lnTo>
                      <a:pt x="1251" y="0"/>
                    </a:lnTo>
                    <a:lnTo>
                      <a:pt x="0" y="4304"/>
                    </a:lnTo>
                    <a:close/>
                  </a:path>
                </a:pathLst>
              </a:custGeom>
              <a:solidFill>
                <a:srgbClr val="000000"/>
              </a:solidFill>
              <a:ln w="9525">
                <a:noFill/>
                <a:round/>
                <a:headEnd/>
                <a:tailEnd/>
              </a:ln>
            </p:spPr>
            <p:txBody>
              <a:bodyPr/>
              <a:lstStyle/>
              <a:p>
                <a:endParaRPr lang="tr-TR"/>
              </a:p>
            </p:txBody>
          </p:sp>
          <p:sp>
            <p:nvSpPr>
              <p:cNvPr id="10361" name="Freeform 81"/>
              <p:cNvSpPr>
                <a:spLocks/>
              </p:cNvSpPr>
              <p:nvPr/>
            </p:nvSpPr>
            <p:spPr bwMode="auto">
              <a:xfrm>
                <a:off x="4332288" y="3471863"/>
                <a:ext cx="119063" cy="121332"/>
              </a:xfrm>
              <a:custGeom>
                <a:avLst/>
                <a:gdLst>
                  <a:gd name="T0" fmla="*/ 75 w 223"/>
                  <a:gd name="T1" fmla="*/ 84 h 252"/>
                  <a:gd name="T2" fmla="*/ 59 w 223"/>
                  <a:gd name="T3" fmla="*/ 0 h 252"/>
                  <a:gd name="T4" fmla="*/ 0 w 223"/>
                  <a:gd name="T5" fmla="*/ 63 h 252"/>
                  <a:gd name="T6" fmla="*/ 75 w 223"/>
                  <a:gd name="T7" fmla="*/ 84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3" h="252">
                    <a:moveTo>
                      <a:pt x="223" y="252"/>
                    </a:moveTo>
                    <a:lnTo>
                      <a:pt x="175" y="0"/>
                    </a:lnTo>
                    <a:lnTo>
                      <a:pt x="0" y="188"/>
                    </a:lnTo>
                    <a:lnTo>
                      <a:pt x="223" y="252"/>
                    </a:lnTo>
                    <a:close/>
                  </a:path>
                </a:pathLst>
              </a:custGeom>
              <a:solidFill>
                <a:srgbClr val="000000"/>
              </a:solidFill>
              <a:ln w="9525">
                <a:noFill/>
                <a:round/>
                <a:headEnd/>
                <a:tailEnd/>
              </a:ln>
            </p:spPr>
            <p:txBody>
              <a:bodyPr/>
              <a:lstStyle/>
              <a:p>
                <a:endParaRPr lang="tr-TR"/>
              </a:p>
            </p:txBody>
          </p:sp>
          <p:sp>
            <p:nvSpPr>
              <p:cNvPr id="10358" name="Freeform 83"/>
              <p:cNvSpPr>
                <a:spLocks/>
              </p:cNvSpPr>
              <p:nvPr/>
            </p:nvSpPr>
            <p:spPr bwMode="auto">
              <a:xfrm>
                <a:off x="3722688" y="4918003"/>
                <a:ext cx="633413" cy="736672"/>
              </a:xfrm>
              <a:custGeom>
                <a:avLst/>
                <a:gdLst>
                  <a:gd name="T0" fmla="*/ 0 w 1195"/>
                  <a:gd name="T1" fmla="*/ 503 h 1530"/>
                  <a:gd name="T2" fmla="*/ 9 w 1195"/>
                  <a:gd name="T3" fmla="*/ 510 h 1530"/>
                  <a:gd name="T4" fmla="*/ 399 w 1195"/>
                  <a:gd name="T5" fmla="*/ 7 h 1530"/>
                  <a:gd name="T6" fmla="*/ 390 w 1195"/>
                  <a:gd name="T7" fmla="*/ 0 h 1530"/>
                  <a:gd name="T8" fmla="*/ 0 w 1195"/>
                  <a:gd name="T9" fmla="*/ 503 h 15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5" h="1530">
                    <a:moveTo>
                      <a:pt x="0" y="1509"/>
                    </a:moveTo>
                    <a:lnTo>
                      <a:pt x="27" y="1530"/>
                    </a:lnTo>
                    <a:lnTo>
                      <a:pt x="1195" y="22"/>
                    </a:lnTo>
                    <a:lnTo>
                      <a:pt x="1168" y="0"/>
                    </a:lnTo>
                    <a:lnTo>
                      <a:pt x="0" y="1509"/>
                    </a:lnTo>
                    <a:close/>
                  </a:path>
                </a:pathLst>
              </a:custGeom>
              <a:solidFill>
                <a:srgbClr val="000000"/>
              </a:solidFill>
              <a:ln w="9525">
                <a:noFill/>
                <a:round/>
                <a:headEnd/>
                <a:tailEnd/>
              </a:ln>
            </p:spPr>
            <p:txBody>
              <a:bodyPr/>
              <a:lstStyle/>
              <a:p>
                <a:endParaRPr lang="tr-TR"/>
              </a:p>
            </p:txBody>
          </p:sp>
          <p:sp>
            <p:nvSpPr>
              <p:cNvPr id="10359" name="Freeform 84"/>
              <p:cNvSpPr>
                <a:spLocks/>
              </p:cNvSpPr>
              <p:nvPr/>
            </p:nvSpPr>
            <p:spPr bwMode="auto">
              <a:xfrm>
                <a:off x="4298951" y="4837113"/>
                <a:ext cx="122238" cy="121334"/>
              </a:xfrm>
              <a:custGeom>
                <a:avLst/>
                <a:gdLst>
                  <a:gd name="T0" fmla="*/ 61 w 231"/>
                  <a:gd name="T1" fmla="*/ 84 h 252"/>
                  <a:gd name="T2" fmla="*/ 77 w 231"/>
                  <a:gd name="T3" fmla="*/ 0 h 252"/>
                  <a:gd name="T4" fmla="*/ 0 w 231"/>
                  <a:gd name="T5" fmla="*/ 37 h 252"/>
                  <a:gd name="T6" fmla="*/ 61 w 231"/>
                  <a:gd name="T7" fmla="*/ 84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1" h="252">
                    <a:moveTo>
                      <a:pt x="183" y="252"/>
                    </a:moveTo>
                    <a:lnTo>
                      <a:pt x="231" y="0"/>
                    </a:lnTo>
                    <a:lnTo>
                      <a:pt x="0" y="112"/>
                    </a:lnTo>
                    <a:lnTo>
                      <a:pt x="183" y="252"/>
                    </a:lnTo>
                    <a:close/>
                  </a:path>
                </a:pathLst>
              </a:custGeom>
              <a:solidFill>
                <a:srgbClr val="000000"/>
              </a:solidFill>
              <a:ln w="9525">
                <a:noFill/>
                <a:round/>
                <a:headEnd/>
                <a:tailEnd/>
              </a:ln>
            </p:spPr>
            <p:txBody>
              <a:bodyPr/>
              <a:lstStyle/>
              <a:p>
                <a:endParaRPr lang="tr-TR"/>
              </a:p>
            </p:txBody>
          </p:sp>
          <p:sp>
            <p:nvSpPr>
              <p:cNvPr id="10356" name="Freeform 88"/>
              <p:cNvSpPr>
                <a:spLocks/>
              </p:cNvSpPr>
              <p:nvPr/>
            </p:nvSpPr>
            <p:spPr bwMode="auto">
              <a:xfrm>
                <a:off x="3848100" y="5967413"/>
                <a:ext cx="65088" cy="80542"/>
              </a:xfrm>
              <a:custGeom>
                <a:avLst/>
                <a:gdLst>
                  <a:gd name="T0" fmla="*/ 10 w 124"/>
                  <a:gd name="T1" fmla="*/ 0 h 166"/>
                  <a:gd name="T2" fmla="*/ 0 w 124"/>
                  <a:gd name="T3" fmla="*/ 6 h 166"/>
                  <a:gd name="T4" fmla="*/ 31 w 124"/>
                  <a:gd name="T5" fmla="*/ 56 h 166"/>
                  <a:gd name="T6" fmla="*/ 41 w 124"/>
                  <a:gd name="T7" fmla="*/ 50 h 166"/>
                  <a:gd name="T8" fmla="*/ 10 w 124"/>
                  <a:gd name="T9" fmla="*/ 0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 h="166">
                    <a:moveTo>
                      <a:pt x="30" y="0"/>
                    </a:moveTo>
                    <a:lnTo>
                      <a:pt x="0" y="18"/>
                    </a:lnTo>
                    <a:lnTo>
                      <a:pt x="94" y="166"/>
                    </a:lnTo>
                    <a:lnTo>
                      <a:pt x="124" y="148"/>
                    </a:lnTo>
                    <a:lnTo>
                      <a:pt x="30" y="0"/>
                    </a:lnTo>
                    <a:close/>
                  </a:path>
                </a:pathLst>
              </a:custGeom>
              <a:solidFill>
                <a:srgbClr val="FF0000"/>
              </a:solidFill>
              <a:ln w="9525">
                <a:noFill/>
                <a:round/>
                <a:headEnd/>
                <a:tailEnd/>
              </a:ln>
            </p:spPr>
            <p:txBody>
              <a:bodyPr/>
              <a:lstStyle/>
              <a:p>
                <a:endParaRPr lang="tr-TR"/>
              </a:p>
            </p:txBody>
          </p:sp>
          <p:sp>
            <p:nvSpPr>
              <p:cNvPr id="10357" name="Freeform 89"/>
              <p:cNvSpPr>
                <a:spLocks/>
              </p:cNvSpPr>
              <p:nvPr/>
            </p:nvSpPr>
            <p:spPr bwMode="auto">
              <a:xfrm>
                <a:off x="3851275" y="6013437"/>
                <a:ext cx="117475" cy="122251"/>
              </a:xfrm>
              <a:custGeom>
                <a:avLst/>
                <a:gdLst>
                  <a:gd name="T0" fmla="*/ 0 w 220"/>
                  <a:gd name="T1" fmla="*/ 41 h 255"/>
                  <a:gd name="T2" fmla="*/ 74 w 220"/>
                  <a:gd name="T3" fmla="*/ 85 h 255"/>
                  <a:gd name="T4" fmla="*/ 66 w 220"/>
                  <a:gd name="T5" fmla="*/ 0 h 255"/>
                  <a:gd name="T6" fmla="*/ 0 w 220"/>
                  <a:gd name="T7" fmla="*/ 41 h 2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0" h="255">
                    <a:moveTo>
                      <a:pt x="0" y="122"/>
                    </a:moveTo>
                    <a:lnTo>
                      <a:pt x="220" y="255"/>
                    </a:lnTo>
                    <a:lnTo>
                      <a:pt x="196" y="0"/>
                    </a:lnTo>
                    <a:lnTo>
                      <a:pt x="0" y="122"/>
                    </a:lnTo>
                    <a:close/>
                  </a:path>
                </a:pathLst>
              </a:custGeom>
              <a:solidFill>
                <a:srgbClr val="FF0000"/>
              </a:solidFill>
              <a:ln w="9525">
                <a:noFill/>
                <a:round/>
                <a:headEnd/>
                <a:tailEnd/>
              </a:ln>
            </p:spPr>
            <p:txBody>
              <a:bodyPr/>
              <a:lstStyle/>
              <a:p>
                <a:endParaRPr lang="tr-TR"/>
              </a:p>
            </p:txBody>
          </p:sp>
          <p:sp>
            <p:nvSpPr>
              <p:cNvPr id="10354" name="Freeform 91"/>
              <p:cNvSpPr>
                <a:spLocks/>
              </p:cNvSpPr>
              <p:nvPr/>
            </p:nvSpPr>
            <p:spPr bwMode="auto">
              <a:xfrm>
                <a:off x="4367213" y="5989638"/>
                <a:ext cx="60325" cy="75179"/>
              </a:xfrm>
              <a:custGeom>
                <a:avLst/>
                <a:gdLst>
                  <a:gd name="T0" fmla="*/ 38 w 115"/>
                  <a:gd name="T1" fmla="*/ 6 h 156"/>
                  <a:gd name="T2" fmla="*/ 28 w 115"/>
                  <a:gd name="T3" fmla="*/ 0 h 156"/>
                  <a:gd name="T4" fmla="*/ 0 w 115"/>
                  <a:gd name="T5" fmla="*/ 46 h 156"/>
                  <a:gd name="T6" fmla="*/ 10 w 115"/>
                  <a:gd name="T7" fmla="*/ 52 h 156"/>
                  <a:gd name="T8" fmla="*/ 38 w 115"/>
                  <a:gd name="T9" fmla="*/ 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 h="156">
                    <a:moveTo>
                      <a:pt x="115" y="19"/>
                    </a:moveTo>
                    <a:lnTo>
                      <a:pt x="85" y="0"/>
                    </a:lnTo>
                    <a:lnTo>
                      <a:pt x="0" y="137"/>
                    </a:lnTo>
                    <a:lnTo>
                      <a:pt x="30" y="156"/>
                    </a:lnTo>
                    <a:lnTo>
                      <a:pt x="115" y="19"/>
                    </a:lnTo>
                    <a:close/>
                  </a:path>
                </a:pathLst>
              </a:custGeom>
              <a:solidFill>
                <a:srgbClr val="0000FF"/>
              </a:solidFill>
              <a:ln w="9525">
                <a:noFill/>
                <a:round/>
                <a:headEnd/>
                <a:tailEnd/>
              </a:ln>
            </p:spPr>
            <p:txBody>
              <a:bodyPr/>
              <a:lstStyle/>
              <a:p>
                <a:endParaRPr lang="tr-TR"/>
              </a:p>
            </p:txBody>
          </p:sp>
          <p:sp>
            <p:nvSpPr>
              <p:cNvPr id="10355" name="Freeform 92"/>
              <p:cNvSpPr>
                <a:spLocks/>
              </p:cNvSpPr>
              <p:nvPr/>
            </p:nvSpPr>
            <p:spPr bwMode="auto">
              <a:xfrm>
                <a:off x="4313238" y="6028673"/>
                <a:ext cx="114300" cy="122890"/>
              </a:xfrm>
              <a:custGeom>
                <a:avLst/>
                <a:gdLst>
                  <a:gd name="T0" fmla="*/ 7 w 217"/>
                  <a:gd name="T1" fmla="*/ 0 h 256"/>
                  <a:gd name="T2" fmla="*/ 0 w 217"/>
                  <a:gd name="T3" fmla="*/ 85 h 256"/>
                  <a:gd name="T4" fmla="*/ 72 w 217"/>
                  <a:gd name="T5" fmla="*/ 40 h 256"/>
                  <a:gd name="T6" fmla="*/ 7 w 217"/>
                  <a:gd name="T7" fmla="*/ 0 h 2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256">
                    <a:moveTo>
                      <a:pt x="20" y="0"/>
                    </a:moveTo>
                    <a:lnTo>
                      <a:pt x="0" y="256"/>
                    </a:lnTo>
                    <a:lnTo>
                      <a:pt x="217" y="120"/>
                    </a:lnTo>
                    <a:lnTo>
                      <a:pt x="20" y="0"/>
                    </a:lnTo>
                    <a:close/>
                  </a:path>
                </a:pathLst>
              </a:custGeom>
              <a:solidFill>
                <a:srgbClr val="0000FF"/>
              </a:solidFill>
              <a:ln w="9525">
                <a:noFill/>
                <a:round/>
                <a:headEnd/>
                <a:tailEnd/>
              </a:ln>
            </p:spPr>
            <p:txBody>
              <a:bodyPr/>
              <a:lstStyle/>
              <a:p>
                <a:endParaRPr lang="tr-TR"/>
              </a:p>
            </p:txBody>
          </p:sp>
          <p:sp>
            <p:nvSpPr>
              <p:cNvPr id="10352" name="Freeform 95"/>
              <p:cNvSpPr>
                <a:spLocks/>
              </p:cNvSpPr>
              <p:nvPr/>
            </p:nvSpPr>
            <p:spPr bwMode="auto">
              <a:xfrm>
                <a:off x="6503988" y="3484563"/>
                <a:ext cx="22225" cy="469503"/>
              </a:xfrm>
              <a:custGeom>
                <a:avLst/>
                <a:gdLst>
                  <a:gd name="T0" fmla="*/ 11 w 44"/>
                  <a:gd name="T1" fmla="*/ 0 h 974"/>
                  <a:gd name="T2" fmla="*/ 0 w 44"/>
                  <a:gd name="T3" fmla="*/ 0 h 974"/>
                  <a:gd name="T4" fmla="*/ 3 w 44"/>
                  <a:gd name="T5" fmla="*/ 325 h 974"/>
                  <a:gd name="T6" fmla="*/ 14 w 44"/>
                  <a:gd name="T7" fmla="*/ 325 h 974"/>
                  <a:gd name="T8" fmla="*/ 11 w 44"/>
                  <a:gd name="T9" fmla="*/ 0 h 9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974">
                    <a:moveTo>
                      <a:pt x="35" y="0"/>
                    </a:moveTo>
                    <a:lnTo>
                      <a:pt x="0" y="0"/>
                    </a:lnTo>
                    <a:lnTo>
                      <a:pt x="8" y="974"/>
                    </a:lnTo>
                    <a:lnTo>
                      <a:pt x="44" y="974"/>
                    </a:lnTo>
                    <a:lnTo>
                      <a:pt x="35" y="0"/>
                    </a:lnTo>
                    <a:close/>
                  </a:path>
                </a:pathLst>
              </a:custGeom>
              <a:solidFill>
                <a:srgbClr val="0000FF"/>
              </a:solidFill>
              <a:ln w="9525">
                <a:noFill/>
                <a:round/>
                <a:headEnd/>
                <a:tailEnd/>
              </a:ln>
            </p:spPr>
            <p:txBody>
              <a:bodyPr/>
              <a:lstStyle/>
              <a:p>
                <a:endParaRPr lang="tr-TR"/>
              </a:p>
            </p:txBody>
          </p:sp>
          <p:sp>
            <p:nvSpPr>
              <p:cNvPr id="10353" name="Freeform 96"/>
              <p:cNvSpPr>
                <a:spLocks/>
              </p:cNvSpPr>
              <p:nvPr/>
            </p:nvSpPr>
            <p:spPr bwMode="auto">
              <a:xfrm>
                <a:off x="6454775" y="3952622"/>
                <a:ext cx="123825" cy="109792"/>
              </a:xfrm>
              <a:custGeom>
                <a:avLst/>
                <a:gdLst>
                  <a:gd name="T0" fmla="*/ 0 w 232"/>
                  <a:gd name="T1" fmla="*/ 0 h 228"/>
                  <a:gd name="T2" fmla="*/ 40 w 232"/>
                  <a:gd name="T3" fmla="*/ 76 h 228"/>
                  <a:gd name="T4" fmla="*/ 78 w 232"/>
                  <a:gd name="T5" fmla="*/ 0 h 228"/>
                  <a:gd name="T6" fmla="*/ 0 w 232"/>
                  <a:gd name="T7" fmla="*/ 0 h 2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2" h="228">
                    <a:moveTo>
                      <a:pt x="0" y="1"/>
                    </a:moveTo>
                    <a:lnTo>
                      <a:pt x="118" y="228"/>
                    </a:lnTo>
                    <a:lnTo>
                      <a:pt x="232" y="0"/>
                    </a:lnTo>
                    <a:lnTo>
                      <a:pt x="0" y="1"/>
                    </a:lnTo>
                    <a:close/>
                  </a:path>
                </a:pathLst>
              </a:custGeom>
              <a:solidFill>
                <a:srgbClr val="0000FF"/>
              </a:solidFill>
              <a:ln w="9525">
                <a:noFill/>
                <a:round/>
                <a:headEnd/>
                <a:tailEnd/>
              </a:ln>
            </p:spPr>
            <p:txBody>
              <a:bodyPr/>
              <a:lstStyle/>
              <a:p>
                <a:endParaRPr lang="tr-TR"/>
              </a:p>
            </p:txBody>
          </p:sp>
          <p:sp>
            <p:nvSpPr>
              <p:cNvPr id="10350" name="Rectangle 98"/>
              <p:cNvSpPr>
                <a:spLocks noChangeArrowheads="1"/>
              </p:cNvSpPr>
              <p:nvPr/>
            </p:nvSpPr>
            <p:spPr bwMode="auto">
              <a:xfrm>
                <a:off x="6521451" y="4832350"/>
                <a:ext cx="19050" cy="707660"/>
              </a:xfrm>
              <a:prstGeom prst="rect">
                <a:avLst/>
              </a:prstGeom>
              <a:solidFill>
                <a:srgbClr val="0000FF"/>
              </a:solidFill>
              <a:ln w="9525">
                <a:noFill/>
                <a:miter lim="800000"/>
                <a:headEnd/>
                <a:tailEnd/>
              </a:ln>
            </p:spPr>
            <p:txBody>
              <a:bodyPr/>
              <a:lstStyle/>
              <a:p>
                <a:endParaRPr lang="en-US">
                  <a:latin typeface="Futura Bk BT"/>
                </a:endParaRPr>
              </a:p>
            </p:txBody>
          </p:sp>
          <p:sp>
            <p:nvSpPr>
              <p:cNvPr id="10351" name="Freeform 99"/>
              <p:cNvSpPr>
                <a:spLocks/>
              </p:cNvSpPr>
              <p:nvPr/>
            </p:nvSpPr>
            <p:spPr bwMode="auto">
              <a:xfrm>
                <a:off x="6469063" y="5538566"/>
                <a:ext cx="123825" cy="109759"/>
              </a:xfrm>
              <a:custGeom>
                <a:avLst/>
                <a:gdLst>
                  <a:gd name="T0" fmla="*/ 0 w 232"/>
                  <a:gd name="T1" fmla="*/ 0 h 229"/>
                  <a:gd name="T2" fmla="*/ 39 w 232"/>
                  <a:gd name="T3" fmla="*/ 76 h 229"/>
                  <a:gd name="T4" fmla="*/ 78 w 232"/>
                  <a:gd name="T5" fmla="*/ 0 h 229"/>
                  <a:gd name="T6" fmla="*/ 0 w 232"/>
                  <a:gd name="T7" fmla="*/ 0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2" h="229">
                    <a:moveTo>
                      <a:pt x="0" y="0"/>
                    </a:moveTo>
                    <a:lnTo>
                      <a:pt x="117" y="229"/>
                    </a:lnTo>
                    <a:lnTo>
                      <a:pt x="232" y="0"/>
                    </a:lnTo>
                    <a:lnTo>
                      <a:pt x="0" y="0"/>
                    </a:lnTo>
                    <a:close/>
                  </a:path>
                </a:pathLst>
              </a:custGeom>
              <a:solidFill>
                <a:srgbClr val="0000FF"/>
              </a:solidFill>
              <a:ln w="9525">
                <a:noFill/>
                <a:round/>
                <a:headEnd/>
                <a:tailEnd/>
              </a:ln>
            </p:spPr>
            <p:txBody>
              <a:bodyPr/>
              <a:lstStyle/>
              <a:p>
                <a:endParaRPr lang="tr-TR"/>
              </a:p>
            </p:txBody>
          </p:sp>
          <p:sp>
            <p:nvSpPr>
              <p:cNvPr id="10348" name="Freeform 101"/>
              <p:cNvSpPr>
                <a:spLocks/>
              </p:cNvSpPr>
              <p:nvPr/>
            </p:nvSpPr>
            <p:spPr bwMode="auto">
              <a:xfrm>
                <a:off x="3286125" y="3195638"/>
                <a:ext cx="1146175" cy="940281"/>
              </a:xfrm>
              <a:custGeom>
                <a:avLst/>
                <a:gdLst>
                  <a:gd name="T0" fmla="*/ 722 w 2166"/>
                  <a:gd name="T1" fmla="*/ 9 h 1958"/>
                  <a:gd name="T2" fmla="*/ 714 w 2166"/>
                  <a:gd name="T3" fmla="*/ 0 h 1958"/>
                  <a:gd name="T4" fmla="*/ 0 w 2166"/>
                  <a:gd name="T5" fmla="*/ 644 h 1958"/>
                  <a:gd name="T6" fmla="*/ 8 w 2166"/>
                  <a:gd name="T7" fmla="*/ 652 h 1958"/>
                  <a:gd name="T8" fmla="*/ 722 w 2166"/>
                  <a:gd name="T9" fmla="*/ 9 h 19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6" h="1958">
                    <a:moveTo>
                      <a:pt x="2166" y="26"/>
                    </a:moveTo>
                    <a:lnTo>
                      <a:pt x="2142" y="0"/>
                    </a:lnTo>
                    <a:lnTo>
                      <a:pt x="0" y="1933"/>
                    </a:lnTo>
                    <a:lnTo>
                      <a:pt x="24" y="1958"/>
                    </a:lnTo>
                    <a:lnTo>
                      <a:pt x="2166" y="26"/>
                    </a:lnTo>
                    <a:close/>
                  </a:path>
                </a:pathLst>
              </a:custGeom>
              <a:solidFill>
                <a:srgbClr val="000000"/>
              </a:solidFill>
              <a:ln w="9525">
                <a:noFill/>
                <a:round/>
                <a:headEnd/>
                <a:tailEnd/>
              </a:ln>
            </p:spPr>
            <p:txBody>
              <a:bodyPr/>
              <a:lstStyle/>
              <a:p>
                <a:endParaRPr lang="tr-TR"/>
              </a:p>
            </p:txBody>
          </p:sp>
          <p:sp>
            <p:nvSpPr>
              <p:cNvPr id="10349" name="Freeform 102"/>
              <p:cNvSpPr>
                <a:spLocks/>
              </p:cNvSpPr>
              <p:nvPr/>
            </p:nvSpPr>
            <p:spPr bwMode="auto">
              <a:xfrm>
                <a:off x="3203575" y="4088328"/>
                <a:ext cx="130175" cy="115372"/>
              </a:xfrm>
              <a:custGeom>
                <a:avLst/>
                <a:gdLst>
                  <a:gd name="T0" fmla="*/ 31 w 248"/>
                  <a:gd name="T1" fmla="*/ 0 h 240"/>
                  <a:gd name="T2" fmla="*/ 0 w 248"/>
                  <a:gd name="T3" fmla="*/ 80 h 240"/>
                  <a:gd name="T4" fmla="*/ 82 w 248"/>
                  <a:gd name="T5" fmla="*/ 57 h 240"/>
                  <a:gd name="T6" fmla="*/ 31 w 248"/>
                  <a:gd name="T7" fmla="*/ 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8" h="240">
                    <a:moveTo>
                      <a:pt x="93" y="0"/>
                    </a:moveTo>
                    <a:lnTo>
                      <a:pt x="0" y="240"/>
                    </a:lnTo>
                    <a:lnTo>
                      <a:pt x="248" y="171"/>
                    </a:lnTo>
                    <a:lnTo>
                      <a:pt x="93" y="0"/>
                    </a:lnTo>
                    <a:close/>
                  </a:path>
                </a:pathLst>
              </a:custGeom>
              <a:solidFill>
                <a:srgbClr val="000000"/>
              </a:solidFill>
              <a:ln w="9525">
                <a:noFill/>
                <a:round/>
                <a:headEnd/>
                <a:tailEnd/>
              </a:ln>
            </p:spPr>
            <p:txBody>
              <a:bodyPr/>
              <a:lstStyle/>
              <a:p>
                <a:endParaRPr lang="tr-TR"/>
              </a:p>
            </p:txBody>
          </p:sp>
          <p:sp>
            <p:nvSpPr>
              <p:cNvPr id="10336" name="Freeform 104"/>
              <p:cNvSpPr>
                <a:spLocks noEditPoints="1"/>
              </p:cNvSpPr>
              <p:nvPr/>
            </p:nvSpPr>
            <p:spPr bwMode="auto">
              <a:xfrm>
                <a:off x="3571875" y="3671284"/>
                <a:ext cx="134938" cy="131140"/>
              </a:xfrm>
              <a:custGeom>
                <a:avLst/>
                <a:gdLst>
                  <a:gd name="T0" fmla="*/ 47 w 253"/>
                  <a:gd name="T1" fmla="*/ 86 h 272"/>
                  <a:gd name="T2" fmla="*/ 21 w 253"/>
                  <a:gd name="T3" fmla="*/ 60 h 272"/>
                  <a:gd name="T4" fmla="*/ 11 w 253"/>
                  <a:gd name="T5" fmla="*/ 18 h 272"/>
                  <a:gd name="T6" fmla="*/ 26 w 253"/>
                  <a:gd name="T7" fmla="*/ 3 h 272"/>
                  <a:gd name="T8" fmla="*/ 31 w 253"/>
                  <a:gd name="T9" fmla="*/ 1 h 272"/>
                  <a:gd name="T10" fmla="*/ 35 w 253"/>
                  <a:gd name="T11" fmla="*/ 0 h 272"/>
                  <a:gd name="T12" fmla="*/ 40 w 253"/>
                  <a:gd name="T13" fmla="*/ 1 h 272"/>
                  <a:gd name="T14" fmla="*/ 48 w 253"/>
                  <a:gd name="T15" fmla="*/ 5 h 272"/>
                  <a:gd name="T16" fmla="*/ 53 w 253"/>
                  <a:gd name="T17" fmla="*/ 11 h 272"/>
                  <a:gd name="T18" fmla="*/ 57 w 253"/>
                  <a:gd name="T19" fmla="*/ 18 h 272"/>
                  <a:gd name="T20" fmla="*/ 57 w 253"/>
                  <a:gd name="T21" fmla="*/ 26 h 272"/>
                  <a:gd name="T22" fmla="*/ 54 w 253"/>
                  <a:gd name="T23" fmla="*/ 34 h 272"/>
                  <a:gd name="T24" fmla="*/ 56 w 253"/>
                  <a:gd name="T25" fmla="*/ 38 h 272"/>
                  <a:gd name="T26" fmla="*/ 66 w 253"/>
                  <a:gd name="T27" fmla="*/ 41 h 272"/>
                  <a:gd name="T28" fmla="*/ 78 w 253"/>
                  <a:gd name="T29" fmla="*/ 47 h 272"/>
                  <a:gd name="T30" fmla="*/ 80 w 253"/>
                  <a:gd name="T31" fmla="*/ 56 h 272"/>
                  <a:gd name="T32" fmla="*/ 71 w 253"/>
                  <a:gd name="T33" fmla="*/ 59 h 272"/>
                  <a:gd name="T34" fmla="*/ 62 w 253"/>
                  <a:gd name="T35" fmla="*/ 54 h 272"/>
                  <a:gd name="T36" fmla="*/ 52 w 253"/>
                  <a:gd name="T37" fmla="*/ 50 h 272"/>
                  <a:gd name="T38" fmla="*/ 46 w 253"/>
                  <a:gd name="T39" fmla="*/ 48 h 272"/>
                  <a:gd name="T40" fmla="*/ 43 w 253"/>
                  <a:gd name="T41" fmla="*/ 49 h 272"/>
                  <a:gd name="T42" fmla="*/ 38 w 253"/>
                  <a:gd name="T43" fmla="*/ 52 h 272"/>
                  <a:gd name="T44" fmla="*/ 35 w 253"/>
                  <a:gd name="T45" fmla="*/ 56 h 272"/>
                  <a:gd name="T46" fmla="*/ 52 w 253"/>
                  <a:gd name="T47" fmla="*/ 82 h 272"/>
                  <a:gd name="T48" fmla="*/ 28 w 253"/>
                  <a:gd name="T49" fmla="*/ 46 h 272"/>
                  <a:gd name="T50" fmla="*/ 34 w 253"/>
                  <a:gd name="T51" fmla="*/ 41 h 272"/>
                  <a:gd name="T52" fmla="*/ 40 w 253"/>
                  <a:gd name="T53" fmla="*/ 34 h 272"/>
                  <a:gd name="T54" fmla="*/ 43 w 253"/>
                  <a:gd name="T55" fmla="*/ 30 h 272"/>
                  <a:gd name="T56" fmla="*/ 44 w 253"/>
                  <a:gd name="T57" fmla="*/ 22 h 272"/>
                  <a:gd name="T58" fmla="*/ 41 w 253"/>
                  <a:gd name="T59" fmla="*/ 16 h 272"/>
                  <a:gd name="T60" fmla="*/ 37 w 253"/>
                  <a:gd name="T61" fmla="*/ 14 h 272"/>
                  <a:gd name="T62" fmla="*/ 32 w 253"/>
                  <a:gd name="T63" fmla="*/ 15 h 272"/>
                  <a:gd name="T64" fmla="*/ 28 w 253"/>
                  <a:gd name="T65" fmla="*/ 19 h 272"/>
                  <a:gd name="T66" fmla="*/ 17 w 253"/>
                  <a:gd name="T67" fmla="*/ 29 h 272"/>
                  <a:gd name="T68" fmla="*/ 28 w 253"/>
                  <a:gd name="T69" fmla="*/ 46 h 2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3" h="272">
                    <a:moveTo>
                      <a:pt x="154" y="244"/>
                    </a:moveTo>
                    <a:lnTo>
                      <a:pt x="140" y="258"/>
                    </a:lnTo>
                    <a:lnTo>
                      <a:pt x="125" y="272"/>
                    </a:lnTo>
                    <a:lnTo>
                      <a:pt x="63" y="178"/>
                    </a:lnTo>
                    <a:lnTo>
                      <a:pt x="0" y="83"/>
                    </a:lnTo>
                    <a:lnTo>
                      <a:pt x="32" y="53"/>
                    </a:lnTo>
                    <a:lnTo>
                      <a:pt x="63" y="22"/>
                    </a:lnTo>
                    <a:lnTo>
                      <a:pt x="78" y="10"/>
                    </a:lnTo>
                    <a:lnTo>
                      <a:pt x="86" y="5"/>
                    </a:lnTo>
                    <a:lnTo>
                      <a:pt x="93" y="2"/>
                    </a:lnTo>
                    <a:lnTo>
                      <a:pt x="100" y="0"/>
                    </a:lnTo>
                    <a:lnTo>
                      <a:pt x="105" y="0"/>
                    </a:lnTo>
                    <a:lnTo>
                      <a:pt x="113" y="0"/>
                    </a:lnTo>
                    <a:lnTo>
                      <a:pt x="120" y="2"/>
                    </a:lnTo>
                    <a:lnTo>
                      <a:pt x="135" y="10"/>
                    </a:lnTo>
                    <a:lnTo>
                      <a:pt x="142" y="14"/>
                    </a:lnTo>
                    <a:lnTo>
                      <a:pt x="150" y="21"/>
                    </a:lnTo>
                    <a:lnTo>
                      <a:pt x="158" y="32"/>
                    </a:lnTo>
                    <a:lnTo>
                      <a:pt x="165" y="42"/>
                    </a:lnTo>
                    <a:lnTo>
                      <a:pt x="169" y="53"/>
                    </a:lnTo>
                    <a:lnTo>
                      <a:pt x="171" y="65"/>
                    </a:lnTo>
                    <a:lnTo>
                      <a:pt x="171" y="77"/>
                    </a:lnTo>
                    <a:lnTo>
                      <a:pt x="168" y="89"/>
                    </a:lnTo>
                    <a:lnTo>
                      <a:pt x="162" y="101"/>
                    </a:lnTo>
                    <a:lnTo>
                      <a:pt x="154" y="113"/>
                    </a:lnTo>
                    <a:lnTo>
                      <a:pt x="167" y="115"/>
                    </a:lnTo>
                    <a:lnTo>
                      <a:pt x="179" y="118"/>
                    </a:lnTo>
                    <a:lnTo>
                      <a:pt x="195" y="124"/>
                    </a:lnTo>
                    <a:lnTo>
                      <a:pt x="212" y="131"/>
                    </a:lnTo>
                    <a:lnTo>
                      <a:pt x="231" y="139"/>
                    </a:lnTo>
                    <a:lnTo>
                      <a:pt x="253" y="151"/>
                    </a:lnTo>
                    <a:lnTo>
                      <a:pt x="238" y="166"/>
                    </a:lnTo>
                    <a:lnTo>
                      <a:pt x="221" y="180"/>
                    </a:lnTo>
                    <a:lnTo>
                      <a:pt x="211" y="175"/>
                    </a:lnTo>
                    <a:lnTo>
                      <a:pt x="198" y="169"/>
                    </a:lnTo>
                    <a:lnTo>
                      <a:pt x="184" y="161"/>
                    </a:lnTo>
                    <a:lnTo>
                      <a:pt x="165" y="152"/>
                    </a:lnTo>
                    <a:lnTo>
                      <a:pt x="155" y="148"/>
                    </a:lnTo>
                    <a:lnTo>
                      <a:pt x="147" y="145"/>
                    </a:lnTo>
                    <a:lnTo>
                      <a:pt x="138" y="144"/>
                    </a:lnTo>
                    <a:lnTo>
                      <a:pt x="132" y="144"/>
                    </a:lnTo>
                    <a:lnTo>
                      <a:pt x="128" y="145"/>
                    </a:lnTo>
                    <a:lnTo>
                      <a:pt x="124" y="147"/>
                    </a:lnTo>
                    <a:lnTo>
                      <a:pt x="114" y="155"/>
                    </a:lnTo>
                    <a:lnTo>
                      <a:pt x="108" y="161"/>
                    </a:lnTo>
                    <a:lnTo>
                      <a:pt x="103" y="166"/>
                    </a:lnTo>
                    <a:lnTo>
                      <a:pt x="128" y="206"/>
                    </a:lnTo>
                    <a:lnTo>
                      <a:pt x="154" y="244"/>
                    </a:lnTo>
                    <a:close/>
                    <a:moveTo>
                      <a:pt x="84" y="138"/>
                    </a:moveTo>
                    <a:lnTo>
                      <a:pt x="91" y="131"/>
                    </a:lnTo>
                    <a:lnTo>
                      <a:pt x="100" y="123"/>
                    </a:lnTo>
                    <a:lnTo>
                      <a:pt x="110" y="113"/>
                    </a:lnTo>
                    <a:lnTo>
                      <a:pt x="118" y="103"/>
                    </a:lnTo>
                    <a:lnTo>
                      <a:pt x="124" y="96"/>
                    </a:lnTo>
                    <a:lnTo>
                      <a:pt x="128" y="90"/>
                    </a:lnTo>
                    <a:lnTo>
                      <a:pt x="131" y="79"/>
                    </a:lnTo>
                    <a:lnTo>
                      <a:pt x="130" y="67"/>
                    </a:lnTo>
                    <a:lnTo>
                      <a:pt x="127" y="58"/>
                    </a:lnTo>
                    <a:lnTo>
                      <a:pt x="121" y="49"/>
                    </a:lnTo>
                    <a:lnTo>
                      <a:pt x="117" y="46"/>
                    </a:lnTo>
                    <a:lnTo>
                      <a:pt x="111" y="43"/>
                    </a:lnTo>
                    <a:lnTo>
                      <a:pt x="101" y="42"/>
                    </a:lnTo>
                    <a:lnTo>
                      <a:pt x="94" y="46"/>
                    </a:lnTo>
                    <a:lnTo>
                      <a:pt x="88" y="50"/>
                    </a:lnTo>
                    <a:lnTo>
                      <a:pt x="83" y="56"/>
                    </a:lnTo>
                    <a:lnTo>
                      <a:pt x="66" y="72"/>
                    </a:lnTo>
                    <a:lnTo>
                      <a:pt x="50" y="87"/>
                    </a:lnTo>
                    <a:lnTo>
                      <a:pt x="84" y="138"/>
                    </a:lnTo>
                    <a:close/>
                  </a:path>
                </a:pathLst>
              </a:custGeom>
              <a:solidFill>
                <a:srgbClr val="000000"/>
              </a:solidFill>
              <a:ln w="9525">
                <a:noFill/>
                <a:round/>
                <a:headEnd/>
                <a:tailEnd/>
              </a:ln>
            </p:spPr>
            <p:txBody>
              <a:bodyPr/>
              <a:lstStyle/>
              <a:p>
                <a:endParaRPr lang="tr-TR"/>
              </a:p>
            </p:txBody>
          </p:sp>
          <p:sp>
            <p:nvSpPr>
              <p:cNvPr id="10337" name="Freeform 105"/>
              <p:cNvSpPr>
                <a:spLocks/>
              </p:cNvSpPr>
              <p:nvPr/>
            </p:nvSpPr>
            <p:spPr bwMode="auto">
              <a:xfrm>
                <a:off x="3648075" y="3581935"/>
                <a:ext cx="138113" cy="154198"/>
              </a:xfrm>
              <a:custGeom>
                <a:avLst/>
                <a:gdLst>
                  <a:gd name="T0" fmla="*/ 69 w 263"/>
                  <a:gd name="T1" fmla="*/ 81 h 320"/>
                  <a:gd name="T2" fmla="*/ 65 w 263"/>
                  <a:gd name="T3" fmla="*/ 85 h 320"/>
                  <a:gd name="T4" fmla="*/ 60 w 263"/>
                  <a:gd name="T5" fmla="*/ 90 h 320"/>
                  <a:gd name="T6" fmla="*/ 38 w 263"/>
                  <a:gd name="T7" fmla="*/ 68 h 320"/>
                  <a:gd name="T8" fmla="*/ 15 w 263"/>
                  <a:gd name="T9" fmla="*/ 46 h 320"/>
                  <a:gd name="T10" fmla="*/ 33 w 263"/>
                  <a:gd name="T11" fmla="*/ 73 h 320"/>
                  <a:gd name="T12" fmla="*/ 51 w 263"/>
                  <a:gd name="T13" fmla="*/ 99 h 320"/>
                  <a:gd name="T14" fmla="*/ 42 w 263"/>
                  <a:gd name="T15" fmla="*/ 107 h 320"/>
                  <a:gd name="T16" fmla="*/ 21 w 263"/>
                  <a:gd name="T17" fmla="*/ 76 h 320"/>
                  <a:gd name="T18" fmla="*/ 0 w 263"/>
                  <a:gd name="T19" fmla="*/ 44 h 320"/>
                  <a:gd name="T20" fmla="*/ 7 w 263"/>
                  <a:gd name="T21" fmla="*/ 37 h 320"/>
                  <a:gd name="T22" fmla="*/ 14 w 263"/>
                  <a:gd name="T23" fmla="*/ 30 h 320"/>
                  <a:gd name="T24" fmla="*/ 33 w 263"/>
                  <a:gd name="T25" fmla="*/ 48 h 320"/>
                  <a:gd name="T26" fmla="*/ 51 w 263"/>
                  <a:gd name="T27" fmla="*/ 67 h 320"/>
                  <a:gd name="T28" fmla="*/ 41 w 263"/>
                  <a:gd name="T29" fmla="*/ 40 h 320"/>
                  <a:gd name="T30" fmla="*/ 32 w 263"/>
                  <a:gd name="T31" fmla="*/ 14 h 320"/>
                  <a:gd name="T32" fmla="*/ 39 w 263"/>
                  <a:gd name="T33" fmla="*/ 7 h 320"/>
                  <a:gd name="T34" fmla="*/ 46 w 263"/>
                  <a:gd name="T35" fmla="*/ 0 h 320"/>
                  <a:gd name="T36" fmla="*/ 66 w 263"/>
                  <a:gd name="T37" fmla="*/ 31 h 320"/>
                  <a:gd name="T38" fmla="*/ 87 w 263"/>
                  <a:gd name="T39" fmla="*/ 63 h 320"/>
                  <a:gd name="T40" fmla="*/ 83 w 263"/>
                  <a:gd name="T41" fmla="*/ 68 h 320"/>
                  <a:gd name="T42" fmla="*/ 78 w 263"/>
                  <a:gd name="T43" fmla="*/ 72 h 320"/>
                  <a:gd name="T44" fmla="*/ 62 w 263"/>
                  <a:gd name="T45" fmla="*/ 45 h 320"/>
                  <a:gd name="T46" fmla="*/ 45 w 263"/>
                  <a:gd name="T47" fmla="*/ 18 h 320"/>
                  <a:gd name="T48" fmla="*/ 57 w 263"/>
                  <a:gd name="T49" fmla="*/ 49 h 320"/>
                  <a:gd name="T50" fmla="*/ 69 w 263"/>
                  <a:gd name="T51" fmla="*/ 81 h 3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63" h="320">
                    <a:moveTo>
                      <a:pt x="208" y="241"/>
                    </a:moveTo>
                    <a:lnTo>
                      <a:pt x="195" y="255"/>
                    </a:lnTo>
                    <a:lnTo>
                      <a:pt x="181" y="268"/>
                    </a:lnTo>
                    <a:lnTo>
                      <a:pt x="114" y="204"/>
                    </a:lnTo>
                    <a:lnTo>
                      <a:pt x="46" y="139"/>
                    </a:lnTo>
                    <a:lnTo>
                      <a:pt x="100" y="217"/>
                    </a:lnTo>
                    <a:lnTo>
                      <a:pt x="153" y="295"/>
                    </a:lnTo>
                    <a:lnTo>
                      <a:pt x="127" y="320"/>
                    </a:lnTo>
                    <a:lnTo>
                      <a:pt x="64" y="226"/>
                    </a:lnTo>
                    <a:lnTo>
                      <a:pt x="0" y="131"/>
                    </a:lnTo>
                    <a:lnTo>
                      <a:pt x="22" y="111"/>
                    </a:lnTo>
                    <a:lnTo>
                      <a:pt x="43" y="91"/>
                    </a:lnTo>
                    <a:lnTo>
                      <a:pt x="100" y="145"/>
                    </a:lnTo>
                    <a:lnTo>
                      <a:pt x="155" y="200"/>
                    </a:lnTo>
                    <a:lnTo>
                      <a:pt x="125" y="120"/>
                    </a:lnTo>
                    <a:lnTo>
                      <a:pt x="96" y="41"/>
                    </a:lnTo>
                    <a:lnTo>
                      <a:pt x="117" y="21"/>
                    </a:lnTo>
                    <a:lnTo>
                      <a:pt x="138" y="0"/>
                    </a:lnTo>
                    <a:lnTo>
                      <a:pt x="201" y="94"/>
                    </a:lnTo>
                    <a:lnTo>
                      <a:pt x="263" y="189"/>
                    </a:lnTo>
                    <a:lnTo>
                      <a:pt x="251" y="202"/>
                    </a:lnTo>
                    <a:lnTo>
                      <a:pt x="236" y="214"/>
                    </a:lnTo>
                    <a:lnTo>
                      <a:pt x="187" y="135"/>
                    </a:lnTo>
                    <a:lnTo>
                      <a:pt x="137" y="55"/>
                    </a:lnTo>
                    <a:lnTo>
                      <a:pt x="172" y="148"/>
                    </a:lnTo>
                    <a:lnTo>
                      <a:pt x="208" y="241"/>
                    </a:lnTo>
                    <a:close/>
                  </a:path>
                </a:pathLst>
              </a:custGeom>
              <a:solidFill>
                <a:srgbClr val="000000"/>
              </a:solidFill>
              <a:ln w="9525">
                <a:noFill/>
                <a:round/>
                <a:headEnd/>
                <a:tailEnd/>
              </a:ln>
            </p:spPr>
            <p:txBody>
              <a:bodyPr/>
              <a:lstStyle/>
              <a:p>
                <a:endParaRPr lang="tr-TR"/>
              </a:p>
            </p:txBody>
          </p:sp>
          <p:sp>
            <p:nvSpPr>
              <p:cNvPr id="10338" name="Freeform 106"/>
              <p:cNvSpPr>
                <a:spLocks noEditPoints="1"/>
              </p:cNvSpPr>
              <p:nvPr/>
            </p:nvSpPr>
            <p:spPr bwMode="auto">
              <a:xfrm>
                <a:off x="3749675" y="3530056"/>
                <a:ext cx="106363" cy="110965"/>
              </a:xfrm>
              <a:custGeom>
                <a:avLst/>
                <a:gdLst>
                  <a:gd name="T0" fmla="*/ 11 w 200"/>
                  <a:gd name="T1" fmla="*/ 61 h 231"/>
                  <a:gd name="T2" fmla="*/ 5 w 200"/>
                  <a:gd name="T3" fmla="*/ 51 h 231"/>
                  <a:gd name="T4" fmla="*/ 0 w 200"/>
                  <a:gd name="T5" fmla="*/ 38 h 231"/>
                  <a:gd name="T6" fmla="*/ 0 w 200"/>
                  <a:gd name="T7" fmla="*/ 30 h 231"/>
                  <a:gd name="T8" fmla="*/ 1 w 200"/>
                  <a:gd name="T9" fmla="*/ 22 h 231"/>
                  <a:gd name="T10" fmla="*/ 5 w 200"/>
                  <a:gd name="T11" fmla="*/ 14 h 231"/>
                  <a:gd name="T12" fmla="*/ 10 w 200"/>
                  <a:gd name="T13" fmla="*/ 7 h 231"/>
                  <a:gd name="T14" fmla="*/ 19 w 200"/>
                  <a:gd name="T15" fmla="*/ 1 h 231"/>
                  <a:gd name="T16" fmla="*/ 30 w 200"/>
                  <a:gd name="T17" fmla="*/ 0 h 231"/>
                  <a:gd name="T18" fmla="*/ 41 w 200"/>
                  <a:gd name="T19" fmla="*/ 3 h 231"/>
                  <a:gd name="T20" fmla="*/ 52 w 200"/>
                  <a:gd name="T21" fmla="*/ 11 h 231"/>
                  <a:gd name="T22" fmla="*/ 62 w 200"/>
                  <a:gd name="T23" fmla="*/ 25 h 231"/>
                  <a:gd name="T24" fmla="*/ 66 w 200"/>
                  <a:gd name="T25" fmla="*/ 36 h 231"/>
                  <a:gd name="T26" fmla="*/ 67 w 200"/>
                  <a:gd name="T27" fmla="*/ 47 h 231"/>
                  <a:gd name="T28" fmla="*/ 65 w 200"/>
                  <a:gd name="T29" fmla="*/ 57 h 231"/>
                  <a:gd name="T30" fmla="*/ 60 w 200"/>
                  <a:gd name="T31" fmla="*/ 66 h 231"/>
                  <a:gd name="T32" fmla="*/ 53 w 200"/>
                  <a:gd name="T33" fmla="*/ 72 h 231"/>
                  <a:gd name="T34" fmla="*/ 46 w 200"/>
                  <a:gd name="T35" fmla="*/ 76 h 231"/>
                  <a:gd name="T36" fmla="*/ 39 w 200"/>
                  <a:gd name="T37" fmla="*/ 77 h 231"/>
                  <a:gd name="T38" fmla="*/ 31 w 200"/>
                  <a:gd name="T39" fmla="*/ 76 h 231"/>
                  <a:gd name="T40" fmla="*/ 21 w 200"/>
                  <a:gd name="T41" fmla="*/ 71 h 231"/>
                  <a:gd name="T42" fmla="*/ 16 w 200"/>
                  <a:gd name="T43" fmla="*/ 66 h 231"/>
                  <a:gd name="T44" fmla="*/ 28 w 200"/>
                  <a:gd name="T45" fmla="*/ 59 h 231"/>
                  <a:gd name="T46" fmla="*/ 34 w 200"/>
                  <a:gd name="T47" fmla="*/ 63 h 231"/>
                  <a:gd name="T48" fmla="*/ 41 w 200"/>
                  <a:gd name="T49" fmla="*/ 63 h 231"/>
                  <a:gd name="T50" fmla="*/ 47 w 200"/>
                  <a:gd name="T51" fmla="*/ 61 h 231"/>
                  <a:gd name="T52" fmla="*/ 51 w 200"/>
                  <a:gd name="T53" fmla="*/ 57 h 231"/>
                  <a:gd name="T54" fmla="*/ 53 w 200"/>
                  <a:gd name="T55" fmla="*/ 52 h 231"/>
                  <a:gd name="T56" fmla="*/ 54 w 200"/>
                  <a:gd name="T57" fmla="*/ 46 h 231"/>
                  <a:gd name="T58" fmla="*/ 52 w 200"/>
                  <a:gd name="T59" fmla="*/ 39 h 231"/>
                  <a:gd name="T60" fmla="*/ 47 w 200"/>
                  <a:gd name="T61" fmla="*/ 27 h 231"/>
                  <a:gd name="T62" fmla="*/ 39 w 200"/>
                  <a:gd name="T63" fmla="*/ 18 h 231"/>
                  <a:gd name="T64" fmla="*/ 33 w 200"/>
                  <a:gd name="T65" fmla="*/ 15 h 231"/>
                  <a:gd name="T66" fmla="*/ 26 w 200"/>
                  <a:gd name="T67" fmla="*/ 14 h 231"/>
                  <a:gd name="T68" fmla="*/ 20 w 200"/>
                  <a:gd name="T69" fmla="*/ 15 h 231"/>
                  <a:gd name="T70" fmla="*/ 15 w 200"/>
                  <a:gd name="T71" fmla="*/ 21 h 231"/>
                  <a:gd name="T72" fmla="*/ 13 w 200"/>
                  <a:gd name="T73" fmla="*/ 30 h 231"/>
                  <a:gd name="T74" fmla="*/ 16 w 200"/>
                  <a:gd name="T75" fmla="*/ 41 h 231"/>
                  <a:gd name="T76" fmla="*/ 21 w 200"/>
                  <a:gd name="T77" fmla="*/ 52 h 231"/>
                  <a:gd name="T78" fmla="*/ 25 w 200"/>
                  <a:gd name="T79" fmla="*/ 57 h 2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0" h="231">
                    <a:moveTo>
                      <a:pt x="47" y="199"/>
                    </a:moveTo>
                    <a:lnTo>
                      <a:pt x="34" y="183"/>
                    </a:lnTo>
                    <a:lnTo>
                      <a:pt x="22" y="165"/>
                    </a:lnTo>
                    <a:lnTo>
                      <a:pt x="15" y="152"/>
                    </a:lnTo>
                    <a:lnTo>
                      <a:pt x="10" y="140"/>
                    </a:lnTo>
                    <a:lnTo>
                      <a:pt x="1" y="114"/>
                    </a:lnTo>
                    <a:lnTo>
                      <a:pt x="0" y="101"/>
                    </a:lnTo>
                    <a:lnTo>
                      <a:pt x="0" y="89"/>
                    </a:lnTo>
                    <a:lnTo>
                      <a:pt x="1" y="76"/>
                    </a:lnTo>
                    <a:lnTo>
                      <a:pt x="4" y="65"/>
                    </a:lnTo>
                    <a:lnTo>
                      <a:pt x="8" y="53"/>
                    </a:lnTo>
                    <a:lnTo>
                      <a:pt x="14" y="42"/>
                    </a:lnTo>
                    <a:lnTo>
                      <a:pt x="21" y="32"/>
                    </a:lnTo>
                    <a:lnTo>
                      <a:pt x="30" y="22"/>
                    </a:lnTo>
                    <a:lnTo>
                      <a:pt x="44" y="11"/>
                    </a:lnTo>
                    <a:lnTo>
                      <a:pt x="58" y="4"/>
                    </a:lnTo>
                    <a:lnTo>
                      <a:pt x="74" y="0"/>
                    </a:lnTo>
                    <a:lnTo>
                      <a:pt x="91" y="0"/>
                    </a:lnTo>
                    <a:lnTo>
                      <a:pt x="108" y="3"/>
                    </a:lnTo>
                    <a:lnTo>
                      <a:pt x="123" y="10"/>
                    </a:lnTo>
                    <a:lnTo>
                      <a:pt x="139" y="20"/>
                    </a:lnTo>
                    <a:lnTo>
                      <a:pt x="155" y="34"/>
                    </a:lnTo>
                    <a:lnTo>
                      <a:pt x="176" y="61"/>
                    </a:lnTo>
                    <a:lnTo>
                      <a:pt x="184" y="76"/>
                    </a:lnTo>
                    <a:lnTo>
                      <a:pt x="192" y="92"/>
                    </a:lnTo>
                    <a:lnTo>
                      <a:pt x="197" y="109"/>
                    </a:lnTo>
                    <a:lnTo>
                      <a:pt x="199" y="126"/>
                    </a:lnTo>
                    <a:lnTo>
                      <a:pt x="200" y="141"/>
                    </a:lnTo>
                    <a:lnTo>
                      <a:pt x="197" y="157"/>
                    </a:lnTo>
                    <a:lnTo>
                      <a:pt x="194" y="171"/>
                    </a:lnTo>
                    <a:lnTo>
                      <a:pt x="187" y="185"/>
                    </a:lnTo>
                    <a:lnTo>
                      <a:pt x="180" y="198"/>
                    </a:lnTo>
                    <a:lnTo>
                      <a:pt x="169" y="209"/>
                    </a:lnTo>
                    <a:lnTo>
                      <a:pt x="159" y="217"/>
                    </a:lnTo>
                    <a:lnTo>
                      <a:pt x="149" y="224"/>
                    </a:lnTo>
                    <a:lnTo>
                      <a:pt x="138" y="229"/>
                    </a:lnTo>
                    <a:lnTo>
                      <a:pt x="126" y="230"/>
                    </a:lnTo>
                    <a:lnTo>
                      <a:pt x="115" y="231"/>
                    </a:lnTo>
                    <a:lnTo>
                      <a:pt x="103" y="230"/>
                    </a:lnTo>
                    <a:lnTo>
                      <a:pt x="92" y="227"/>
                    </a:lnTo>
                    <a:lnTo>
                      <a:pt x="82" y="223"/>
                    </a:lnTo>
                    <a:lnTo>
                      <a:pt x="62" y="213"/>
                    </a:lnTo>
                    <a:lnTo>
                      <a:pt x="47" y="199"/>
                    </a:lnTo>
                    <a:close/>
                    <a:moveTo>
                      <a:pt x="75" y="171"/>
                    </a:moveTo>
                    <a:lnTo>
                      <a:pt x="84" y="178"/>
                    </a:lnTo>
                    <a:lnTo>
                      <a:pt x="92" y="183"/>
                    </a:lnTo>
                    <a:lnTo>
                      <a:pt x="101" y="188"/>
                    </a:lnTo>
                    <a:lnTo>
                      <a:pt x="111" y="189"/>
                    </a:lnTo>
                    <a:lnTo>
                      <a:pt x="121" y="189"/>
                    </a:lnTo>
                    <a:lnTo>
                      <a:pt x="130" y="188"/>
                    </a:lnTo>
                    <a:lnTo>
                      <a:pt x="139" y="183"/>
                    </a:lnTo>
                    <a:lnTo>
                      <a:pt x="146" y="178"/>
                    </a:lnTo>
                    <a:lnTo>
                      <a:pt x="152" y="172"/>
                    </a:lnTo>
                    <a:lnTo>
                      <a:pt x="156" y="165"/>
                    </a:lnTo>
                    <a:lnTo>
                      <a:pt x="159" y="157"/>
                    </a:lnTo>
                    <a:lnTo>
                      <a:pt x="160" y="147"/>
                    </a:lnTo>
                    <a:lnTo>
                      <a:pt x="160" y="137"/>
                    </a:lnTo>
                    <a:lnTo>
                      <a:pt x="159" y="127"/>
                    </a:lnTo>
                    <a:lnTo>
                      <a:pt x="156" y="116"/>
                    </a:lnTo>
                    <a:lnTo>
                      <a:pt x="152" y="103"/>
                    </a:lnTo>
                    <a:lnTo>
                      <a:pt x="140" y="80"/>
                    </a:lnTo>
                    <a:lnTo>
                      <a:pt x="126" y="62"/>
                    </a:lnTo>
                    <a:lnTo>
                      <a:pt x="116" y="53"/>
                    </a:lnTo>
                    <a:lnTo>
                      <a:pt x="108" y="48"/>
                    </a:lnTo>
                    <a:lnTo>
                      <a:pt x="98" y="44"/>
                    </a:lnTo>
                    <a:lnTo>
                      <a:pt x="88" y="41"/>
                    </a:lnTo>
                    <a:lnTo>
                      <a:pt x="78" y="41"/>
                    </a:lnTo>
                    <a:lnTo>
                      <a:pt x="69" y="42"/>
                    </a:lnTo>
                    <a:lnTo>
                      <a:pt x="61" y="46"/>
                    </a:lnTo>
                    <a:lnTo>
                      <a:pt x="54" y="52"/>
                    </a:lnTo>
                    <a:lnTo>
                      <a:pt x="45" y="63"/>
                    </a:lnTo>
                    <a:lnTo>
                      <a:pt x="40" y="76"/>
                    </a:lnTo>
                    <a:lnTo>
                      <a:pt x="38" y="90"/>
                    </a:lnTo>
                    <a:lnTo>
                      <a:pt x="41" y="107"/>
                    </a:lnTo>
                    <a:lnTo>
                      <a:pt x="47" y="124"/>
                    </a:lnTo>
                    <a:lnTo>
                      <a:pt x="54" y="141"/>
                    </a:lnTo>
                    <a:lnTo>
                      <a:pt x="64" y="157"/>
                    </a:lnTo>
                    <a:lnTo>
                      <a:pt x="75" y="171"/>
                    </a:lnTo>
                    <a:close/>
                  </a:path>
                </a:pathLst>
              </a:custGeom>
              <a:solidFill>
                <a:srgbClr val="000000"/>
              </a:solidFill>
              <a:ln w="9525">
                <a:noFill/>
                <a:round/>
                <a:headEnd/>
                <a:tailEnd/>
              </a:ln>
            </p:spPr>
            <p:txBody>
              <a:bodyPr/>
              <a:lstStyle/>
              <a:p>
                <a:endParaRPr lang="tr-TR"/>
              </a:p>
            </p:txBody>
          </p:sp>
          <p:sp>
            <p:nvSpPr>
              <p:cNvPr id="10339" name="Freeform 107"/>
              <p:cNvSpPr>
                <a:spLocks/>
              </p:cNvSpPr>
              <p:nvPr/>
            </p:nvSpPr>
            <p:spPr bwMode="auto">
              <a:xfrm>
                <a:off x="3846513" y="3455118"/>
                <a:ext cx="117475" cy="108083"/>
              </a:xfrm>
              <a:custGeom>
                <a:avLst/>
                <a:gdLst>
                  <a:gd name="T0" fmla="*/ 42 w 222"/>
                  <a:gd name="T1" fmla="*/ 75 h 227"/>
                  <a:gd name="T2" fmla="*/ 21 w 222"/>
                  <a:gd name="T3" fmla="*/ 44 h 227"/>
                  <a:gd name="T4" fmla="*/ 0 w 222"/>
                  <a:gd name="T5" fmla="*/ 13 h 227"/>
                  <a:gd name="T6" fmla="*/ 5 w 222"/>
                  <a:gd name="T7" fmla="*/ 8 h 227"/>
                  <a:gd name="T8" fmla="*/ 9 w 222"/>
                  <a:gd name="T9" fmla="*/ 4 h 227"/>
                  <a:gd name="T10" fmla="*/ 20 w 222"/>
                  <a:gd name="T11" fmla="*/ 20 h 227"/>
                  <a:gd name="T12" fmla="*/ 31 w 222"/>
                  <a:gd name="T13" fmla="*/ 36 h 227"/>
                  <a:gd name="T14" fmla="*/ 31 w 222"/>
                  <a:gd name="T15" fmla="*/ 24 h 227"/>
                  <a:gd name="T16" fmla="*/ 31 w 222"/>
                  <a:gd name="T17" fmla="*/ 12 h 227"/>
                  <a:gd name="T18" fmla="*/ 37 w 222"/>
                  <a:gd name="T19" fmla="*/ 6 h 227"/>
                  <a:gd name="T20" fmla="*/ 43 w 222"/>
                  <a:gd name="T21" fmla="*/ 0 h 227"/>
                  <a:gd name="T22" fmla="*/ 43 w 222"/>
                  <a:gd name="T23" fmla="*/ 14 h 227"/>
                  <a:gd name="T24" fmla="*/ 43 w 222"/>
                  <a:gd name="T25" fmla="*/ 27 h 227"/>
                  <a:gd name="T26" fmla="*/ 58 w 222"/>
                  <a:gd name="T27" fmla="*/ 36 h 227"/>
                  <a:gd name="T28" fmla="*/ 74 w 222"/>
                  <a:gd name="T29" fmla="*/ 45 h 227"/>
                  <a:gd name="T30" fmla="*/ 69 w 222"/>
                  <a:gd name="T31" fmla="*/ 49 h 227"/>
                  <a:gd name="T32" fmla="*/ 64 w 222"/>
                  <a:gd name="T33" fmla="*/ 54 h 227"/>
                  <a:gd name="T34" fmla="*/ 54 w 222"/>
                  <a:gd name="T35" fmla="*/ 47 h 227"/>
                  <a:gd name="T36" fmla="*/ 42 w 222"/>
                  <a:gd name="T37" fmla="*/ 40 h 227"/>
                  <a:gd name="T38" fmla="*/ 42 w 222"/>
                  <a:gd name="T39" fmla="*/ 46 h 227"/>
                  <a:gd name="T40" fmla="*/ 42 w 222"/>
                  <a:gd name="T41" fmla="*/ 52 h 227"/>
                  <a:gd name="T42" fmla="*/ 47 w 222"/>
                  <a:gd name="T43" fmla="*/ 59 h 227"/>
                  <a:gd name="T44" fmla="*/ 51 w 222"/>
                  <a:gd name="T45" fmla="*/ 66 h 227"/>
                  <a:gd name="T46" fmla="*/ 46 w 222"/>
                  <a:gd name="T47" fmla="*/ 70 h 227"/>
                  <a:gd name="T48" fmla="*/ 42 w 222"/>
                  <a:gd name="T49" fmla="*/ 75 h 2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2" h="227">
                    <a:moveTo>
                      <a:pt x="125" y="227"/>
                    </a:moveTo>
                    <a:lnTo>
                      <a:pt x="63" y="133"/>
                    </a:lnTo>
                    <a:lnTo>
                      <a:pt x="0" y="38"/>
                    </a:lnTo>
                    <a:lnTo>
                      <a:pt x="14" y="24"/>
                    </a:lnTo>
                    <a:lnTo>
                      <a:pt x="28" y="11"/>
                    </a:lnTo>
                    <a:lnTo>
                      <a:pt x="61" y="61"/>
                    </a:lnTo>
                    <a:lnTo>
                      <a:pt x="94" y="109"/>
                    </a:lnTo>
                    <a:lnTo>
                      <a:pt x="92" y="72"/>
                    </a:lnTo>
                    <a:lnTo>
                      <a:pt x="92" y="35"/>
                    </a:lnTo>
                    <a:lnTo>
                      <a:pt x="111" y="18"/>
                    </a:lnTo>
                    <a:lnTo>
                      <a:pt x="128" y="0"/>
                    </a:lnTo>
                    <a:lnTo>
                      <a:pt x="128" y="41"/>
                    </a:lnTo>
                    <a:lnTo>
                      <a:pt x="128" y="82"/>
                    </a:lnTo>
                    <a:lnTo>
                      <a:pt x="175" y="109"/>
                    </a:lnTo>
                    <a:lnTo>
                      <a:pt x="222" y="136"/>
                    </a:lnTo>
                    <a:lnTo>
                      <a:pt x="208" y="148"/>
                    </a:lnTo>
                    <a:lnTo>
                      <a:pt x="193" y="162"/>
                    </a:lnTo>
                    <a:lnTo>
                      <a:pt x="161" y="143"/>
                    </a:lnTo>
                    <a:lnTo>
                      <a:pt x="127" y="121"/>
                    </a:lnTo>
                    <a:lnTo>
                      <a:pt x="127" y="140"/>
                    </a:lnTo>
                    <a:lnTo>
                      <a:pt x="127" y="158"/>
                    </a:lnTo>
                    <a:lnTo>
                      <a:pt x="141" y="179"/>
                    </a:lnTo>
                    <a:lnTo>
                      <a:pt x="154" y="201"/>
                    </a:lnTo>
                    <a:lnTo>
                      <a:pt x="139" y="213"/>
                    </a:lnTo>
                    <a:lnTo>
                      <a:pt x="125" y="227"/>
                    </a:lnTo>
                    <a:close/>
                  </a:path>
                </a:pathLst>
              </a:custGeom>
              <a:solidFill>
                <a:srgbClr val="000000"/>
              </a:solidFill>
              <a:ln w="9525">
                <a:noFill/>
                <a:round/>
                <a:headEnd/>
                <a:tailEnd/>
              </a:ln>
            </p:spPr>
            <p:txBody>
              <a:bodyPr/>
              <a:lstStyle/>
              <a:p>
                <a:endParaRPr lang="tr-TR"/>
              </a:p>
            </p:txBody>
          </p:sp>
          <p:sp>
            <p:nvSpPr>
              <p:cNvPr id="10340" name="Freeform 108"/>
              <p:cNvSpPr>
                <a:spLocks noEditPoints="1"/>
              </p:cNvSpPr>
              <p:nvPr/>
            </p:nvSpPr>
            <p:spPr bwMode="auto">
              <a:xfrm>
                <a:off x="3932238" y="3419091"/>
                <a:ext cx="79375" cy="79261"/>
              </a:xfrm>
              <a:custGeom>
                <a:avLst/>
                <a:gdLst>
                  <a:gd name="T0" fmla="*/ 32 w 150"/>
                  <a:gd name="T1" fmla="*/ 28 h 166"/>
                  <a:gd name="T2" fmla="*/ 20 w 150"/>
                  <a:gd name="T3" fmla="*/ 39 h 166"/>
                  <a:gd name="T4" fmla="*/ 23 w 150"/>
                  <a:gd name="T5" fmla="*/ 41 h 166"/>
                  <a:gd name="T6" fmla="*/ 27 w 150"/>
                  <a:gd name="T7" fmla="*/ 43 h 166"/>
                  <a:gd name="T8" fmla="*/ 33 w 150"/>
                  <a:gd name="T9" fmla="*/ 44 h 166"/>
                  <a:gd name="T10" fmla="*/ 36 w 150"/>
                  <a:gd name="T11" fmla="*/ 42 h 166"/>
                  <a:gd name="T12" fmla="*/ 39 w 150"/>
                  <a:gd name="T13" fmla="*/ 37 h 166"/>
                  <a:gd name="T14" fmla="*/ 38 w 150"/>
                  <a:gd name="T15" fmla="*/ 29 h 166"/>
                  <a:gd name="T16" fmla="*/ 48 w 150"/>
                  <a:gd name="T17" fmla="*/ 23 h 166"/>
                  <a:gd name="T18" fmla="*/ 50 w 150"/>
                  <a:gd name="T19" fmla="*/ 30 h 166"/>
                  <a:gd name="T20" fmla="*/ 50 w 150"/>
                  <a:gd name="T21" fmla="*/ 37 h 166"/>
                  <a:gd name="T22" fmla="*/ 47 w 150"/>
                  <a:gd name="T23" fmla="*/ 44 h 166"/>
                  <a:gd name="T24" fmla="*/ 39 w 150"/>
                  <a:gd name="T25" fmla="*/ 52 h 166"/>
                  <a:gd name="T26" fmla="*/ 31 w 150"/>
                  <a:gd name="T27" fmla="*/ 55 h 166"/>
                  <a:gd name="T28" fmla="*/ 22 w 150"/>
                  <a:gd name="T29" fmla="*/ 54 h 166"/>
                  <a:gd name="T30" fmla="*/ 14 w 150"/>
                  <a:gd name="T31" fmla="*/ 50 h 166"/>
                  <a:gd name="T32" fmla="*/ 7 w 150"/>
                  <a:gd name="T33" fmla="*/ 42 h 166"/>
                  <a:gd name="T34" fmla="*/ 2 w 150"/>
                  <a:gd name="T35" fmla="*/ 33 h 166"/>
                  <a:gd name="T36" fmla="*/ 0 w 150"/>
                  <a:gd name="T37" fmla="*/ 22 h 166"/>
                  <a:gd name="T38" fmla="*/ 3 w 150"/>
                  <a:gd name="T39" fmla="*/ 11 h 166"/>
                  <a:gd name="T40" fmla="*/ 11 w 150"/>
                  <a:gd name="T41" fmla="*/ 3 h 166"/>
                  <a:gd name="T42" fmla="*/ 18 w 150"/>
                  <a:gd name="T43" fmla="*/ 0 h 166"/>
                  <a:gd name="T44" fmla="*/ 25 w 150"/>
                  <a:gd name="T45" fmla="*/ 1 h 166"/>
                  <a:gd name="T46" fmla="*/ 34 w 150"/>
                  <a:gd name="T47" fmla="*/ 6 h 166"/>
                  <a:gd name="T48" fmla="*/ 41 w 150"/>
                  <a:gd name="T49" fmla="*/ 13 h 166"/>
                  <a:gd name="T50" fmla="*/ 43 w 150"/>
                  <a:gd name="T51" fmla="*/ 17 h 166"/>
                  <a:gd name="T52" fmla="*/ 29 w 150"/>
                  <a:gd name="T53" fmla="*/ 17 h 166"/>
                  <a:gd name="T54" fmla="*/ 26 w 150"/>
                  <a:gd name="T55" fmla="*/ 15 h 166"/>
                  <a:gd name="T56" fmla="*/ 22 w 150"/>
                  <a:gd name="T57" fmla="*/ 12 h 166"/>
                  <a:gd name="T58" fmla="*/ 17 w 150"/>
                  <a:gd name="T59" fmla="*/ 12 h 166"/>
                  <a:gd name="T60" fmla="*/ 14 w 150"/>
                  <a:gd name="T61" fmla="*/ 14 h 166"/>
                  <a:gd name="T62" fmla="*/ 11 w 150"/>
                  <a:gd name="T63" fmla="*/ 21 h 166"/>
                  <a:gd name="T64" fmla="*/ 12 w 150"/>
                  <a:gd name="T65" fmla="*/ 27 h 166"/>
                  <a:gd name="T66" fmla="*/ 22 w 150"/>
                  <a:gd name="T67" fmla="*/ 25 h 166"/>
                  <a:gd name="T68" fmla="*/ 29 w 150"/>
                  <a:gd name="T69" fmla="*/ 18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0" h="166">
                    <a:moveTo>
                      <a:pt x="130" y="50"/>
                    </a:moveTo>
                    <a:lnTo>
                      <a:pt x="95" y="84"/>
                    </a:lnTo>
                    <a:lnTo>
                      <a:pt x="59" y="116"/>
                    </a:lnTo>
                    <a:lnTo>
                      <a:pt x="61" y="118"/>
                    </a:lnTo>
                    <a:lnTo>
                      <a:pt x="62" y="119"/>
                    </a:lnTo>
                    <a:lnTo>
                      <a:pt x="68" y="125"/>
                    </a:lnTo>
                    <a:lnTo>
                      <a:pt x="75" y="129"/>
                    </a:lnTo>
                    <a:lnTo>
                      <a:pt x="81" y="130"/>
                    </a:lnTo>
                    <a:lnTo>
                      <a:pt x="86" y="132"/>
                    </a:lnTo>
                    <a:lnTo>
                      <a:pt x="98" y="132"/>
                    </a:lnTo>
                    <a:lnTo>
                      <a:pt x="103" y="129"/>
                    </a:lnTo>
                    <a:lnTo>
                      <a:pt x="108" y="126"/>
                    </a:lnTo>
                    <a:lnTo>
                      <a:pt x="113" y="119"/>
                    </a:lnTo>
                    <a:lnTo>
                      <a:pt x="116" y="111"/>
                    </a:lnTo>
                    <a:lnTo>
                      <a:pt x="116" y="101"/>
                    </a:lnTo>
                    <a:lnTo>
                      <a:pt x="113" y="89"/>
                    </a:lnTo>
                    <a:lnTo>
                      <a:pt x="129" y="80"/>
                    </a:lnTo>
                    <a:lnTo>
                      <a:pt x="143" y="70"/>
                    </a:lnTo>
                    <a:lnTo>
                      <a:pt x="147" y="81"/>
                    </a:lnTo>
                    <a:lnTo>
                      <a:pt x="150" y="92"/>
                    </a:lnTo>
                    <a:lnTo>
                      <a:pt x="150" y="104"/>
                    </a:lnTo>
                    <a:lnTo>
                      <a:pt x="149" y="113"/>
                    </a:lnTo>
                    <a:lnTo>
                      <a:pt x="146" y="123"/>
                    </a:lnTo>
                    <a:lnTo>
                      <a:pt x="142" y="133"/>
                    </a:lnTo>
                    <a:lnTo>
                      <a:pt x="129" y="149"/>
                    </a:lnTo>
                    <a:lnTo>
                      <a:pt x="118" y="157"/>
                    </a:lnTo>
                    <a:lnTo>
                      <a:pt x="106" y="163"/>
                    </a:lnTo>
                    <a:lnTo>
                      <a:pt x="93" y="166"/>
                    </a:lnTo>
                    <a:lnTo>
                      <a:pt x="81" y="166"/>
                    </a:lnTo>
                    <a:lnTo>
                      <a:pt x="66" y="163"/>
                    </a:lnTo>
                    <a:lnTo>
                      <a:pt x="54" y="159"/>
                    </a:lnTo>
                    <a:lnTo>
                      <a:pt x="41" y="150"/>
                    </a:lnTo>
                    <a:lnTo>
                      <a:pt x="30" y="139"/>
                    </a:lnTo>
                    <a:lnTo>
                      <a:pt x="20" y="126"/>
                    </a:lnTo>
                    <a:lnTo>
                      <a:pt x="11" y="113"/>
                    </a:lnTo>
                    <a:lnTo>
                      <a:pt x="5" y="99"/>
                    </a:lnTo>
                    <a:lnTo>
                      <a:pt x="1" y="85"/>
                    </a:lnTo>
                    <a:lnTo>
                      <a:pt x="0" y="65"/>
                    </a:lnTo>
                    <a:lnTo>
                      <a:pt x="3" y="49"/>
                    </a:lnTo>
                    <a:lnTo>
                      <a:pt x="10" y="32"/>
                    </a:lnTo>
                    <a:lnTo>
                      <a:pt x="22" y="16"/>
                    </a:lnTo>
                    <a:lnTo>
                      <a:pt x="32" y="9"/>
                    </a:lnTo>
                    <a:lnTo>
                      <a:pt x="42" y="3"/>
                    </a:lnTo>
                    <a:lnTo>
                      <a:pt x="54" y="0"/>
                    </a:lnTo>
                    <a:lnTo>
                      <a:pt x="65" y="0"/>
                    </a:lnTo>
                    <a:lnTo>
                      <a:pt x="76" y="3"/>
                    </a:lnTo>
                    <a:lnTo>
                      <a:pt x="89" y="9"/>
                    </a:lnTo>
                    <a:lnTo>
                      <a:pt x="101" y="17"/>
                    </a:lnTo>
                    <a:lnTo>
                      <a:pt x="112" y="27"/>
                    </a:lnTo>
                    <a:lnTo>
                      <a:pt x="122" y="39"/>
                    </a:lnTo>
                    <a:lnTo>
                      <a:pt x="130" y="50"/>
                    </a:lnTo>
                    <a:close/>
                    <a:moveTo>
                      <a:pt x="88" y="53"/>
                    </a:moveTo>
                    <a:lnTo>
                      <a:pt x="86" y="51"/>
                    </a:lnTo>
                    <a:lnTo>
                      <a:pt x="85" y="50"/>
                    </a:lnTo>
                    <a:lnTo>
                      <a:pt x="79" y="44"/>
                    </a:lnTo>
                    <a:lnTo>
                      <a:pt x="72" y="40"/>
                    </a:lnTo>
                    <a:lnTo>
                      <a:pt x="66" y="37"/>
                    </a:lnTo>
                    <a:lnTo>
                      <a:pt x="61" y="36"/>
                    </a:lnTo>
                    <a:lnTo>
                      <a:pt x="51" y="36"/>
                    </a:lnTo>
                    <a:lnTo>
                      <a:pt x="45" y="39"/>
                    </a:lnTo>
                    <a:lnTo>
                      <a:pt x="41" y="41"/>
                    </a:lnTo>
                    <a:lnTo>
                      <a:pt x="35" y="51"/>
                    </a:lnTo>
                    <a:lnTo>
                      <a:pt x="32" y="64"/>
                    </a:lnTo>
                    <a:lnTo>
                      <a:pt x="34" y="71"/>
                    </a:lnTo>
                    <a:lnTo>
                      <a:pt x="35" y="80"/>
                    </a:lnTo>
                    <a:lnTo>
                      <a:pt x="44" y="95"/>
                    </a:lnTo>
                    <a:lnTo>
                      <a:pt x="66" y="74"/>
                    </a:lnTo>
                    <a:lnTo>
                      <a:pt x="88" y="53"/>
                    </a:lnTo>
                    <a:close/>
                  </a:path>
                </a:pathLst>
              </a:custGeom>
              <a:solidFill>
                <a:srgbClr val="000000"/>
              </a:solidFill>
              <a:ln w="9525">
                <a:noFill/>
                <a:round/>
                <a:headEnd/>
                <a:tailEnd/>
              </a:ln>
            </p:spPr>
            <p:txBody>
              <a:bodyPr/>
              <a:lstStyle/>
              <a:p>
                <a:endParaRPr lang="tr-TR"/>
              </a:p>
            </p:txBody>
          </p:sp>
          <p:sp>
            <p:nvSpPr>
              <p:cNvPr id="10341" name="Freeform 109"/>
              <p:cNvSpPr>
                <a:spLocks/>
              </p:cNvSpPr>
              <p:nvPr/>
            </p:nvSpPr>
            <p:spPr bwMode="auto">
              <a:xfrm>
                <a:off x="3976688" y="3352800"/>
                <a:ext cx="93663" cy="132582"/>
              </a:xfrm>
              <a:custGeom>
                <a:avLst/>
                <a:gdLst>
                  <a:gd name="T0" fmla="*/ 0 w 176"/>
                  <a:gd name="T1" fmla="*/ 34 h 278"/>
                  <a:gd name="T2" fmla="*/ 5 w 176"/>
                  <a:gd name="T3" fmla="*/ 30 h 278"/>
                  <a:gd name="T4" fmla="*/ 9 w 176"/>
                  <a:gd name="T5" fmla="*/ 25 h 278"/>
                  <a:gd name="T6" fmla="*/ 30 w 176"/>
                  <a:gd name="T7" fmla="*/ 42 h 278"/>
                  <a:gd name="T8" fmla="*/ 34 w 176"/>
                  <a:gd name="T9" fmla="*/ 45 h 278"/>
                  <a:gd name="T10" fmla="*/ 37 w 176"/>
                  <a:gd name="T11" fmla="*/ 48 h 278"/>
                  <a:gd name="T12" fmla="*/ 39 w 176"/>
                  <a:gd name="T13" fmla="*/ 50 h 278"/>
                  <a:gd name="T14" fmla="*/ 41 w 176"/>
                  <a:gd name="T15" fmla="*/ 51 h 278"/>
                  <a:gd name="T16" fmla="*/ 39 w 176"/>
                  <a:gd name="T17" fmla="*/ 48 h 278"/>
                  <a:gd name="T18" fmla="*/ 38 w 176"/>
                  <a:gd name="T19" fmla="*/ 43 h 278"/>
                  <a:gd name="T20" fmla="*/ 34 w 176"/>
                  <a:gd name="T21" fmla="*/ 34 h 278"/>
                  <a:gd name="T22" fmla="*/ 25 w 176"/>
                  <a:gd name="T23" fmla="*/ 9 h 278"/>
                  <a:gd name="T24" fmla="*/ 31 w 176"/>
                  <a:gd name="T25" fmla="*/ 5 h 278"/>
                  <a:gd name="T26" fmla="*/ 36 w 176"/>
                  <a:gd name="T27" fmla="*/ 0 h 278"/>
                  <a:gd name="T28" fmla="*/ 46 w 176"/>
                  <a:gd name="T29" fmla="*/ 31 h 278"/>
                  <a:gd name="T30" fmla="*/ 56 w 176"/>
                  <a:gd name="T31" fmla="*/ 63 h 278"/>
                  <a:gd name="T32" fmla="*/ 57 w 176"/>
                  <a:gd name="T33" fmla="*/ 66 h 278"/>
                  <a:gd name="T34" fmla="*/ 58 w 176"/>
                  <a:gd name="T35" fmla="*/ 69 h 278"/>
                  <a:gd name="T36" fmla="*/ 58 w 176"/>
                  <a:gd name="T37" fmla="*/ 72 h 278"/>
                  <a:gd name="T38" fmla="*/ 59 w 176"/>
                  <a:gd name="T39" fmla="*/ 74 h 278"/>
                  <a:gd name="T40" fmla="*/ 59 w 176"/>
                  <a:gd name="T41" fmla="*/ 77 h 278"/>
                  <a:gd name="T42" fmla="*/ 58 w 176"/>
                  <a:gd name="T43" fmla="*/ 81 h 278"/>
                  <a:gd name="T44" fmla="*/ 57 w 176"/>
                  <a:gd name="T45" fmla="*/ 83 h 278"/>
                  <a:gd name="T46" fmla="*/ 54 w 176"/>
                  <a:gd name="T47" fmla="*/ 87 h 278"/>
                  <a:gd name="T48" fmla="*/ 51 w 176"/>
                  <a:gd name="T49" fmla="*/ 90 h 278"/>
                  <a:gd name="T50" fmla="*/ 47 w 176"/>
                  <a:gd name="T51" fmla="*/ 92 h 278"/>
                  <a:gd name="T52" fmla="*/ 43 w 176"/>
                  <a:gd name="T53" fmla="*/ 87 h 278"/>
                  <a:gd name="T54" fmla="*/ 40 w 176"/>
                  <a:gd name="T55" fmla="*/ 83 h 278"/>
                  <a:gd name="T56" fmla="*/ 42 w 176"/>
                  <a:gd name="T57" fmla="*/ 82 h 278"/>
                  <a:gd name="T58" fmla="*/ 44 w 176"/>
                  <a:gd name="T59" fmla="*/ 81 h 278"/>
                  <a:gd name="T60" fmla="*/ 45 w 176"/>
                  <a:gd name="T61" fmla="*/ 78 h 278"/>
                  <a:gd name="T62" fmla="*/ 46 w 176"/>
                  <a:gd name="T63" fmla="*/ 75 h 278"/>
                  <a:gd name="T64" fmla="*/ 45 w 176"/>
                  <a:gd name="T65" fmla="*/ 71 h 278"/>
                  <a:gd name="T66" fmla="*/ 44 w 176"/>
                  <a:gd name="T67" fmla="*/ 67 h 278"/>
                  <a:gd name="T68" fmla="*/ 22 w 176"/>
                  <a:gd name="T69" fmla="*/ 50 h 278"/>
                  <a:gd name="T70" fmla="*/ 0 w 176"/>
                  <a:gd name="T71" fmla="*/ 34 h 27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278">
                    <a:moveTo>
                      <a:pt x="0" y="103"/>
                    </a:moveTo>
                    <a:lnTo>
                      <a:pt x="14" y="90"/>
                    </a:lnTo>
                    <a:lnTo>
                      <a:pt x="27" y="76"/>
                    </a:lnTo>
                    <a:lnTo>
                      <a:pt x="90" y="127"/>
                    </a:lnTo>
                    <a:lnTo>
                      <a:pt x="102" y="137"/>
                    </a:lnTo>
                    <a:lnTo>
                      <a:pt x="110" y="144"/>
                    </a:lnTo>
                    <a:lnTo>
                      <a:pt x="117" y="151"/>
                    </a:lnTo>
                    <a:lnTo>
                      <a:pt x="123" y="155"/>
                    </a:lnTo>
                    <a:lnTo>
                      <a:pt x="117" y="144"/>
                    </a:lnTo>
                    <a:lnTo>
                      <a:pt x="113" y="131"/>
                    </a:lnTo>
                    <a:lnTo>
                      <a:pt x="102" y="104"/>
                    </a:lnTo>
                    <a:lnTo>
                      <a:pt x="76" y="28"/>
                    </a:lnTo>
                    <a:lnTo>
                      <a:pt x="92" y="14"/>
                    </a:lnTo>
                    <a:lnTo>
                      <a:pt x="106" y="0"/>
                    </a:lnTo>
                    <a:lnTo>
                      <a:pt x="136" y="94"/>
                    </a:lnTo>
                    <a:lnTo>
                      <a:pt x="166" y="189"/>
                    </a:lnTo>
                    <a:lnTo>
                      <a:pt x="170" y="200"/>
                    </a:lnTo>
                    <a:lnTo>
                      <a:pt x="173" y="209"/>
                    </a:lnTo>
                    <a:lnTo>
                      <a:pt x="174" y="217"/>
                    </a:lnTo>
                    <a:lnTo>
                      <a:pt x="176" y="223"/>
                    </a:lnTo>
                    <a:lnTo>
                      <a:pt x="176" y="234"/>
                    </a:lnTo>
                    <a:lnTo>
                      <a:pt x="174" y="244"/>
                    </a:lnTo>
                    <a:lnTo>
                      <a:pt x="169" y="252"/>
                    </a:lnTo>
                    <a:lnTo>
                      <a:pt x="162" y="262"/>
                    </a:lnTo>
                    <a:lnTo>
                      <a:pt x="152" y="271"/>
                    </a:lnTo>
                    <a:lnTo>
                      <a:pt x="139" y="278"/>
                    </a:lnTo>
                    <a:lnTo>
                      <a:pt x="129" y="264"/>
                    </a:lnTo>
                    <a:lnTo>
                      <a:pt x="119" y="251"/>
                    </a:lnTo>
                    <a:lnTo>
                      <a:pt x="125" y="248"/>
                    </a:lnTo>
                    <a:lnTo>
                      <a:pt x="130" y="244"/>
                    </a:lnTo>
                    <a:lnTo>
                      <a:pt x="135" y="237"/>
                    </a:lnTo>
                    <a:lnTo>
                      <a:pt x="137" y="227"/>
                    </a:lnTo>
                    <a:lnTo>
                      <a:pt x="135" y="216"/>
                    </a:lnTo>
                    <a:lnTo>
                      <a:pt x="130" y="202"/>
                    </a:lnTo>
                    <a:lnTo>
                      <a:pt x="65" y="152"/>
                    </a:lnTo>
                    <a:lnTo>
                      <a:pt x="0" y="103"/>
                    </a:lnTo>
                    <a:close/>
                  </a:path>
                </a:pathLst>
              </a:custGeom>
              <a:solidFill>
                <a:srgbClr val="000000"/>
              </a:solidFill>
              <a:ln w="9525">
                <a:noFill/>
                <a:round/>
                <a:headEnd/>
                <a:tailEnd/>
              </a:ln>
            </p:spPr>
            <p:txBody>
              <a:bodyPr/>
              <a:lstStyle/>
              <a:p>
                <a:endParaRPr lang="tr-TR"/>
              </a:p>
            </p:txBody>
          </p:sp>
          <p:sp>
            <p:nvSpPr>
              <p:cNvPr id="10342" name="Freeform 110"/>
              <p:cNvSpPr>
                <a:spLocks/>
              </p:cNvSpPr>
              <p:nvPr/>
            </p:nvSpPr>
            <p:spPr bwMode="auto">
              <a:xfrm>
                <a:off x="3765550" y="3786572"/>
                <a:ext cx="71438" cy="66291"/>
              </a:xfrm>
              <a:custGeom>
                <a:avLst/>
                <a:gdLst>
                  <a:gd name="T0" fmla="*/ 37 w 133"/>
                  <a:gd name="T1" fmla="*/ 46 h 137"/>
                  <a:gd name="T2" fmla="*/ 30 w 133"/>
                  <a:gd name="T3" fmla="*/ 39 h 137"/>
                  <a:gd name="T4" fmla="*/ 23 w 133"/>
                  <a:gd name="T5" fmla="*/ 32 h 137"/>
                  <a:gd name="T6" fmla="*/ 17 w 133"/>
                  <a:gd name="T7" fmla="*/ 38 h 137"/>
                  <a:gd name="T8" fmla="*/ 10 w 133"/>
                  <a:gd name="T9" fmla="*/ 44 h 137"/>
                  <a:gd name="T10" fmla="*/ 6 w 133"/>
                  <a:gd name="T11" fmla="*/ 39 h 137"/>
                  <a:gd name="T12" fmla="*/ 1 w 133"/>
                  <a:gd name="T13" fmla="*/ 34 h 137"/>
                  <a:gd name="T14" fmla="*/ 7 w 133"/>
                  <a:gd name="T15" fmla="*/ 29 h 137"/>
                  <a:gd name="T16" fmla="*/ 13 w 133"/>
                  <a:gd name="T17" fmla="*/ 22 h 137"/>
                  <a:gd name="T18" fmla="*/ 6 w 133"/>
                  <a:gd name="T19" fmla="*/ 15 h 137"/>
                  <a:gd name="T20" fmla="*/ 0 w 133"/>
                  <a:gd name="T21" fmla="*/ 8 h 137"/>
                  <a:gd name="T22" fmla="*/ 4 w 133"/>
                  <a:gd name="T23" fmla="*/ 4 h 137"/>
                  <a:gd name="T24" fmla="*/ 8 w 133"/>
                  <a:gd name="T25" fmla="*/ 0 h 137"/>
                  <a:gd name="T26" fmla="*/ 15 w 133"/>
                  <a:gd name="T27" fmla="*/ 7 h 137"/>
                  <a:gd name="T28" fmla="*/ 22 w 133"/>
                  <a:gd name="T29" fmla="*/ 14 h 137"/>
                  <a:gd name="T30" fmla="*/ 28 w 133"/>
                  <a:gd name="T31" fmla="*/ 8 h 137"/>
                  <a:gd name="T32" fmla="*/ 35 w 133"/>
                  <a:gd name="T33" fmla="*/ 2 h 137"/>
                  <a:gd name="T34" fmla="*/ 39 w 133"/>
                  <a:gd name="T35" fmla="*/ 7 h 137"/>
                  <a:gd name="T36" fmla="*/ 44 w 133"/>
                  <a:gd name="T37" fmla="*/ 12 h 137"/>
                  <a:gd name="T38" fmla="*/ 38 w 133"/>
                  <a:gd name="T39" fmla="*/ 18 h 137"/>
                  <a:gd name="T40" fmla="*/ 31 w 133"/>
                  <a:gd name="T41" fmla="*/ 24 h 137"/>
                  <a:gd name="T42" fmla="*/ 38 w 133"/>
                  <a:gd name="T43" fmla="*/ 31 h 137"/>
                  <a:gd name="T44" fmla="*/ 45 w 133"/>
                  <a:gd name="T45" fmla="*/ 38 h 137"/>
                  <a:gd name="T46" fmla="*/ 41 w 133"/>
                  <a:gd name="T47" fmla="*/ 42 h 137"/>
                  <a:gd name="T48" fmla="*/ 37 w 133"/>
                  <a:gd name="T49" fmla="*/ 46 h 1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3" h="137">
                    <a:moveTo>
                      <a:pt x="108" y="137"/>
                    </a:moveTo>
                    <a:lnTo>
                      <a:pt x="88" y="116"/>
                    </a:lnTo>
                    <a:lnTo>
                      <a:pt x="68" y="94"/>
                    </a:lnTo>
                    <a:lnTo>
                      <a:pt x="49" y="113"/>
                    </a:lnTo>
                    <a:lnTo>
                      <a:pt x="31" y="131"/>
                    </a:lnTo>
                    <a:lnTo>
                      <a:pt x="17" y="117"/>
                    </a:lnTo>
                    <a:lnTo>
                      <a:pt x="2" y="102"/>
                    </a:lnTo>
                    <a:lnTo>
                      <a:pt x="21" y="85"/>
                    </a:lnTo>
                    <a:lnTo>
                      <a:pt x="39" y="66"/>
                    </a:lnTo>
                    <a:lnTo>
                      <a:pt x="19" y="45"/>
                    </a:lnTo>
                    <a:lnTo>
                      <a:pt x="0" y="24"/>
                    </a:lnTo>
                    <a:lnTo>
                      <a:pt x="12" y="13"/>
                    </a:lnTo>
                    <a:lnTo>
                      <a:pt x="25" y="0"/>
                    </a:lnTo>
                    <a:lnTo>
                      <a:pt x="45" y="21"/>
                    </a:lnTo>
                    <a:lnTo>
                      <a:pt x="65" y="42"/>
                    </a:lnTo>
                    <a:lnTo>
                      <a:pt x="83" y="25"/>
                    </a:lnTo>
                    <a:lnTo>
                      <a:pt x="102" y="7"/>
                    </a:lnTo>
                    <a:lnTo>
                      <a:pt x="116" y="21"/>
                    </a:lnTo>
                    <a:lnTo>
                      <a:pt x="130" y="35"/>
                    </a:lnTo>
                    <a:lnTo>
                      <a:pt x="112" y="53"/>
                    </a:lnTo>
                    <a:lnTo>
                      <a:pt x="92" y="70"/>
                    </a:lnTo>
                    <a:lnTo>
                      <a:pt x="113" y="92"/>
                    </a:lnTo>
                    <a:lnTo>
                      <a:pt x="133" y="113"/>
                    </a:lnTo>
                    <a:lnTo>
                      <a:pt x="120" y="126"/>
                    </a:lnTo>
                    <a:lnTo>
                      <a:pt x="108" y="137"/>
                    </a:lnTo>
                    <a:close/>
                  </a:path>
                </a:pathLst>
              </a:custGeom>
              <a:solidFill>
                <a:srgbClr val="000000"/>
              </a:solidFill>
              <a:ln w="9525">
                <a:noFill/>
                <a:round/>
                <a:headEnd/>
                <a:tailEnd/>
              </a:ln>
            </p:spPr>
            <p:txBody>
              <a:bodyPr/>
              <a:lstStyle/>
              <a:p>
                <a:endParaRPr lang="tr-TR"/>
              </a:p>
            </p:txBody>
          </p:sp>
          <p:sp>
            <p:nvSpPr>
              <p:cNvPr id="10343" name="Freeform 111"/>
              <p:cNvSpPr>
                <a:spLocks/>
              </p:cNvSpPr>
              <p:nvPr/>
            </p:nvSpPr>
            <p:spPr bwMode="auto">
              <a:xfrm>
                <a:off x="3859213" y="3711635"/>
                <a:ext cx="82550" cy="85025"/>
              </a:xfrm>
              <a:custGeom>
                <a:avLst/>
                <a:gdLst>
                  <a:gd name="T0" fmla="*/ 19 w 155"/>
                  <a:gd name="T1" fmla="*/ 50 h 177"/>
                  <a:gd name="T2" fmla="*/ 27 w 155"/>
                  <a:gd name="T3" fmla="*/ 47 h 177"/>
                  <a:gd name="T4" fmla="*/ 33 w 155"/>
                  <a:gd name="T5" fmla="*/ 46 h 177"/>
                  <a:gd name="T6" fmla="*/ 39 w 155"/>
                  <a:gd name="T7" fmla="*/ 40 h 177"/>
                  <a:gd name="T8" fmla="*/ 40 w 155"/>
                  <a:gd name="T9" fmla="*/ 37 h 177"/>
                  <a:gd name="T10" fmla="*/ 39 w 155"/>
                  <a:gd name="T11" fmla="*/ 33 h 177"/>
                  <a:gd name="T12" fmla="*/ 36 w 155"/>
                  <a:gd name="T13" fmla="*/ 32 h 177"/>
                  <a:gd name="T14" fmla="*/ 31 w 155"/>
                  <a:gd name="T15" fmla="*/ 34 h 177"/>
                  <a:gd name="T16" fmla="*/ 21 w 155"/>
                  <a:gd name="T17" fmla="*/ 38 h 177"/>
                  <a:gd name="T18" fmla="*/ 15 w 155"/>
                  <a:gd name="T19" fmla="*/ 39 h 177"/>
                  <a:gd name="T20" fmla="*/ 9 w 155"/>
                  <a:gd name="T21" fmla="*/ 38 h 177"/>
                  <a:gd name="T22" fmla="*/ 5 w 155"/>
                  <a:gd name="T23" fmla="*/ 34 h 177"/>
                  <a:gd name="T24" fmla="*/ 1 w 155"/>
                  <a:gd name="T25" fmla="*/ 29 h 177"/>
                  <a:gd name="T26" fmla="*/ 0 w 155"/>
                  <a:gd name="T27" fmla="*/ 19 h 177"/>
                  <a:gd name="T28" fmla="*/ 5 w 155"/>
                  <a:gd name="T29" fmla="*/ 11 h 177"/>
                  <a:gd name="T30" fmla="*/ 12 w 155"/>
                  <a:gd name="T31" fmla="*/ 4 h 177"/>
                  <a:gd name="T32" fmla="*/ 18 w 155"/>
                  <a:gd name="T33" fmla="*/ 0 h 177"/>
                  <a:gd name="T34" fmla="*/ 24 w 155"/>
                  <a:gd name="T35" fmla="*/ 0 h 177"/>
                  <a:gd name="T36" fmla="*/ 30 w 155"/>
                  <a:gd name="T37" fmla="*/ 1 h 177"/>
                  <a:gd name="T38" fmla="*/ 26 w 155"/>
                  <a:gd name="T39" fmla="*/ 13 h 177"/>
                  <a:gd name="T40" fmla="*/ 20 w 155"/>
                  <a:gd name="T41" fmla="*/ 12 h 177"/>
                  <a:gd name="T42" fmla="*/ 17 w 155"/>
                  <a:gd name="T43" fmla="*/ 13 h 177"/>
                  <a:gd name="T44" fmla="*/ 12 w 155"/>
                  <a:gd name="T45" fmla="*/ 18 h 177"/>
                  <a:gd name="T46" fmla="*/ 11 w 155"/>
                  <a:gd name="T47" fmla="*/ 23 h 177"/>
                  <a:gd name="T48" fmla="*/ 14 w 155"/>
                  <a:gd name="T49" fmla="*/ 25 h 177"/>
                  <a:gd name="T50" fmla="*/ 17 w 155"/>
                  <a:gd name="T51" fmla="*/ 25 h 177"/>
                  <a:gd name="T52" fmla="*/ 20 w 155"/>
                  <a:gd name="T53" fmla="*/ 24 h 177"/>
                  <a:gd name="T54" fmla="*/ 27 w 155"/>
                  <a:gd name="T55" fmla="*/ 21 h 177"/>
                  <a:gd name="T56" fmla="*/ 34 w 155"/>
                  <a:gd name="T57" fmla="*/ 19 h 177"/>
                  <a:gd name="T58" fmla="*/ 39 w 155"/>
                  <a:gd name="T59" fmla="*/ 18 h 177"/>
                  <a:gd name="T60" fmla="*/ 44 w 155"/>
                  <a:gd name="T61" fmla="*/ 20 h 177"/>
                  <a:gd name="T62" fmla="*/ 49 w 155"/>
                  <a:gd name="T63" fmla="*/ 25 h 177"/>
                  <a:gd name="T64" fmla="*/ 51 w 155"/>
                  <a:gd name="T65" fmla="*/ 32 h 177"/>
                  <a:gd name="T66" fmla="*/ 51 w 155"/>
                  <a:gd name="T67" fmla="*/ 40 h 177"/>
                  <a:gd name="T68" fmla="*/ 47 w 155"/>
                  <a:gd name="T69" fmla="*/ 47 h 177"/>
                  <a:gd name="T70" fmla="*/ 41 w 155"/>
                  <a:gd name="T71" fmla="*/ 54 h 177"/>
                  <a:gd name="T72" fmla="*/ 33 w 155"/>
                  <a:gd name="T73" fmla="*/ 58 h 177"/>
                  <a:gd name="T74" fmla="*/ 26 w 155"/>
                  <a:gd name="T75" fmla="*/ 59 h 177"/>
                  <a:gd name="T76" fmla="*/ 19 w 155"/>
                  <a:gd name="T77" fmla="*/ 57 h 1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5" h="177">
                    <a:moveTo>
                      <a:pt x="45" y="167"/>
                    </a:moveTo>
                    <a:lnTo>
                      <a:pt x="57" y="151"/>
                    </a:lnTo>
                    <a:lnTo>
                      <a:pt x="68" y="136"/>
                    </a:lnTo>
                    <a:lnTo>
                      <a:pt x="79" y="140"/>
                    </a:lnTo>
                    <a:lnTo>
                      <a:pt x="91" y="141"/>
                    </a:lnTo>
                    <a:lnTo>
                      <a:pt x="99" y="138"/>
                    </a:lnTo>
                    <a:lnTo>
                      <a:pt x="109" y="131"/>
                    </a:lnTo>
                    <a:lnTo>
                      <a:pt x="116" y="121"/>
                    </a:lnTo>
                    <a:lnTo>
                      <a:pt x="119" y="117"/>
                    </a:lnTo>
                    <a:lnTo>
                      <a:pt x="119" y="112"/>
                    </a:lnTo>
                    <a:lnTo>
                      <a:pt x="119" y="106"/>
                    </a:lnTo>
                    <a:lnTo>
                      <a:pt x="116" y="100"/>
                    </a:lnTo>
                    <a:lnTo>
                      <a:pt x="112" y="97"/>
                    </a:lnTo>
                    <a:lnTo>
                      <a:pt x="108" y="96"/>
                    </a:lnTo>
                    <a:lnTo>
                      <a:pt x="102" y="97"/>
                    </a:lnTo>
                    <a:lnTo>
                      <a:pt x="91" y="102"/>
                    </a:lnTo>
                    <a:lnTo>
                      <a:pt x="75" y="109"/>
                    </a:lnTo>
                    <a:lnTo>
                      <a:pt x="62" y="113"/>
                    </a:lnTo>
                    <a:lnTo>
                      <a:pt x="52" y="114"/>
                    </a:lnTo>
                    <a:lnTo>
                      <a:pt x="45" y="116"/>
                    </a:lnTo>
                    <a:lnTo>
                      <a:pt x="37" y="116"/>
                    </a:lnTo>
                    <a:lnTo>
                      <a:pt x="28" y="113"/>
                    </a:lnTo>
                    <a:lnTo>
                      <a:pt x="21" y="109"/>
                    </a:lnTo>
                    <a:lnTo>
                      <a:pt x="14" y="103"/>
                    </a:lnTo>
                    <a:lnTo>
                      <a:pt x="8" y="96"/>
                    </a:lnTo>
                    <a:lnTo>
                      <a:pt x="4" y="88"/>
                    </a:lnTo>
                    <a:lnTo>
                      <a:pt x="0" y="71"/>
                    </a:lnTo>
                    <a:lnTo>
                      <a:pt x="1" y="58"/>
                    </a:lnTo>
                    <a:lnTo>
                      <a:pt x="7" y="45"/>
                    </a:lnTo>
                    <a:lnTo>
                      <a:pt x="14" y="32"/>
                    </a:lnTo>
                    <a:lnTo>
                      <a:pt x="25" y="20"/>
                    </a:lnTo>
                    <a:lnTo>
                      <a:pt x="35" y="11"/>
                    </a:lnTo>
                    <a:lnTo>
                      <a:pt x="44" y="6"/>
                    </a:lnTo>
                    <a:lnTo>
                      <a:pt x="54" y="1"/>
                    </a:lnTo>
                    <a:lnTo>
                      <a:pt x="62" y="0"/>
                    </a:lnTo>
                    <a:lnTo>
                      <a:pt x="72" y="0"/>
                    </a:lnTo>
                    <a:lnTo>
                      <a:pt x="81" y="1"/>
                    </a:lnTo>
                    <a:lnTo>
                      <a:pt x="89" y="4"/>
                    </a:lnTo>
                    <a:lnTo>
                      <a:pt x="98" y="10"/>
                    </a:lnTo>
                    <a:lnTo>
                      <a:pt x="77" y="40"/>
                    </a:lnTo>
                    <a:lnTo>
                      <a:pt x="68" y="37"/>
                    </a:lnTo>
                    <a:lnTo>
                      <a:pt x="61" y="37"/>
                    </a:lnTo>
                    <a:lnTo>
                      <a:pt x="55" y="38"/>
                    </a:lnTo>
                    <a:lnTo>
                      <a:pt x="51" y="40"/>
                    </a:lnTo>
                    <a:lnTo>
                      <a:pt x="41" y="47"/>
                    </a:lnTo>
                    <a:lnTo>
                      <a:pt x="35" y="55"/>
                    </a:lnTo>
                    <a:lnTo>
                      <a:pt x="32" y="62"/>
                    </a:lnTo>
                    <a:lnTo>
                      <a:pt x="32" y="68"/>
                    </a:lnTo>
                    <a:lnTo>
                      <a:pt x="35" y="73"/>
                    </a:lnTo>
                    <a:lnTo>
                      <a:pt x="41" y="76"/>
                    </a:lnTo>
                    <a:lnTo>
                      <a:pt x="47" y="76"/>
                    </a:lnTo>
                    <a:lnTo>
                      <a:pt x="50" y="76"/>
                    </a:lnTo>
                    <a:lnTo>
                      <a:pt x="54" y="75"/>
                    </a:lnTo>
                    <a:lnTo>
                      <a:pt x="61" y="72"/>
                    </a:lnTo>
                    <a:lnTo>
                      <a:pt x="68" y="68"/>
                    </a:lnTo>
                    <a:lnTo>
                      <a:pt x="81" y="62"/>
                    </a:lnTo>
                    <a:lnTo>
                      <a:pt x="92" y="58"/>
                    </a:lnTo>
                    <a:lnTo>
                      <a:pt x="101" y="56"/>
                    </a:lnTo>
                    <a:lnTo>
                      <a:pt x="108" y="55"/>
                    </a:lnTo>
                    <a:lnTo>
                      <a:pt x="116" y="55"/>
                    </a:lnTo>
                    <a:lnTo>
                      <a:pt x="125" y="56"/>
                    </a:lnTo>
                    <a:lnTo>
                      <a:pt x="132" y="61"/>
                    </a:lnTo>
                    <a:lnTo>
                      <a:pt x="139" y="66"/>
                    </a:lnTo>
                    <a:lnTo>
                      <a:pt x="146" y="75"/>
                    </a:lnTo>
                    <a:lnTo>
                      <a:pt x="150" y="85"/>
                    </a:lnTo>
                    <a:lnTo>
                      <a:pt x="153" y="96"/>
                    </a:lnTo>
                    <a:lnTo>
                      <a:pt x="155" y="107"/>
                    </a:lnTo>
                    <a:lnTo>
                      <a:pt x="153" y="119"/>
                    </a:lnTo>
                    <a:lnTo>
                      <a:pt x="148" y="130"/>
                    </a:lnTo>
                    <a:lnTo>
                      <a:pt x="141" y="141"/>
                    </a:lnTo>
                    <a:lnTo>
                      <a:pt x="131" y="153"/>
                    </a:lnTo>
                    <a:lnTo>
                      <a:pt x="121" y="162"/>
                    </a:lnTo>
                    <a:lnTo>
                      <a:pt x="109" y="170"/>
                    </a:lnTo>
                    <a:lnTo>
                      <a:pt x="99" y="174"/>
                    </a:lnTo>
                    <a:lnTo>
                      <a:pt x="88" y="177"/>
                    </a:lnTo>
                    <a:lnTo>
                      <a:pt x="78" y="177"/>
                    </a:lnTo>
                    <a:lnTo>
                      <a:pt x="67" y="175"/>
                    </a:lnTo>
                    <a:lnTo>
                      <a:pt x="57" y="172"/>
                    </a:lnTo>
                    <a:lnTo>
                      <a:pt x="45" y="167"/>
                    </a:lnTo>
                    <a:close/>
                  </a:path>
                </a:pathLst>
              </a:custGeom>
              <a:solidFill>
                <a:srgbClr val="000000"/>
              </a:solidFill>
              <a:ln w="9525">
                <a:noFill/>
                <a:round/>
                <a:headEnd/>
                <a:tailEnd/>
              </a:ln>
            </p:spPr>
            <p:txBody>
              <a:bodyPr/>
              <a:lstStyle/>
              <a:p>
                <a:endParaRPr lang="tr-TR"/>
              </a:p>
            </p:txBody>
          </p:sp>
          <p:sp>
            <p:nvSpPr>
              <p:cNvPr id="10344" name="Freeform 112"/>
              <p:cNvSpPr>
                <a:spLocks/>
              </p:cNvSpPr>
              <p:nvPr/>
            </p:nvSpPr>
            <p:spPr bwMode="auto">
              <a:xfrm>
                <a:off x="3913188" y="3645344"/>
                <a:ext cx="96838" cy="100877"/>
              </a:xfrm>
              <a:custGeom>
                <a:avLst/>
                <a:gdLst>
                  <a:gd name="T0" fmla="*/ 0 w 184"/>
                  <a:gd name="T1" fmla="*/ 30 h 209"/>
                  <a:gd name="T2" fmla="*/ 5 w 184"/>
                  <a:gd name="T3" fmla="*/ 25 h 209"/>
                  <a:gd name="T4" fmla="*/ 9 w 184"/>
                  <a:gd name="T5" fmla="*/ 21 h 209"/>
                  <a:gd name="T6" fmla="*/ 18 w 184"/>
                  <a:gd name="T7" fmla="*/ 35 h 209"/>
                  <a:gd name="T8" fmla="*/ 27 w 184"/>
                  <a:gd name="T9" fmla="*/ 48 h 209"/>
                  <a:gd name="T10" fmla="*/ 29 w 184"/>
                  <a:gd name="T11" fmla="*/ 51 h 209"/>
                  <a:gd name="T12" fmla="*/ 30 w 184"/>
                  <a:gd name="T13" fmla="*/ 52 h 209"/>
                  <a:gd name="T14" fmla="*/ 31 w 184"/>
                  <a:gd name="T15" fmla="*/ 54 h 209"/>
                  <a:gd name="T16" fmla="*/ 33 w 184"/>
                  <a:gd name="T17" fmla="*/ 55 h 209"/>
                  <a:gd name="T18" fmla="*/ 35 w 184"/>
                  <a:gd name="T19" fmla="*/ 56 h 209"/>
                  <a:gd name="T20" fmla="*/ 37 w 184"/>
                  <a:gd name="T21" fmla="*/ 56 h 209"/>
                  <a:gd name="T22" fmla="*/ 39 w 184"/>
                  <a:gd name="T23" fmla="*/ 54 h 209"/>
                  <a:gd name="T24" fmla="*/ 40 w 184"/>
                  <a:gd name="T25" fmla="*/ 54 h 209"/>
                  <a:gd name="T26" fmla="*/ 41 w 184"/>
                  <a:gd name="T27" fmla="*/ 52 h 209"/>
                  <a:gd name="T28" fmla="*/ 41 w 184"/>
                  <a:gd name="T29" fmla="*/ 50 h 209"/>
                  <a:gd name="T30" fmla="*/ 42 w 184"/>
                  <a:gd name="T31" fmla="*/ 48 h 209"/>
                  <a:gd name="T32" fmla="*/ 42 w 184"/>
                  <a:gd name="T33" fmla="*/ 46 h 209"/>
                  <a:gd name="T34" fmla="*/ 42 w 184"/>
                  <a:gd name="T35" fmla="*/ 43 h 209"/>
                  <a:gd name="T36" fmla="*/ 41 w 184"/>
                  <a:gd name="T37" fmla="*/ 41 h 209"/>
                  <a:gd name="T38" fmla="*/ 40 w 184"/>
                  <a:gd name="T39" fmla="*/ 38 h 209"/>
                  <a:gd name="T40" fmla="*/ 38 w 184"/>
                  <a:gd name="T41" fmla="*/ 34 h 209"/>
                  <a:gd name="T42" fmla="*/ 36 w 184"/>
                  <a:gd name="T43" fmla="*/ 31 h 209"/>
                  <a:gd name="T44" fmla="*/ 29 w 184"/>
                  <a:gd name="T45" fmla="*/ 20 h 209"/>
                  <a:gd name="T46" fmla="*/ 22 w 184"/>
                  <a:gd name="T47" fmla="*/ 9 h 209"/>
                  <a:gd name="T48" fmla="*/ 27 w 184"/>
                  <a:gd name="T49" fmla="*/ 5 h 209"/>
                  <a:gd name="T50" fmla="*/ 31 w 184"/>
                  <a:gd name="T51" fmla="*/ 0 h 209"/>
                  <a:gd name="T52" fmla="*/ 46 w 184"/>
                  <a:gd name="T53" fmla="*/ 23 h 209"/>
                  <a:gd name="T54" fmla="*/ 61 w 184"/>
                  <a:gd name="T55" fmla="*/ 46 h 209"/>
                  <a:gd name="T56" fmla="*/ 53 w 184"/>
                  <a:gd name="T57" fmla="*/ 54 h 209"/>
                  <a:gd name="T58" fmla="*/ 51 w 184"/>
                  <a:gd name="T59" fmla="*/ 51 h 209"/>
                  <a:gd name="T60" fmla="*/ 48 w 184"/>
                  <a:gd name="T61" fmla="*/ 48 h 209"/>
                  <a:gd name="T62" fmla="*/ 48 w 184"/>
                  <a:gd name="T63" fmla="*/ 54 h 209"/>
                  <a:gd name="T64" fmla="*/ 47 w 184"/>
                  <a:gd name="T65" fmla="*/ 59 h 209"/>
                  <a:gd name="T66" fmla="*/ 45 w 184"/>
                  <a:gd name="T67" fmla="*/ 63 h 209"/>
                  <a:gd name="T68" fmla="*/ 42 w 184"/>
                  <a:gd name="T69" fmla="*/ 66 h 209"/>
                  <a:gd name="T70" fmla="*/ 40 w 184"/>
                  <a:gd name="T71" fmla="*/ 68 h 209"/>
                  <a:gd name="T72" fmla="*/ 37 w 184"/>
                  <a:gd name="T73" fmla="*/ 69 h 209"/>
                  <a:gd name="T74" fmla="*/ 35 w 184"/>
                  <a:gd name="T75" fmla="*/ 70 h 209"/>
                  <a:gd name="T76" fmla="*/ 33 w 184"/>
                  <a:gd name="T77" fmla="*/ 70 h 209"/>
                  <a:gd name="T78" fmla="*/ 30 w 184"/>
                  <a:gd name="T79" fmla="*/ 70 h 209"/>
                  <a:gd name="T80" fmla="*/ 28 w 184"/>
                  <a:gd name="T81" fmla="*/ 68 h 209"/>
                  <a:gd name="T82" fmla="*/ 24 w 184"/>
                  <a:gd name="T83" fmla="*/ 65 h 209"/>
                  <a:gd name="T84" fmla="*/ 22 w 184"/>
                  <a:gd name="T85" fmla="*/ 63 h 209"/>
                  <a:gd name="T86" fmla="*/ 21 w 184"/>
                  <a:gd name="T87" fmla="*/ 62 h 209"/>
                  <a:gd name="T88" fmla="*/ 19 w 184"/>
                  <a:gd name="T89" fmla="*/ 59 h 209"/>
                  <a:gd name="T90" fmla="*/ 17 w 184"/>
                  <a:gd name="T91" fmla="*/ 56 h 209"/>
                  <a:gd name="T92" fmla="*/ 0 w 184"/>
                  <a:gd name="T93" fmla="*/ 30 h 2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4" h="209">
                    <a:moveTo>
                      <a:pt x="0" y="90"/>
                    </a:moveTo>
                    <a:lnTo>
                      <a:pt x="14" y="76"/>
                    </a:lnTo>
                    <a:lnTo>
                      <a:pt x="28" y="64"/>
                    </a:lnTo>
                    <a:lnTo>
                      <a:pt x="55" y="104"/>
                    </a:lnTo>
                    <a:lnTo>
                      <a:pt x="82" y="144"/>
                    </a:lnTo>
                    <a:lnTo>
                      <a:pt x="86" y="151"/>
                    </a:lnTo>
                    <a:lnTo>
                      <a:pt x="89" y="155"/>
                    </a:lnTo>
                    <a:lnTo>
                      <a:pt x="94" y="162"/>
                    </a:lnTo>
                    <a:lnTo>
                      <a:pt x="99" y="165"/>
                    </a:lnTo>
                    <a:lnTo>
                      <a:pt x="106" y="168"/>
                    </a:lnTo>
                    <a:lnTo>
                      <a:pt x="112" y="167"/>
                    </a:lnTo>
                    <a:lnTo>
                      <a:pt x="118" y="162"/>
                    </a:lnTo>
                    <a:lnTo>
                      <a:pt x="121" y="160"/>
                    </a:lnTo>
                    <a:lnTo>
                      <a:pt x="123" y="154"/>
                    </a:lnTo>
                    <a:lnTo>
                      <a:pt x="125" y="148"/>
                    </a:lnTo>
                    <a:lnTo>
                      <a:pt x="126" y="143"/>
                    </a:lnTo>
                    <a:lnTo>
                      <a:pt x="126" y="136"/>
                    </a:lnTo>
                    <a:lnTo>
                      <a:pt x="126" y="129"/>
                    </a:lnTo>
                    <a:lnTo>
                      <a:pt x="123" y="121"/>
                    </a:lnTo>
                    <a:lnTo>
                      <a:pt x="121" y="112"/>
                    </a:lnTo>
                    <a:lnTo>
                      <a:pt x="116" y="103"/>
                    </a:lnTo>
                    <a:lnTo>
                      <a:pt x="109" y="92"/>
                    </a:lnTo>
                    <a:lnTo>
                      <a:pt x="88" y="59"/>
                    </a:lnTo>
                    <a:lnTo>
                      <a:pt x="67" y="27"/>
                    </a:lnTo>
                    <a:lnTo>
                      <a:pt x="81" y="14"/>
                    </a:lnTo>
                    <a:lnTo>
                      <a:pt x="94" y="0"/>
                    </a:lnTo>
                    <a:lnTo>
                      <a:pt x="139" y="69"/>
                    </a:lnTo>
                    <a:lnTo>
                      <a:pt x="184" y="137"/>
                    </a:lnTo>
                    <a:lnTo>
                      <a:pt x="159" y="162"/>
                    </a:lnTo>
                    <a:lnTo>
                      <a:pt x="153" y="153"/>
                    </a:lnTo>
                    <a:lnTo>
                      <a:pt x="146" y="144"/>
                    </a:lnTo>
                    <a:lnTo>
                      <a:pt x="146" y="160"/>
                    </a:lnTo>
                    <a:lnTo>
                      <a:pt x="142" y="175"/>
                    </a:lnTo>
                    <a:lnTo>
                      <a:pt x="136" y="188"/>
                    </a:lnTo>
                    <a:lnTo>
                      <a:pt x="126" y="198"/>
                    </a:lnTo>
                    <a:lnTo>
                      <a:pt x="121" y="203"/>
                    </a:lnTo>
                    <a:lnTo>
                      <a:pt x="113" y="206"/>
                    </a:lnTo>
                    <a:lnTo>
                      <a:pt x="106" y="209"/>
                    </a:lnTo>
                    <a:lnTo>
                      <a:pt x="99" y="209"/>
                    </a:lnTo>
                    <a:lnTo>
                      <a:pt x="92" y="208"/>
                    </a:lnTo>
                    <a:lnTo>
                      <a:pt x="85" y="203"/>
                    </a:lnTo>
                    <a:lnTo>
                      <a:pt x="71" y="193"/>
                    </a:lnTo>
                    <a:lnTo>
                      <a:pt x="67" y="189"/>
                    </a:lnTo>
                    <a:lnTo>
                      <a:pt x="62" y="184"/>
                    </a:lnTo>
                    <a:lnTo>
                      <a:pt x="57" y="177"/>
                    </a:lnTo>
                    <a:lnTo>
                      <a:pt x="51" y="167"/>
                    </a:lnTo>
                    <a:lnTo>
                      <a:pt x="0" y="90"/>
                    </a:lnTo>
                    <a:close/>
                  </a:path>
                </a:pathLst>
              </a:custGeom>
              <a:solidFill>
                <a:srgbClr val="000000"/>
              </a:solidFill>
              <a:ln w="9525">
                <a:noFill/>
                <a:round/>
                <a:headEnd/>
                <a:tailEnd/>
              </a:ln>
            </p:spPr>
            <p:txBody>
              <a:bodyPr/>
              <a:lstStyle/>
              <a:p>
                <a:endParaRPr lang="tr-TR"/>
              </a:p>
            </p:txBody>
          </p:sp>
          <p:sp>
            <p:nvSpPr>
              <p:cNvPr id="10345" name="Freeform 113"/>
              <p:cNvSpPr>
                <a:spLocks noEditPoints="1"/>
              </p:cNvSpPr>
              <p:nvPr/>
            </p:nvSpPr>
            <p:spPr bwMode="auto">
              <a:xfrm>
                <a:off x="3976688" y="3599229"/>
                <a:ext cx="92075" cy="125376"/>
              </a:xfrm>
              <a:custGeom>
                <a:avLst/>
                <a:gdLst>
                  <a:gd name="T0" fmla="*/ 5 w 173"/>
                  <a:gd name="T1" fmla="*/ 19 h 259"/>
                  <a:gd name="T2" fmla="*/ 10 w 173"/>
                  <a:gd name="T3" fmla="*/ 17 h 259"/>
                  <a:gd name="T4" fmla="*/ 13 w 173"/>
                  <a:gd name="T5" fmla="*/ 14 h 259"/>
                  <a:gd name="T6" fmla="*/ 15 w 173"/>
                  <a:gd name="T7" fmla="*/ 7 h 259"/>
                  <a:gd name="T8" fmla="*/ 21 w 173"/>
                  <a:gd name="T9" fmla="*/ 2 h 259"/>
                  <a:gd name="T10" fmla="*/ 27 w 173"/>
                  <a:gd name="T11" fmla="*/ 0 h 259"/>
                  <a:gd name="T12" fmla="*/ 35 w 173"/>
                  <a:gd name="T13" fmla="*/ 1 h 259"/>
                  <a:gd name="T14" fmla="*/ 42 w 173"/>
                  <a:gd name="T15" fmla="*/ 6 h 259"/>
                  <a:gd name="T16" fmla="*/ 51 w 173"/>
                  <a:gd name="T17" fmla="*/ 15 h 259"/>
                  <a:gd name="T18" fmla="*/ 57 w 173"/>
                  <a:gd name="T19" fmla="*/ 27 h 259"/>
                  <a:gd name="T20" fmla="*/ 58 w 173"/>
                  <a:gd name="T21" fmla="*/ 38 h 259"/>
                  <a:gd name="T22" fmla="*/ 55 w 173"/>
                  <a:gd name="T23" fmla="*/ 47 h 259"/>
                  <a:gd name="T24" fmla="*/ 48 w 173"/>
                  <a:gd name="T25" fmla="*/ 53 h 259"/>
                  <a:gd name="T26" fmla="*/ 40 w 173"/>
                  <a:gd name="T27" fmla="*/ 55 h 259"/>
                  <a:gd name="T28" fmla="*/ 51 w 173"/>
                  <a:gd name="T29" fmla="*/ 78 h 259"/>
                  <a:gd name="T30" fmla="*/ 42 w 173"/>
                  <a:gd name="T31" fmla="*/ 87 h 259"/>
                  <a:gd name="T32" fmla="*/ 0 w 173"/>
                  <a:gd name="T33" fmla="*/ 24 h 259"/>
                  <a:gd name="T34" fmla="*/ 27 w 173"/>
                  <a:gd name="T35" fmla="*/ 40 h 259"/>
                  <a:gd name="T36" fmla="*/ 32 w 173"/>
                  <a:gd name="T37" fmla="*/ 44 h 259"/>
                  <a:gd name="T38" fmla="*/ 36 w 173"/>
                  <a:gd name="T39" fmla="*/ 45 h 259"/>
                  <a:gd name="T40" fmla="*/ 42 w 173"/>
                  <a:gd name="T41" fmla="*/ 44 h 259"/>
                  <a:gd name="T42" fmla="*/ 45 w 173"/>
                  <a:gd name="T43" fmla="*/ 41 h 259"/>
                  <a:gd name="T44" fmla="*/ 46 w 173"/>
                  <a:gd name="T45" fmla="*/ 35 h 259"/>
                  <a:gd name="T46" fmla="*/ 43 w 173"/>
                  <a:gd name="T47" fmla="*/ 28 h 259"/>
                  <a:gd name="T48" fmla="*/ 37 w 173"/>
                  <a:gd name="T49" fmla="*/ 18 h 259"/>
                  <a:gd name="T50" fmla="*/ 31 w 173"/>
                  <a:gd name="T51" fmla="*/ 13 h 259"/>
                  <a:gd name="T52" fmla="*/ 24 w 173"/>
                  <a:gd name="T53" fmla="*/ 13 h 259"/>
                  <a:gd name="T54" fmla="*/ 22 w 173"/>
                  <a:gd name="T55" fmla="*/ 15 h 259"/>
                  <a:gd name="T56" fmla="*/ 19 w 173"/>
                  <a:gd name="T57" fmla="*/ 22 h 259"/>
                  <a:gd name="T58" fmla="*/ 20 w 173"/>
                  <a:gd name="T59" fmla="*/ 29 h 259"/>
                  <a:gd name="T60" fmla="*/ 24 w 173"/>
                  <a:gd name="T61" fmla="*/ 37 h 259"/>
                  <a:gd name="T62" fmla="*/ 27 w 173"/>
                  <a:gd name="T63" fmla="*/ 40 h 2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3" h="259">
                    <a:moveTo>
                      <a:pt x="0" y="70"/>
                    </a:moveTo>
                    <a:lnTo>
                      <a:pt x="14" y="57"/>
                    </a:lnTo>
                    <a:lnTo>
                      <a:pt x="27" y="44"/>
                    </a:lnTo>
                    <a:lnTo>
                      <a:pt x="31" y="51"/>
                    </a:lnTo>
                    <a:lnTo>
                      <a:pt x="36" y="58"/>
                    </a:lnTo>
                    <a:lnTo>
                      <a:pt x="38" y="43"/>
                    </a:lnTo>
                    <a:lnTo>
                      <a:pt x="41" y="31"/>
                    </a:lnTo>
                    <a:lnTo>
                      <a:pt x="46" y="21"/>
                    </a:lnTo>
                    <a:lnTo>
                      <a:pt x="54" y="13"/>
                    </a:lnTo>
                    <a:lnTo>
                      <a:pt x="62" y="6"/>
                    </a:lnTo>
                    <a:lnTo>
                      <a:pt x="72" y="2"/>
                    </a:lnTo>
                    <a:lnTo>
                      <a:pt x="82" y="0"/>
                    </a:lnTo>
                    <a:lnTo>
                      <a:pt x="92" y="0"/>
                    </a:lnTo>
                    <a:lnTo>
                      <a:pt x="103" y="3"/>
                    </a:lnTo>
                    <a:lnTo>
                      <a:pt x="115" y="9"/>
                    </a:lnTo>
                    <a:lnTo>
                      <a:pt x="126" y="17"/>
                    </a:lnTo>
                    <a:lnTo>
                      <a:pt x="137" y="29"/>
                    </a:lnTo>
                    <a:lnTo>
                      <a:pt x="152" y="44"/>
                    </a:lnTo>
                    <a:lnTo>
                      <a:pt x="162" y="61"/>
                    </a:lnTo>
                    <a:lnTo>
                      <a:pt x="169" y="79"/>
                    </a:lnTo>
                    <a:lnTo>
                      <a:pt x="173" y="98"/>
                    </a:lnTo>
                    <a:lnTo>
                      <a:pt x="173" y="113"/>
                    </a:lnTo>
                    <a:lnTo>
                      <a:pt x="170" y="127"/>
                    </a:lnTo>
                    <a:lnTo>
                      <a:pt x="164" y="140"/>
                    </a:lnTo>
                    <a:lnTo>
                      <a:pt x="156" y="150"/>
                    </a:lnTo>
                    <a:lnTo>
                      <a:pt x="144" y="159"/>
                    </a:lnTo>
                    <a:lnTo>
                      <a:pt x="133" y="163"/>
                    </a:lnTo>
                    <a:lnTo>
                      <a:pt x="120" y="163"/>
                    </a:lnTo>
                    <a:lnTo>
                      <a:pt x="106" y="160"/>
                    </a:lnTo>
                    <a:lnTo>
                      <a:pt x="153" y="232"/>
                    </a:lnTo>
                    <a:lnTo>
                      <a:pt x="140" y="245"/>
                    </a:lnTo>
                    <a:lnTo>
                      <a:pt x="126" y="259"/>
                    </a:lnTo>
                    <a:lnTo>
                      <a:pt x="63" y="164"/>
                    </a:lnTo>
                    <a:lnTo>
                      <a:pt x="0" y="70"/>
                    </a:lnTo>
                    <a:close/>
                    <a:moveTo>
                      <a:pt x="82" y="120"/>
                    </a:moveTo>
                    <a:lnTo>
                      <a:pt x="89" y="126"/>
                    </a:lnTo>
                    <a:lnTo>
                      <a:pt x="95" y="130"/>
                    </a:lnTo>
                    <a:lnTo>
                      <a:pt x="102" y="133"/>
                    </a:lnTo>
                    <a:lnTo>
                      <a:pt x="108" y="134"/>
                    </a:lnTo>
                    <a:lnTo>
                      <a:pt x="119" y="134"/>
                    </a:lnTo>
                    <a:lnTo>
                      <a:pt x="125" y="132"/>
                    </a:lnTo>
                    <a:lnTo>
                      <a:pt x="129" y="129"/>
                    </a:lnTo>
                    <a:lnTo>
                      <a:pt x="135" y="122"/>
                    </a:lnTo>
                    <a:lnTo>
                      <a:pt x="136" y="110"/>
                    </a:lnTo>
                    <a:lnTo>
                      <a:pt x="136" y="105"/>
                    </a:lnTo>
                    <a:lnTo>
                      <a:pt x="135" y="98"/>
                    </a:lnTo>
                    <a:lnTo>
                      <a:pt x="129" y="82"/>
                    </a:lnTo>
                    <a:lnTo>
                      <a:pt x="120" y="67"/>
                    </a:lnTo>
                    <a:lnTo>
                      <a:pt x="110" y="54"/>
                    </a:lnTo>
                    <a:lnTo>
                      <a:pt x="98" y="44"/>
                    </a:lnTo>
                    <a:lnTo>
                      <a:pt x="92" y="40"/>
                    </a:lnTo>
                    <a:lnTo>
                      <a:pt x="85" y="38"/>
                    </a:lnTo>
                    <a:lnTo>
                      <a:pt x="73" y="40"/>
                    </a:lnTo>
                    <a:lnTo>
                      <a:pt x="69" y="43"/>
                    </a:lnTo>
                    <a:lnTo>
                      <a:pt x="65" y="45"/>
                    </a:lnTo>
                    <a:lnTo>
                      <a:pt x="59" y="54"/>
                    </a:lnTo>
                    <a:lnTo>
                      <a:pt x="56" y="65"/>
                    </a:lnTo>
                    <a:lnTo>
                      <a:pt x="58" y="79"/>
                    </a:lnTo>
                    <a:lnTo>
                      <a:pt x="61" y="86"/>
                    </a:lnTo>
                    <a:lnTo>
                      <a:pt x="63" y="95"/>
                    </a:lnTo>
                    <a:lnTo>
                      <a:pt x="72" y="109"/>
                    </a:lnTo>
                    <a:lnTo>
                      <a:pt x="82" y="120"/>
                    </a:lnTo>
                    <a:close/>
                  </a:path>
                </a:pathLst>
              </a:custGeom>
              <a:solidFill>
                <a:srgbClr val="000000"/>
              </a:solidFill>
              <a:ln w="9525">
                <a:noFill/>
                <a:round/>
                <a:headEnd/>
                <a:tailEnd/>
              </a:ln>
            </p:spPr>
            <p:txBody>
              <a:bodyPr/>
              <a:lstStyle/>
              <a:p>
                <a:endParaRPr lang="tr-TR"/>
              </a:p>
            </p:txBody>
          </p:sp>
          <p:sp>
            <p:nvSpPr>
              <p:cNvPr id="10346" name="Freeform 114"/>
              <p:cNvSpPr>
                <a:spLocks noEditPoints="1"/>
              </p:cNvSpPr>
              <p:nvPr/>
            </p:nvSpPr>
            <p:spPr bwMode="auto">
              <a:xfrm>
                <a:off x="4041775" y="3543026"/>
                <a:ext cx="90488" cy="125376"/>
              </a:xfrm>
              <a:custGeom>
                <a:avLst/>
                <a:gdLst>
                  <a:gd name="T0" fmla="*/ 5 w 172"/>
                  <a:gd name="T1" fmla="*/ 19 h 259"/>
                  <a:gd name="T2" fmla="*/ 10 w 172"/>
                  <a:gd name="T3" fmla="*/ 17 h 259"/>
                  <a:gd name="T4" fmla="*/ 13 w 172"/>
                  <a:gd name="T5" fmla="*/ 15 h 259"/>
                  <a:gd name="T6" fmla="*/ 16 w 172"/>
                  <a:gd name="T7" fmla="*/ 8 h 259"/>
                  <a:gd name="T8" fmla="*/ 21 w 172"/>
                  <a:gd name="T9" fmla="*/ 2 h 259"/>
                  <a:gd name="T10" fmla="*/ 27 w 172"/>
                  <a:gd name="T11" fmla="*/ 0 h 259"/>
                  <a:gd name="T12" fmla="*/ 34 w 172"/>
                  <a:gd name="T13" fmla="*/ 1 h 259"/>
                  <a:gd name="T14" fmla="*/ 42 w 172"/>
                  <a:gd name="T15" fmla="*/ 6 h 259"/>
                  <a:gd name="T16" fmla="*/ 50 w 172"/>
                  <a:gd name="T17" fmla="*/ 15 h 259"/>
                  <a:gd name="T18" fmla="*/ 55 w 172"/>
                  <a:gd name="T19" fmla="*/ 27 h 259"/>
                  <a:gd name="T20" fmla="*/ 57 w 172"/>
                  <a:gd name="T21" fmla="*/ 38 h 259"/>
                  <a:gd name="T22" fmla="*/ 55 w 172"/>
                  <a:gd name="T23" fmla="*/ 47 h 259"/>
                  <a:gd name="T24" fmla="*/ 48 w 172"/>
                  <a:gd name="T25" fmla="*/ 53 h 259"/>
                  <a:gd name="T26" fmla="*/ 40 w 172"/>
                  <a:gd name="T27" fmla="*/ 55 h 259"/>
                  <a:gd name="T28" fmla="*/ 43 w 172"/>
                  <a:gd name="T29" fmla="*/ 66 h 259"/>
                  <a:gd name="T30" fmla="*/ 46 w 172"/>
                  <a:gd name="T31" fmla="*/ 83 h 259"/>
                  <a:gd name="T32" fmla="*/ 21 w 172"/>
                  <a:gd name="T33" fmla="*/ 55 h 259"/>
                  <a:gd name="T34" fmla="*/ 0 w 172"/>
                  <a:gd name="T35" fmla="*/ 23 h 259"/>
                  <a:gd name="T36" fmla="*/ 29 w 172"/>
                  <a:gd name="T37" fmla="*/ 43 h 259"/>
                  <a:gd name="T38" fmla="*/ 34 w 172"/>
                  <a:gd name="T39" fmla="*/ 45 h 259"/>
                  <a:gd name="T40" fmla="*/ 39 w 172"/>
                  <a:gd name="T41" fmla="*/ 46 h 259"/>
                  <a:gd name="T42" fmla="*/ 43 w 172"/>
                  <a:gd name="T43" fmla="*/ 44 h 259"/>
                  <a:gd name="T44" fmla="*/ 45 w 172"/>
                  <a:gd name="T45" fmla="*/ 38 h 259"/>
                  <a:gd name="T46" fmla="*/ 45 w 172"/>
                  <a:gd name="T47" fmla="*/ 33 h 259"/>
                  <a:gd name="T48" fmla="*/ 40 w 172"/>
                  <a:gd name="T49" fmla="*/ 22 h 259"/>
                  <a:gd name="T50" fmla="*/ 35 w 172"/>
                  <a:gd name="T51" fmla="*/ 16 h 259"/>
                  <a:gd name="T52" fmla="*/ 28 w 172"/>
                  <a:gd name="T53" fmla="*/ 13 h 259"/>
                  <a:gd name="T54" fmla="*/ 25 w 172"/>
                  <a:gd name="T55" fmla="*/ 14 h 259"/>
                  <a:gd name="T56" fmla="*/ 19 w 172"/>
                  <a:gd name="T57" fmla="*/ 18 h 259"/>
                  <a:gd name="T58" fmla="*/ 19 w 172"/>
                  <a:gd name="T59" fmla="*/ 27 h 259"/>
                  <a:gd name="T60" fmla="*/ 24 w 172"/>
                  <a:gd name="T61" fmla="*/ 37 h 259"/>
                  <a:gd name="T62" fmla="*/ 27 w 172"/>
                  <a:gd name="T63" fmla="*/ 40 h 2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2" h="259">
                    <a:moveTo>
                      <a:pt x="0" y="69"/>
                    </a:moveTo>
                    <a:lnTo>
                      <a:pt x="14" y="57"/>
                    </a:lnTo>
                    <a:lnTo>
                      <a:pt x="27" y="44"/>
                    </a:lnTo>
                    <a:lnTo>
                      <a:pt x="31" y="51"/>
                    </a:lnTo>
                    <a:lnTo>
                      <a:pt x="35" y="58"/>
                    </a:lnTo>
                    <a:lnTo>
                      <a:pt x="38" y="44"/>
                    </a:lnTo>
                    <a:lnTo>
                      <a:pt x="41" y="33"/>
                    </a:lnTo>
                    <a:lnTo>
                      <a:pt x="47" y="23"/>
                    </a:lnTo>
                    <a:lnTo>
                      <a:pt x="54" y="13"/>
                    </a:lnTo>
                    <a:lnTo>
                      <a:pt x="62" y="7"/>
                    </a:lnTo>
                    <a:lnTo>
                      <a:pt x="71" y="3"/>
                    </a:lnTo>
                    <a:lnTo>
                      <a:pt x="81" y="0"/>
                    </a:lnTo>
                    <a:lnTo>
                      <a:pt x="92" y="1"/>
                    </a:lnTo>
                    <a:lnTo>
                      <a:pt x="103" y="4"/>
                    </a:lnTo>
                    <a:lnTo>
                      <a:pt x="115" y="10"/>
                    </a:lnTo>
                    <a:lnTo>
                      <a:pt x="126" y="18"/>
                    </a:lnTo>
                    <a:lnTo>
                      <a:pt x="138" y="30"/>
                    </a:lnTo>
                    <a:lnTo>
                      <a:pt x="150" y="45"/>
                    </a:lnTo>
                    <a:lnTo>
                      <a:pt x="162" y="62"/>
                    </a:lnTo>
                    <a:lnTo>
                      <a:pt x="167" y="81"/>
                    </a:lnTo>
                    <a:lnTo>
                      <a:pt x="172" y="99"/>
                    </a:lnTo>
                    <a:lnTo>
                      <a:pt x="172" y="114"/>
                    </a:lnTo>
                    <a:lnTo>
                      <a:pt x="170" y="127"/>
                    </a:lnTo>
                    <a:lnTo>
                      <a:pt x="165" y="140"/>
                    </a:lnTo>
                    <a:lnTo>
                      <a:pt x="156" y="150"/>
                    </a:lnTo>
                    <a:lnTo>
                      <a:pt x="145" y="158"/>
                    </a:lnTo>
                    <a:lnTo>
                      <a:pt x="133" y="162"/>
                    </a:lnTo>
                    <a:lnTo>
                      <a:pt x="121" y="164"/>
                    </a:lnTo>
                    <a:lnTo>
                      <a:pt x="106" y="161"/>
                    </a:lnTo>
                    <a:lnTo>
                      <a:pt x="131" y="196"/>
                    </a:lnTo>
                    <a:lnTo>
                      <a:pt x="153" y="232"/>
                    </a:lnTo>
                    <a:lnTo>
                      <a:pt x="139" y="246"/>
                    </a:lnTo>
                    <a:lnTo>
                      <a:pt x="125" y="259"/>
                    </a:lnTo>
                    <a:lnTo>
                      <a:pt x="62" y="164"/>
                    </a:lnTo>
                    <a:lnTo>
                      <a:pt x="0" y="69"/>
                    </a:lnTo>
                    <a:close/>
                    <a:moveTo>
                      <a:pt x="81" y="120"/>
                    </a:moveTo>
                    <a:lnTo>
                      <a:pt x="88" y="127"/>
                    </a:lnTo>
                    <a:lnTo>
                      <a:pt x="95" y="131"/>
                    </a:lnTo>
                    <a:lnTo>
                      <a:pt x="102" y="134"/>
                    </a:lnTo>
                    <a:lnTo>
                      <a:pt x="108" y="136"/>
                    </a:lnTo>
                    <a:lnTo>
                      <a:pt x="119" y="136"/>
                    </a:lnTo>
                    <a:lnTo>
                      <a:pt x="125" y="133"/>
                    </a:lnTo>
                    <a:lnTo>
                      <a:pt x="129" y="130"/>
                    </a:lnTo>
                    <a:lnTo>
                      <a:pt x="135" y="122"/>
                    </a:lnTo>
                    <a:lnTo>
                      <a:pt x="136" y="112"/>
                    </a:lnTo>
                    <a:lnTo>
                      <a:pt x="136" y="105"/>
                    </a:lnTo>
                    <a:lnTo>
                      <a:pt x="135" y="98"/>
                    </a:lnTo>
                    <a:lnTo>
                      <a:pt x="129" y="82"/>
                    </a:lnTo>
                    <a:lnTo>
                      <a:pt x="121" y="66"/>
                    </a:lnTo>
                    <a:lnTo>
                      <a:pt x="111" y="54"/>
                    </a:lnTo>
                    <a:lnTo>
                      <a:pt x="105" y="48"/>
                    </a:lnTo>
                    <a:lnTo>
                      <a:pt x="98" y="44"/>
                    </a:lnTo>
                    <a:lnTo>
                      <a:pt x="85" y="40"/>
                    </a:lnTo>
                    <a:lnTo>
                      <a:pt x="79" y="40"/>
                    </a:lnTo>
                    <a:lnTo>
                      <a:pt x="74" y="41"/>
                    </a:lnTo>
                    <a:lnTo>
                      <a:pt x="64" y="47"/>
                    </a:lnTo>
                    <a:lnTo>
                      <a:pt x="58" y="55"/>
                    </a:lnTo>
                    <a:lnTo>
                      <a:pt x="55" y="66"/>
                    </a:lnTo>
                    <a:lnTo>
                      <a:pt x="58" y="81"/>
                    </a:lnTo>
                    <a:lnTo>
                      <a:pt x="64" y="95"/>
                    </a:lnTo>
                    <a:lnTo>
                      <a:pt x="72" y="110"/>
                    </a:lnTo>
                    <a:lnTo>
                      <a:pt x="81" y="120"/>
                    </a:lnTo>
                    <a:close/>
                  </a:path>
                </a:pathLst>
              </a:custGeom>
              <a:solidFill>
                <a:srgbClr val="000000"/>
              </a:solidFill>
              <a:ln w="9525">
                <a:noFill/>
                <a:round/>
                <a:headEnd/>
                <a:tailEnd/>
              </a:ln>
            </p:spPr>
            <p:txBody>
              <a:bodyPr/>
              <a:lstStyle/>
              <a:p>
                <a:endParaRPr lang="tr-TR"/>
              </a:p>
            </p:txBody>
          </p:sp>
          <p:sp>
            <p:nvSpPr>
              <p:cNvPr id="10347" name="Freeform 115"/>
              <p:cNvSpPr>
                <a:spLocks/>
              </p:cNvSpPr>
              <p:nvPr/>
            </p:nvSpPr>
            <p:spPr bwMode="auto">
              <a:xfrm>
                <a:off x="4141788" y="3555996"/>
                <a:ext cx="26988" cy="30263"/>
              </a:xfrm>
              <a:custGeom>
                <a:avLst/>
                <a:gdLst>
                  <a:gd name="T0" fmla="*/ 0 w 51"/>
                  <a:gd name="T1" fmla="*/ 8 h 62"/>
                  <a:gd name="T2" fmla="*/ 5 w 51"/>
                  <a:gd name="T3" fmla="*/ 4 h 62"/>
                  <a:gd name="T4" fmla="*/ 10 w 51"/>
                  <a:gd name="T5" fmla="*/ 0 h 62"/>
                  <a:gd name="T6" fmla="*/ 13 w 51"/>
                  <a:gd name="T7" fmla="*/ 6 h 62"/>
                  <a:gd name="T8" fmla="*/ 17 w 51"/>
                  <a:gd name="T9" fmla="*/ 12 h 62"/>
                  <a:gd name="T10" fmla="*/ 13 w 51"/>
                  <a:gd name="T11" fmla="*/ 16 h 62"/>
                  <a:gd name="T12" fmla="*/ 8 w 51"/>
                  <a:gd name="T13" fmla="*/ 21 h 62"/>
                  <a:gd name="T14" fmla="*/ 4 w 51"/>
                  <a:gd name="T15" fmla="*/ 15 h 62"/>
                  <a:gd name="T16" fmla="*/ 0 w 51"/>
                  <a:gd name="T17" fmla="*/ 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62">
                    <a:moveTo>
                      <a:pt x="0" y="25"/>
                    </a:moveTo>
                    <a:lnTo>
                      <a:pt x="14" y="13"/>
                    </a:lnTo>
                    <a:lnTo>
                      <a:pt x="29" y="0"/>
                    </a:lnTo>
                    <a:lnTo>
                      <a:pt x="40" y="18"/>
                    </a:lnTo>
                    <a:lnTo>
                      <a:pt x="51" y="35"/>
                    </a:lnTo>
                    <a:lnTo>
                      <a:pt x="39" y="48"/>
                    </a:lnTo>
                    <a:lnTo>
                      <a:pt x="24" y="62"/>
                    </a:lnTo>
                    <a:lnTo>
                      <a:pt x="13" y="44"/>
                    </a:lnTo>
                    <a:lnTo>
                      <a:pt x="0" y="25"/>
                    </a:lnTo>
                    <a:close/>
                  </a:path>
                </a:pathLst>
              </a:custGeom>
              <a:solidFill>
                <a:srgbClr val="000000"/>
              </a:solidFill>
              <a:ln w="9525">
                <a:noFill/>
                <a:round/>
                <a:headEnd/>
                <a:tailEnd/>
              </a:ln>
            </p:spPr>
            <p:txBody>
              <a:bodyPr/>
              <a:lstStyle/>
              <a:p>
                <a:endParaRPr lang="tr-TR"/>
              </a:p>
            </p:txBody>
          </p:sp>
          <p:sp>
            <p:nvSpPr>
              <p:cNvPr id="10325" name="Freeform 117"/>
              <p:cNvSpPr>
                <a:spLocks noEditPoints="1"/>
              </p:cNvSpPr>
              <p:nvPr/>
            </p:nvSpPr>
            <p:spPr bwMode="auto">
              <a:xfrm>
                <a:off x="3833813" y="4606508"/>
                <a:ext cx="138113" cy="75030"/>
              </a:xfrm>
              <a:custGeom>
                <a:avLst/>
                <a:gdLst>
                  <a:gd name="T0" fmla="*/ 0 w 261"/>
                  <a:gd name="T1" fmla="*/ 12 h 156"/>
                  <a:gd name="T2" fmla="*/ 2 w 261"/>
                  <a:gd name="T3" fmla="*/ 6 h 156"/>
                  <a:gd name="T4" fmla="*/ 4 w 261"/>
                  <a:gd name="T5" fmla="*/ 0 h 156"/>
                  <a:gd name="T6" fmla="*/ 11 w 261"/>
                  <a:gd name="T7" fmla="*/ 4 h 156"/>
                  <a:gd name="T8" fmla="*/ 18 w 261"/>
                  <a:gd name="T9" fmla="*/ 7 h 156"/>
                  <a:gd name="T10" fmla="*/ 17 w 261"/>
                  <a:gd name="T11" fmla="*/ 13 h 156"/>
                  <a:gd name="T12" fmla="*/ 15 w 261"/>
                  <a:gd name="T13" fmla="*/ 19 h 156"/>
                  <a:gd name="T14" fmla="*/ 8 w 261"/>
                  <a:gd name="T15" fmla="*/ 15 h 156"/>
                  <a:gd name="T16" fmla="*/ 0 w 261"/>
                  <a:gd name="T17" fmla="*/ 12 h 156"/>
                  <a:gd name="T18" fmla="*/ 0 w 261"/>
                  <a:gd name="T19" fmla="*/ 12 h 156"/>
                  <a:gd name="T20" fmla="*/ 23 w 261"/>
                  <a:gd name="T21" fmla="*/ 23 h 156"/>
                  <a:gd name="T22" fmla="*/ 25 w 261"/>
                  <a:gd name="T23" fmla="*/ 17 h 156"/>
                  <a:gd name="T24" fmla="*/ 27 w 261"/>
                  <a:gd name="T25" fmla="*/ 11 h 156"/>
                  <a:gd name="T26" fmla="*/ 57 w 261"/>
                  <a:gd name="T27" fmla="*/ 26 h 156"/>
                  <a:gd name="T28" fmla="*/ 87 w 261"/>
                  <a:gd name="T29" fmla="*/ 40 h 156"/>
                  <a:gd name="T30" fmla="*/ 85 w 261"/>
                  <a:gd name="T31" fmla="*/ 47 h 156"/>
                  <a:gd name="T32" fmla="*/ 83 w 261"/>
                  <a:gd name="T33" fmla="*/ 52 h 156"/>
                  <a:gd name="T34" fmla="*/ 53 w 261"/>
                  <a:gd name="T35" fmla="*/ 38 h 156"/>
                  <a:gd name="T36" fmla="*/ 23 w 261"/>
                  <a:gd name="T37" fmla="*/ 23 h 156"/>
                  <a:gd name="T38" fmla="*/ 23 w 261"/>
                  <a:gd name="T39" fmla="*/ 23 h 1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1" h="156">
                    <a:moveTo>
                      <a:pt x="0" y="35"/>
                    </a:moveTo>
                    <a:lnTo>
                      <a:pt x="6" y="18"/>
                    </a:lnTo>
                    <a:lnTo>
                      <a:pt x="11" y="0"/>
                    </a:lnTo>
                    <a:lnTo>
                      <a:pt x="34" y="11"/>
                    </a:lnTo>
                    <a:lnTo>
                      <a:pt x="55" y="21"/>
                    </a:lnTo>
                    <a:lnTo>
                      <a:pt x="50" y="39"/>
                    </a:lnTo>
                    <a:lnTo>
                      <a:pt x="44" y="56"/>
                    </a:lnTo>
                    <a:lnTo>
                      <a:pt x="23" y="46"/>
                    </a:lnTo>
                    <a:lnTo>
                      <a:pt x="0" y="35"/>
                    </a:lnTo>
                    <a:close/>
                    <a:moveTo>
                      <a:pt x="68" y="69"/>
                    </a:moveTo>
                    <a:lnTo>
                      <a:pt x="75" y="51"/>
                    </a:lnTo>
                    <a:lnTo>
                      <a:pt x="81" y="32"/>
                    </a:lnTo>
                    <a:lnTo>
                      <a:pt x="170" y="77"/>
                    </a:lnTo>
                    <a:lnTo>
                      <a:pt x="261" y="121"/>
                    </a:lnTo>
                    <a:lnTo>
                      <a:pt x="256" y="140"/>
                    </a:lnTo>
                    <a:lnTo>
                      <a:pt x="249" y="156"/>
                    </a:lnTo>
                    <a:lnTo>
                      <a:pt x="159" y="113"/>
                    </a:lnTo>
                    <a:lnTo>
                      <a:pt x="68" y="69"/>
                    </a:lnTo>
                    <a:close/>
                  </a:path>
                </a:pathLst>
              </a:custGeom>
              <a:solidFill>
                <a:srgbClr val="000000"/>
              </a:solidFill>
              <a:ln w="9525">
                <a:noFill/>
                <a:round/>
                <a:headEnd/>
                <a:tailEnd/>
              </a:ln>
            </p:spPr>
            <p:txBody>
              <a:bodyPr/>
              <a:lstStyle/>
              <a:p>
                <a:endParaRPr lang="tr-TR"/>
              </a:p>
            </p:txBody>
          </p:sp>
          <p:sp>
            <p:nvSpPr>
              <p:cNvPr id="10326" name="Freeform 118"/>
              <p:cNvSpPr>
                <a:spLocks/>
              </p:cNvSpPr>
              <p:nvPr/>
            </p:nvSpPr>
            <p:spPr bwMode="auto">
              <a:xfrm>
                <a:off x="3883026" y="4556007"/>
                <a:ext cx="115888" cy="90902"/>
              </a:xfrm>
              <a:custGeom>
                <a:avLst/>
                <a:gdLst>
                  <a:gd name="T0" fmla="*/ 0 w 219"/>
                  <a:gd name="T1" fmla="*/ 34 h 190"/>
                  <a:gd name="T2" fmla="*/ 2 w 219"/>
                  <a:gd name="T3" fmla="*/ 29 h 190"/>
                  <a:gd name="T4" fmla="*/ 4 w 219"/>
                  <a:gd name="T5" fmla="*/ 23 h 190"/>
                  <a:gd name="T6" fmla="*/ 8 w 219"/>
                  <a:gd name="T7" fmla="*/ 25 h 190"/>
                  <a:gd name="T8" fmla="*/ 11 w 219"/>
                  <a:gd name="T9" fmla="*/ 27 h 190"/>
                  <a:gd name="T10" fmla="*/ 9 w 219"/>
                  <a:gd name="T11" fmla="*/ 21 h 190"/>
                  <a:gd name="T12" fmla="*/ 7 w 219"/>
                  <a:gd name="T13" fmla="*/ 19 h 190"/>
                  <a:gd name="T14" fmla="*/ 7 w 219"/>
                  <a:gd name="T15" fmla="*/ 16 h 190"/>
                  <a:gd name="T16" fmla="*/ 6 w 219"/>
                  <a:gd name="T17" fmla="*/ 14 h 190"/>
                  <a:gd name="T18" fmla="*/ 6 w 219"/>
                  <a:gd name="T19" fmla="*/ 12 h 190"/>
                  <a:gd name="T20" fmla="*/ 7 w 219"/>
                  <a:gd name="T21" fmla="*/ 8 h 190"/>
                  <a:gd name="T22" fmla="*/ 8 w 219"/>
                  <a:gd name="T23" fmla="*/ 6 h 190"/>
                  <a:gd name="T24" fmla="*/ 10 w 219"/>
                  <a:gd name="T25" fmla="*/ 3 h 190"/>
                  <a:gd name="T26" fmla="*/ 12 w 219"/>
                  <a:gd name="T27" fmla="*/ 2 h 190"/>
                  <a:gd name="T28" fmla="*/ 14 w 219"/>
                  <a:gd name="T29" fmla="*/ 0 h 190"/>
                  <a:gd name="T30" fmla="*/ 17 w 219"/>
                  <a:gd name="T31" fmla="*/ 0 h 190"/>
                  <a:gd name="T32" fmla="*/ 20 w 219"/>
                  <a:gd name="T33" fmla="*/ 0 h 190"/>
                  <a:gd name="T34" fmla="*/ 23 w 219"/>
                  <a:gd name="T35" fmla="*/ 0 h 190"/>
                  <a:gd name="T36" fmla="*/ 27 w 219"/>
                  <a:gd name="T37" fmla="*/ 1 h 190"/>
                  <a:gd name="T38" fmla="*/ 29 w 219"/>
                  <a:gd name="T39" fmla="*/ 2 h 190"/>
                  <a:gd name="T40" fmla="*/ 32 w 219"/>
                  <a:gd name="T41" fmla="*/ 3 h 190"/>
                  <a:gd name="T42" fmla="*/ 35 w 219"/>
                  <a:gd name="T43" fmla="*/ 5 h 190"/>
                  <a:gd name="T44" fmla="*/ 39 w 219"/>
                  <a:gd name="T45" fmla="*/ 6 h 190"/>
                  <a:gd name="T46" fmla="*/ 56 w 219"/>
                  <a:gd name="T47" fmla="*/ 15 h 190"/>
                  <a:gd name="T48" fmla="*/ 73 w 219"/>
                  <a:gd name="T49" fmla="*/ 23 h 190"/>
                  <a:gd name="T50" fmla="*/ 71 w 219"/>
                  <a:gd name="T51" fmla="*/ 29 h 190"/>
                  <a:gd name="T52" fmla="*/ 69 w 219"/>
                  <a:gd name="T53" fmla="*/ 35 h 190"/>
                  <a:gd name="T54" fmla="*/ 35 w 219"/>
                  <a:gd name="T55" fmla="*/ 18 h 190"/>
                  <a:gd name="T56" fmla="*/ 32 w 219"/>
                  <a:gd name="T57" fmla="*/ 17 h 190"/>
                  <a:gd name="T58" fmla="*/ 29 w 219"/>
                  <a:gd name="T59" fmla="*/ 15 h 190"/>
                  <a:gd name="T60" fmla="*/ 27 w 219"/>
                  <a:gd name="T61" fmla="*/ 15 h 190"/>
                  <a:gd name="T62" fmla="*/ 26 w 219"/>
                  <a:gd name="T63" fmla="*/ 14 h 190"/>
                  <a:gd name="T64" fmla="*/ 23 w 219"/>
                  <a:gd name="T65" fmla="*/ 14 h 190"/>
                  <a:gd name="T66" fmla="*/ 20 w 219"/>
                  <a:gd name="T67" fmla="*/ 14 h 190"/>
                  <a:gd name="T68" fmla="*/ 19 w 219"/>
                  <a:gd name="T69" fmla="*/ 15 h 190"/>
                  <a:gd name="T70" fmla="*/ 17 w 219"/>
                  <a:gd name="T71" fmla="*/ 17 h 190"/>
                  <a:gd name="T72" fmla="*/ 17 w 219"/>
                  <a:gd name="T73" fmla="*/ 20 h 190"/>
                  <a:gd name="T74" fmla="*/ 19 w 219"/>
                  <a:gd name="T75" fmla="*/ 24 h 190"/>
                  <a:gd name="T76" fmla="*/ 21 w 219"/>
                  <a:gd name="T77" fmla="*/ 28 h 190"/>
                  <a:gd name="T78" fmla="*/ 25 w 219"/>
                  <a:gd name="T79" fmla="*/ 32 h 190"/>
                  <a:gd name="T80" fmla="*/ 28 w 219"/>
                  <a:gd name="T81" fmla="*/ 33 h 190"/>
                  <a:gd name="T82" fmla="*/ 30 w 219"/>
                  <a:gd name="T83" fmla="*/ 35 h 190"/>
                  <a:gd name="T84" fmla="*/ 35 w 219"/>
                  <a:gd name="T85" fmla="*/ 37 h 190"/>
                  <a:gd name="T86" fmla="*/ 39 w 219"/>
                  <a:gd name="T87" fmla="*/ 39 h 190"/>
                  <a:gd name="T88" fmla="*/ 52 w 219"/>
                  <a:gd name="T89" fmla="*/ 45 h 190"/>
                  <a:gd name="T90" fmla="*/ 64 w 219"/>
                  <a:gd name="T91" fmla="*/ 51 h 190"/>
                  <a:gd name="T92" fmla="*/ 62 w 219"/>
                  <a:gd name="T93" fmla="*/ 57 h 190"/>
                  <a:gd name="T94" fmla="*/ 60 w 219"/>
                  <a:gd name="T95" fmla="*/ 63 h 190"/>
                  <a:gd name="T96" fmla="*/ 30 w 219"/>
                  <a:gd name="T97" fmla="*/ 49 h 190"/>
                  <a:gd name="T98" fmla="*/ 0 w 219"/>
                  <a:gd name="T99" fmla="*/ 34 h 19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 h="190">
                    <a:moveTo>
                      <a:pt x="0" y="103"/>
                    </a:moveTo>
                    <a:lnTo>
                      <a:pt x="6" y="86"/>
                    </a:lnTo>
                    <a:lnTo>
                      <a:pt x="12" y="69"/>
                    </a:lnTo>
                    <a:lnTo>
                      <a:pt x="23" y="75"/>
                    </a:lnTo>
                    <a:lnTo>
                      <a:pt x="34" y="80"/>
                    </a:lnTo>
                    <a:lnTo>
                      <a:pt x="26" y="63"/>
                    </a:lnTo>
                    <a:lnTo>
                      <a:pt x="22" y="56"/>
                    </a:lnTo>
                    <a:lnTo>
                      <a:pt x="20" y="49"/>
                    </a:lnTo>
                    <a:lnTo>
                      <a:pt x="19" y="42"/>
                    </a:lnTo>
                    <a:lnTo>
                      <a:pt x="19" y="35"/>
                    </a:lnTo>
                    <a:lnTo>
                      <a:pt x="20" y="24"/>
                    </a:lnTo>
                    <a:lnTo>
                      <a:pt x="24" y="17"/>
                    </a:lnTo>
                    <a:lnTo>
                      <a:pt x="29" y="10"/>
                    </a:lnTo>
                    <a:lnTo>
                      <a:pt x="36" y="5"/>
                    </a:lnTo>
                    <a:lnTo>
                      <a:pt x="43" y="1"/>
                    </a:lnTo>
                    <a:lnTo>
                      <a:pt x="51" y="0"/>
                    </a:lnTo>
                    <a:lnTo>
                      <a:pt x="60" y="0"/>
                    </a:lnTo>
                    <a:lnTo>
                      <a:pt x="70" y="1"/>
                    </a:lnTo>
                    <a:lnTo>
                      <a:pt x="81" y="4"/>
                    </a:lnTo>
                    <a:lnTo>
                      <a:pt x="87" y="5"/>
                    </a:lnTo>
                    <a:lnTo>
                      <a:pt x="96" y="10"/>
                    </a:lnTo>
                    <a:lnTo>
                      <a:pt x="105" y="14"/>
                    </a:lnTo>
                    <a:lnTo>
                      <a:pt x="118" y="19"/>
                    </a:lnTo>
                    <a:lnTo>
                      <a:pt x="169" y="45"/>
                    </a:lnTo>
                    <a:lnTo>
                      <a:pt x="219" y="69"/>
                    </a:lnTo>
                    <a:lnTo>
                      <a:pt x="213" y="87"/>
                    </a:lnTo>
                    <a:lnTo>
                      <a:pt x="208" y="106"/>
                    </a:lnTo>
                    <a:lnTo>
                      <a:pt x="105" y="55"/>
                    </a:lnTo>
                    <a:lnTo>
                      <a:pt x="96" y="51"/>
                    </a:lnTo>
                    <a:lnTo>
                      <a:pt x="87" y="46"/>
                    </a:lnTo>
                    <a:lnTo>
                      <a:pt x="81" y="44"/>
                    </a:lnTo>
                    <a:lnTo>
                      <a:pt x="78" y="42"/>
                    </a:lnTo>
                    <a:lnTo>
                      <a:pt x="69" y="41"/>
                    </a:lnTo>
                    <a:lnTo>
                      <a:pt x="61" y="42"/>
                    </a:lnTo>
                    <a:lnTo>
                      <a:pt x="56" y="45"/>
                    </a:lnTo>
                    <a:lnTo>
                      <a:pt x="51" y="52"/>
                    </a:lnTo>
                    <a:lnTo>
                      <a:pt x="51" y="60"/>
                    </a:lnTo>
                    <a:lnTo>
                      <a:pt x="56" y="72"/>
                    </a:lnTo>
                    <a:lnTo>
                      <a:pt x="64" y="84"/>
                    </a:lnTo>
                    <a:lnTo>
                      <a:pt x="76" y="96"/>
                    </a:lnTo>
                    <a:lnTo>
                      <a:pt x="83" y="100"/>
                    </a:lnTo>
                    <a:lnTo>
                      <a:pt x="91" y="106"/>
                    </a:lnTo>
                    <a:lnTo>
                      <a:pt x="104" y="111"/>
                    </a:lnTo>
                    <a:lnTo>
                      <a:pt x="118" y="118"/>
                    </a:lnTo>
                    <a:lnTo>
                      <a:pt x="155" y="137"/>
                    </a:lnTo>
                    <a:lnTo>
                      <a:pt x="192" y="155"/>
                    </a:lnTo>
                    <a:lnTo>
                      <a:pt x="186" y="173"/>
                    </a:lnTo>
                    <a:lnTo>
                      <a:pt x="181" y="190"/>
                    </a:lnTo>
                    <a:lnTo>
                      <a:pt x="90" y="147"/>
                    </a:lnTo>
                    <a:lnTo>
                      <a:pt x="0" y="103"/>
                    </a:lnTo>
                    <a:close/>
                  </a:path>
                </a:pathLst>
              </a:custGeom>
              <a:solidFill>
                <a:srgbClr val="000000"/>
              </a:solidFill>
              <a:ln w="9525">
                <a:noFill/>
                <a:round/>
                <a:headEnd/>
                <a:tailEnd/>
              </a:ln>
            </p:spPr>
            <p:txBody>
              <a:bodyPr/>
              <a:lstStyle/>
              <a:p>
                <a:endParaRPr lang="tr-TR"/>
              </a:p>
            </p:txBody>
          </p:sp>
          <p:sp>
            <p:nvSpPr>
              <p:cNvPr id="10327" name="Freeform 119"/>
              <p:cNvSpPr>
                <a:spLocks/>
              </p:cNvSpPr>
              <p:nvPr/>
            </p:nvSpPr>
            <p:spPr bwMode="auto">
              <a:xfrm>
                <a:off x="3876676" y="4479534"/>
                <a:ext cx="134938" cy="90902"/>
              </a:xfrm>
              <a:custGeom>
                <a:avLst/>
                <a:gdLst>
                  <a:gd name="T0" fmla="*/ 28 w 256"/>
                  <a:gd name="T1" fmla="*/ 13 h 190"/>
                  <a:gd name="T2" fmla="*/ 34 w 256"/>
                  <a:gd name="T3" fmla="*/ 16 h 190"/>
                  <a:gd name="T4" fmla="*/ 40 w 256"/>
                  <a:gd name="T5" fmla="*/ 19 h 190"/>
                  <a:gd name="T6" fmla="*/ 39 w 256"/>
                  <a:gd name="T7" fmla="*/ 23 h 190"/>
                  <a:gd name="T8" fmla="*/ 38 w 256"/>
                  <a:gd name="T9" fmla="*/ 27 h 190"/>
                  <a:gd name="T10" fmla="*/ 61 w 256"/>
                  <a:gd name="T11" fmla="*/ 39 h 190"/>
                  <a:gd name="T12" fmla="*/ 85 w 256"/>
                  <a:gd name="T13" fmla="*/ 51 h 190"/>
                  <a:gd name="T14" fmla="*/ 83 w 256"/>
                  <a:gd name="T15" fmla="*/ 57 h 190"/>
                  <a:gd name="T16" fmla="*/ 81 w 256"/>
                  <a:gd name="T17" fmla="*/ 63 h 190"/>
                  <a:gd name="T18" fmla="*/ 57 w 256"/>
                  <a:gd name="T19" fmla="*/ 51 h 190"/>
                  <a:gd name="T20" fmla="*/ 33 w 256"/>
                  <a:gd name="T21" fmla="*/ 39 h 190"/>
                  <a:gd name="T22" fmla="*/ 32 w 256"/>
                  <a:gd name="T23" fmla="*/ 43 h 190"/>
                  <a:gd name="T24" fmla="*/ 31 w 256"/>
                  <a:gd name="T25" fmla="*/ 46 h 190"/>
                  <a:gd name="T26" fmla="*/ 25 w 256"/>
                  <a:gd name="T27" fmla="*/ 43 h 190"/>
                  <a:gd name="T28" fmla="*/ 20 w 256"/>
                  <a:gd name="T29" fmla="*/ 40 h 190"/>
                  <a:gd name="T30" fmla="*/ 21 w 256"/>
                  <a:gd name="T31" fmla="*/ 37 h 190"/>
                  <a:gd name="T32" fmla="*/ 21 w 256"/>
                  <a:gd name="T33" fmla="*/ 33 h 190"/>
                  <a:gd name="T34" fmla="*/ 19 w 256"/>
                  <a:gd name="T35" fmla="*/ 32 h 190"/>
                  <a:gd name="T36" fmla="*/ 15 w 256"/>
                  <a:gd name="T37" fmla="*/ 31 h 190"/>
                  <a:gd name="T38" fmla="*/ 12 w 256"/>
                  <a:gd name="T39" fmla="*/ 29 h 190"/>
                  <a:gd name="T40" fmla="*/ 9 w 256"/>
                  <a:gd name="T41" fmla="*/ 27 h 190"/>
                  <a:gd name="T42" fmla="*/ 7 w 256"/>
                  <a:gd name="T43" fmla="*/ 26 h 190"/>
                  <a:gd name="T44" fmla="*/ 5 w 256"/>
                  <a:gd name="T45" fmla="*/ 25 h 190"/>
                  <a:gd name="T46" fmla="*/ 3 w 256"/>
                  <a:gd name="T47" fmla="*/ 22 h 190"/>
                  <a:gd name="T48" fmla="*/ 1 w 256"/>
                  <a:gd name="T49" fmla="*/ 19 h 190"/>
                  <a:gd name="T50" fmla="*/ 0 w 256"/>
                  <a:gd name="T51" fmla="*/ 15 h 190"/>
                  <a:gd name="T52" fmla="*/ 0 w 256"/>
                  <a:gd name="T53" fmla="*/ 13 h 190"/>
                  <a:gd name="T54" fmla="*/ 1 w 256"/>
                  <a:gd name="T55" fmla="*/ 11 h 190"/>
                  <a:gd name="T56" fmla="*/ 2 w 256"/>
                  <a:gd name="T57" fmla="*/ 8 h 190"/>
                  <a:gd name="T58" fmla="*/ 3 w 256"/>
                  <a:gd name="T59" fmla="*/ 5 h 190"/>
                  <a:gd name="T60" fmla="*/ 7 w 256"/>
                  <a:gd name="T61" fmla="*/ 0 h 190"/>
                  <a:gd name="T62" fmla="*/ 13 w 256"/>
                  <a:gd name="T63" fmla="*/ 3 h 190"/>
                  <a:gd name="T64" fmla="*/ 19 w 256"/>
                  <a:gd name="T65" fmla="*/ 6 h 190"/>
                  <a:gd name="T66" fmla="*/ 16 w 256"/>
                  <a:gd name="T67" fmla="*/ 10 h 190"/>
                  <a:gd name="T68" fmla="*/ 14 w 256"/>
                  <a:gd name="T69" fmla="*/ 12 h 190"/>
                  <a:gd name="T70" fmla="*/ 14 w 256"/>
                  <a:gd name="T71" fmla="*/ 14 h 190"/>
                  <a:gd name="T72" fmla="*/ 15 w 256"/>
                  <a:gd name="T73" fmla="*/ 16 h 190"/>
                  <a:gd name="T74" fmla="*/ 18 w 256"/>
                  <a:gd name="T75" fmla="*/ 18 h 190"/>
                  <a:gd name="T76" fmla="*/ 21 w 256"/>
                  <a:gd name="T77" fmla="*/ 19 h 190"/>
                  <a:gd name="T78" fmla="*/ 23 w 256"/>
                  <a:gd name="T79" fmla="*/ 21 h 190"/>
                  <a:gd name="T80" fmla="*/ 25 w 256"/>
                  <a:gd name="T81" fmla="*/ 22 h 190"/>
                  <a:gd name="T82" fmla="*/ 28 w 256"/>
                  <a:gd name="T83" fmla="*/ 13 h 1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190">
                    <a:moveTo>
                      <a:pt x="84" y="40"/>
                    </a:moveTo>
                    <a:lnTo>
                      <a:pt x="103" y="49"/>
                    </a:lnTo>
                    <a:lnTo>
                      <a:pt x="120" y="57"/>
                    </a:lnTo>
                    <a:lnTo>
                      <a:pt x="116" y="70"/>
                    </a:lnTo>
                    <a:lnTo>
                      <a:pt x="113" y="82"/>
                    </a:lnTo>
                    <a:lnTo>
                      <a:pt x="185" y="118"/>
                    </a:lnTo>
                    <a:lnTo>
                      <a:pt x="256" y="153"/>
                    </a:lnTo>
                    <a:lnTo>
                      <a:pt x="251" y="171"/>
                    </a:lnTo>
                    <a:lnTo>
                      <a:pt x="245" y="190"/>
                    </a:lnTo>
                    <a:lnTo>
                      <a:pt x="172" y="154"/>
                    </a:lnTo>
                    <a:lnTo>
                      <a:pt x="100" y="119"/>
                    </a:lnTo>
                    <a:lnTo>
                      <a:pt x="97" y="129"/>
                    </a:lnTo>
                    <a:lnTo>
                      <a:pt x="94" y="139"/>
                    </a:lnTo>
                    <a:lnTo>
                      <a:pt x="76" y="130"/>
                    </a:lnTo>
                    <a:lnTo>
                      <a:pt x="59" y="122"/>
                    </a:lnTo>
                    <a:lnTo>
                      <a:pt x="62" y="112"/>
                    </a:lnTo>
                    <a:lnTo>
                      <a:pt x="64" y="101"/>
                    </a:lnTo>
                    <a:lnTo>
                      <a:pt x="56" y="97"/>
                    </a:lnTo>
                    <a:lnTo>
                      <a:pt x="46" y="92"/>
                    </a:lnTo>
                    <a:lnTo>
                      <a:pt x="36" y="87"/>
                    </a:lnTo>
                    <a:lnTo>
                      <a:pt x="27" y="82"/>
                    </a:lnTo>
                    <a:lnTo>
                      <a:pt x="20" y="78"/>
                    </a:lnTo>
                    <a:lnTo>
                      <a:pt x="16" y="75"/>
                    </a:lnTo>
                    <a:lnTo>
                      <a:pt x="8" y="67"/>
                    </a:lnTo>
                    <a:lnTo>
                      <a:pt x="2" y="57"/>
                    </a:lnTo>
                    <a:lnTo>
                      <a:pt x="0" y="46"/>
                    </a:lnTo>
                    <a:lnTo>
                      <a:pt x="0" y="40"/>
                    </a:lnTo>
                    <a:lnTo>
                      <a:pt x="3" y="33"/>
                    </a:lnTo>
                    <a:lnTo>
                      <a:pt x="6" y="24"/>
                    </a:lnTo>
                    <a:lnTo>
                      <a:pt x="10" y="16"/>
                    </a:lnTo>
                    <a:lnTo>
                      <a:pt x="22" y="0"/>
                    </a:lnTo>
                    <a:lnTo>
                      <a:pt x="40" y="10"/>
                    </a:lnTo>
                    <a:lnTo>
                      <a:pt x="57" y="19"/>
                    </a:lnTo>
                    <a:lnTo>
                      <a:pt x="49" y="29"/>
                    </a:lnTo>
                    <a:lnTo>
                      <a:pt x="43" y="37"/>
                    </a:lnTo>
                    <a:lnTo>
                      <a:pt x="43" y="43"/>
                    </a:lnTo>
                    <a:lnTo>
                      <a:pt x="46" y="49"/>
                    </a:lnTo>
                    <a:lnTo>
                      <a:pt x="53" y="53"/>
                    </a:lnTo>
                    <a:lnTo>
                      <a:pt x="63" y="58"/>
                    </a:lnTo>
                    <a:lnTo>
                      <a:pt x="70" y="63"/>
                    </a:lnTo>
                    <a:lnTo>
                      <a:pt x="76" y="65"/>
                    </a:lnTo>
                    <a:lnTo>
                      <a:pt x="84" y="40"/>
                    </a:lnTo>
                    <a:close/>
                  </a:path>
                </a:pathLst>
              </a:custGeom>
              <a:solidFill>
                <a:srgbClr val="000000"/>
              </a:solidFill>
              <a:ln w="9525">
                <a:noFill/>
                <a:round/>
                <a:headEnd/>
                <a:tailEnd/>
              </a:ln>
            </p:spPr>
            <p:txBody>
              <a:bodyPr/>
              <a:lstStyle/>
              <a:p>
                <a:endParaRPr lang="tr-TR"/>
              </a:p>
            </p:txBody>
          </p:sp>
          <p:sp>
            <p:nvSpPr>
              <p:cNvPr id="10328" name="Freeform 120"/>
              <p:cNvSpPr>
                <a:spLocks noEditPoints="1"/>
              </p:cNvSpPr>
              <p:nvPr/>
            </p:nvSpPr>
            <p:spPr bwMode="auto">
              <a:xfrm>
                <a:off x="3929063" y="4440576"/>
                <a:ext cx="106363" cy="79359"/>
              </a:xfrm>
              <a:custGeom>
                <a:avLst/>
                <a:gdLst>
                  <a:gd name="T0" fmla="*/ 23 w 201"/>
                  <a:gd name="T1" fmla="*/ 49 h 163"/>
                  <a:gd name="T2" fmla="*/ 10 w 201"/>
                  <a:gd name="T3" fmla="*/ 42 h 163"/>
                  <a:gd name="T4" fmla="*/ 2 w 201"/>
                  <a:gd name="T5" fmla="*/ 31 h 163"/>
                  <a:gd name="T6" fmla="*/ 0 w 201"/>
                  <a:gd name="T7" fmla="*/ 20 h 163"/>
                  <a:gd name="T8" fmla="*/ 3 w 201"/>
                  <a:gd name="T9" fmla="*/ 10 h 163"/>
                  <a:gd name="T10" fmla="*/ 9 w 201"/>
                  <a:gd name="T11" fmla="*/ 3 h 163"/>
                  <a:gd name="T12" fmla="*/ 19 w 201"/>
                  <a:gd name="T13" fmla="*/ 1 h 163"/>
                  <a:gd name="T14" fmla="*/ 30 w 201"/>
                  <a:gd name="T15" fmla="*/ 1 h 163"/>
                  <a:gd name="T16" fmla="*/ 44 w 201"/>
                  <a:gd name="T17" fmla="*/ 5 h 163"/>
                  <a:gd name="T18" fmla="*/ 56 w 201"/>
                  <a:gd name="T19" fmla="*/ 13 h 163"/>
                  <a:gd name="T20" fmla="*/ 64 w 201"/>
                  <a:gd name="T21" fmla="*/ 24 h 163"/>
                  <a:gd name="T22" fmla="*/ 67 w 201"/>
                  <a:gd name="T23" fmla="*/ 35 h 163"/>
                  <a:gd name="T24" fmla="*/ 65 w 201"/>
                  <a:gd name="T25" fmla="*/ 44 h 163"/>
                  <a:gd name="T26" fmla="*/ 61 w 201"/>
                  <a:gd name="T27" fmla="*/ 49 h 163"/>
                  <a:gd name="T28" fmla="*/ 53 w 201"/>
                  <a:gd name="T29" fmla="*/ 54 h 163"/>
                  <a:gd name="T30" fmla="*/ 39 w 201"/>
                  <a:gd name="T31" fmla="*/ 54 h 163"/>
                  <a:gd name="T32" fmla="*/ 31 w 201"/>
                  <a:gd name="T33" fmla="*/ 53 h 163"/>
                  <a:gd name="T34" fmla="*/ 30 w 201"/>
                  <a:gd name="T35" fmla="*/ 14 h 163"/>
                  <a:gd name="T36" fmla="*/ 24 w 201"/>
                  <a:gd name="T37" fmla="*/ 13 h 163"/>
                  <a:gd name="T38" fmla="*/ 16 w 201"/>
                  <a:gd name="T39" fmla="*/ 16 h 163"/>
                  <a:gd name="T40" fmla="*/ 14 w 201"/>
                  <a:gd name="T41" fmla="*/ 19 h 163"/>
                  <a:gd name="T42" fmla="*/ 13 w 201"/>
                  <a:gd name="T43" fmla="*/ 23 h 163"/>
                  <a:gd name="T44" fmla="*/ 19 w 201"/>
                  <a:gd name="T45" fmla="*/ 31 h 163"/>
                  <a:gd name="T46" fmla="*/ 30 w 201"/>
                  <a:gd name="T47" fmla="*/ 38 h 163"/>
                  <a:gd name="T48" fmla="*/ 41 w 201"/>
                  <a:gd name="T49" fmla="*/ 42 h 163"/>
                  <a:gd name="T50" fmla="*/ 47 w 201"/>
                  <a:gd name="T51" fmla="*/ 41 h 163"/>
                  <a:gd name="T52" fmla="*/ 50 w 201"/>
                  <a:gd name="T53" fmla="*/ 39 h 163"/>
                  <a:gd name="T54" fmla="*/ 53 w 201"/>
                  <a:gd name="T55" fmla="*/ 36 h 163"/>
                  <a:gd name="T56" fmla="*/ 53 w 201"/>
                  <a:gd name="T57" fmla="*/ 31 h 163"/>
                  <a:gd name="T58" fmla="*/ 49 w 201"/>
                  <a:gd name="T59" fmla="*/ 25 h 163"/>
                  <a:gd name="T60" fmla="*/ 41 w 201"/>
                  <a:gd name="T61" fmla="*/ 19 h 163"/>
                  <a:gd name="T62" fmla="*/ 30 w 201"/>
                  <a:gd name="T63" fmla="*/ 14 h 1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01" h="163">
                    <a:moveTo>
                      <a:pt x="94" y="156"/>
                    </a:moveTo>
                    <a:lnTo>
                      <a:pt x="70" y="146"/>
                    </a:lnTo>
                    <a:lnTo>
                      <a:pt x="49" y="136"/>
                    </a:lnTo>
                    <a:lnTo>
                      <a:pt x="30" y="123"/>
                    </a:lnTo>
                    <a:lnTo>
                      <a:pt x="16" y="108"/>
                    </a:lnTo>
                    <a:lnTo>
                      <a:pt x="6" y="92"/>
                    </a:lnTo>
                    <a:lnTo>
                      <a:pt x="2" y="77"/>
                    </a:lnTo>
                    <a:lnTo>
                      <a:pt x="0" y="60"/>
                    </a:lnTo>
                    <a:lnTo>
                      <a:pt x="3" y="43"/>
                    </a:lnTo>
                    <a:lnTo>
                      <a:pt x="9" y="29"/>
                    </a:lnTo>
                    <a:lnTo>
                      <a:pt x="17" y="19"/>
                    </a:lnTo>
                    <a:lnTo>
                      <a:pt x="27" y="10"/>
                    </a:lnTo>
                    <a:lnTo>
                      <a:pt x="42" y="5"/>
                    </a:lnTo>
                    <a:lnTo>
                      <a:pt x="56" y="2"/>
                    </a:lnTo>
                    <a:lnTo>
                      <a:pt x="73" y="0"/>
                    </a:lnTo>
                    <a:lnTo>
                      <a:pt x="90" y="3"/>
                    </a:lnTo>
                    <a:lnTo>
                      <a:pt x="108" y="7"/>
                    </a:lnTo>
                    <a:lnTo>
                      <a:pt x="131" y="16"/>
                    </a:lnTo>
                    <a:lnTo>
                      <a:pt x="150" y="27"/>
                    </a:lnTo>
                    <a:lnTo>
                      <a:pt x="167" y="40"/>
                    </a:lnTo>
                    <a:lnTo>
                      <a:pt x="181" y="54"/>
                    </a:lnTo>
                    <a:lnTo>
                      <a:pt x="192" y="70"/>
                    </a:lnTo>
                    <a:lnTo>
                      <a:pt x="199" y="87"/>
                    </a:lnTo>
                    <a:lnTo>
                      <a:pt x="201" y="103"/>
                    </a:lnTo>
                    <a:lnTo>
                      <a:pt x="197" y="120"/>
                    </a:lnTo>
                    <a:lnTo>
                      <a:pt x="194" y="129"/>
                    </a:lnTo>
                    <a:lnTo>
                      <a:pt x="189" y="137"/>
                    </a:lnTo>
                    <a:lnTo>
                      <a:pt x="182" y="144"/>
                    </a:lnTo>
                    <a:lnTo>
                      <a:pt x="175" y="150"/>
                    </a:lnTo>
                    <a:lnTo>
                      <a:pt x="158" y="159"/>
                    </a:lnTo>
                    <a:lnTo>
                      <a:pt x="138" y="163"/>
                    </a:lnTo>
                    <a:lnTo>
                      <a:pt x="117" y="161"/>
                    </a:lnTo>
                    <a:lnTo>
                      <a:pt x="106" y="160"/>
                    </a:lnTo>
                    <a:lnTo>
                      <a:pt x="94" y="156"/>
                    </a:lnTo>
                    <a:close/>
                    <a:moveTo>
                      <a:pt x="90" y="41"/>
                    </a:moveTo>
                    <a:lnTo>
                      <a:pt x="81" y="38"/>
                    </a:lnTo>
                    <a:lnTo>
                      <a:pt x="73" y="38"/>
                    </a:lnTo>
                    <a:lnTo>
                      <a:pt x="59" y="40"/>
                    </a:lnTo>
                    <a:lnTo>
                      <a:pt x="49" y="46"/>
                    </a:lnTo>
                    <a:lnTo>
                      <a:pt x="44" y="50"/>
                    </a:lnTo>
                    <a:lnTo>
                      <a:pt x="42" y="55"/>
                    </a:lnTo>
                    <a:lnTo>
                      <a:pt x="40" y="61"/>
                    </a:lnTo>
                    <a:lnTo>
                      <a:pt x="40" y="68"/>
                    </a:lnTo>
                    <a:lnTo>
                      <a:pt x="44" y="79"/>
                    </a:lnTo>
                    <a:lnTo>
                      <a:pt x="56" y="92"/>
                    </a:lnTo>
                    <a:lnTo>
                      <a:pt x="70" y="103"/>
                    </a:lnTo>
                    <a:lnTo>
                      <a:pt x="89" y="113"/>
                    </a:lnTo>
                    <a:lnTo>
                      <a:pt x="104" y="119"/>
                    </a:lnTo>
                    <a:lnTo>
                      <a:pt x="124" y="123"/>
                    </a:lnTo>
                    <a:lnTo>
                      <a:pt x="133" y="123"/>
                    </a:lnTo>
                    <a:lnTo>
                      <a:pt x="140" y="122"/>
                    </a:lnTo>
                    <a:lnTo>
                      <a:pt x="147" y="119"/>
                    </a:lnTo>
                    <a:lnTo>
                      <a:pt x="151" y="116"/>
                    </a:lnTo>
                    <a:lnTo>
                      <a:pt x="155" y="112"/>
                    </a:lnTo>
                    <a:lnTo>
                      <a:pt x="158" y="106"/>
                    </a:lnTo>
                    <a:lnTo>
                      <a:pt x="160" y="99"/>
                    </a:lnTo>
                    <a:lnTo>
                      <a:pt x="158" y="91"/>
                    </a:lnTo>
                    <a:lnTo>
                      <a:pt x="154" y="84"/>
                    </a:lnTo>
                    <a:lnTo>
                      <a:pt x="148" y="75"/>
                    </a:lnTo>
                    <a:lnTo>
                      <a:pt x="137" y="65"/>
                    </a:lnTo>
                    <a:lnTo>
                      <a:pt x="124" y="57"/>
                    </a:lnTo>
                    <a:lnTo>
                      <a:pt x="108" y="48"/>
                    </a:lnTo>
                    <a:lnTo>
                      <a:pt x="90" y="41"/>
                    </a:lnTo>
                    <a:close/>
                  </a:path>
                </a:pathLst>
              </a:custGeom>
              <a:solidFill>
                <a:srgbClr val="000000"/>
              </a:solidFill>
              <a:ln w="9525">
                <a:noFill/>
                <a:round/>
                <a:headEnd/>
                <a:tailEnd/>
              </a:ln>
            </p:spPr>
            <p:txBody>
              <a:bodyPr/>
              <a:lstStyle/>
              <a:p>
                <a:endParaRPr lang="tr-TR"/>
              </a:p>
            </p:txBody>
          </p:sp>
          <p:sp>
            <p:nvSpPr>
              <p:cNvPr id="10329" name="Freeform 121"/>
              <p:cNvSpPr>
                <a:spLocks/>
              </p:cNvSpPr>
              <p:nvPr/>
            </p:nvSpPr>
            <p:spPr bwMode="auto">
              <a:xfrm>
                <a:off x="3951288" y="4372761"/>
                <a:ext cx="101600" cy="83687"/>
              </a:xfrm>
              <a:custGeom>
                <a:avLst/>
                <a:gdLst>
                  <a:gd name="T0" fmla="*/ 0 w 192"/>
                  <a:gd name="T1" fmla="*/ 28 h 173"/>
                  <a:gd name="T2" fmla="*/ 2 w 192"/>
                  <a:gd name="T3" fmla="*/ 22 h 173"/>
                  <a:gd name="T4" fmla="*/ 4 w 192"/>
                  <a:gd name="T5" fmla="*/ 17 h 173"/>
                  <a:gd name="T6" fmla="*/ 10 w 192"/>
                  <a:gd name="T7" fmla="*/ 20 h 173"/>
                  <a:gd name="T8" fmla="*/ 16 w 192"/>
                  <a:gd name="T9" fmla="*/ 22 h 173"/>
                  <a:gd name="T10" fmla="*/ 10 w 192"/>
                  <a:gd name="T11" fmla="*/ 18 h 173"/>
                  <a:gd name="T12" fmla="*/ 7 w 192"/>
                  <a:gd name="T13" fmla="*/ 13 h 173"/>
                  <a:gd name="T14" fmla="*/ 6 w 192"/>
                  <a:gd name="T15" fmla="*/ 11 h 173"/>
                  <a:gd name="T16" fmla="*/ 6 w 192"/>
                  <a:gd name="T17" fmla="*/ 9 h 173"/>
                  <a:gd name="T18" fmla="*/ 6 w 192"/>
                  <a:gd name="T19" fmla="*/ 6 h 173"/>
                  <a:gd name="T20" fmla="*/ 6 w 192"/>
                  <a:gd name="T21" fmla="*/ 5 h 173"/>
                  <a:gd name="T22" fmla="*/ 8 w 192"/>
                  <a:gd name="T23" fmla="*/ 2 h 173"/>
                  <a:gd name="T24" fmla="*/ 9 w 192"/>
                  <a:gd name="T25" fmla="*/ 1 h 173"/>
                  <a:gd name="T26" fmla="*/ 10 w 192"/>
                  <a:gd name="T27" fmla="*/ 0 h 173"/>
                  <a:gd name="T28" fmla="*/ 16 w 192"/>
                  <a:gd name="T29" fmla="*/ 5 h 173"/>
                  <a:gd name="T30" fmla="*/ 22 w 192"/>
                  <a:gd name="T31" fmla="*/ 9 h 173"/>
                  <a:gd name="T32" fmla="*/ 21 w 192"/>
                  <a:gd name="T33" fmla="*/ 10 h 173"/>
                  <a:gd name="T34" fmla="*/ 20 w 192"/>
                  <a:gd name="T35" fmla="*/ 12 h 173"/>
                  <a:gd name="T36" fmla="*/ 20 w 192"/>
                  <a:gd name="T37" fmla="*/ 14 h 173"/>
                  <a:gd name="T38" fmla="*/ 20 w 192"/>
                  <a:gd name="T39" fmla="*/ 15 h 173"/>
                  <a:gd name="T40" fmla="*/ 21 w 192"/>
                  <a:gd name="T41" fmla="*/ 19 h 173"/>
                  <a:gd name="T42" fmla="*/ 25 w 192"/>
                  <a:gd name="T43" fmla="*/ 23 h 173"/>
                  <a:gd name="T44" fmla="*/ 29 w 192"/>
                  <a:gd name="T45" fmla="*/ 27 h 173"/>
                  <a:gd name="T46" fmla="*/ 32 w 192"/>
                  <a:gd name="T47" fmla="*/ 29 h 173"/>
                  <a:gd name="T48" fmla="*/ 36 w 192"/>
                  <a:gd name="T49" fmla="*/ 32 h 173"/>
                  <a:gd name="T50" fmla="*/ 40 w 192"/>
                  <a:gd name="T51" fmla="*/ 34 h 173"/>
                  <a:gd name="T52" fmla="*/ 46 w 192"/>
                  <a:gd name="T53" fmla="*/ 37 h 173"/>
                  <a:gd name="T54" fmla="*/ 55 w 192"/>
                  <a:gd name="T55" fmla="*/ 42 h 173"/>
                  <a:gd name="T56" fmla="*/ 64 w 192"/>
                  <a:gd name="T57" fmla="*/ 46 h 173"/>
                  <a:gd name="T58" fmla="*/ 62 w 192"/>
                  <a:gd name="T59" fmla="*/ 52 h 173"/>
                  <a:gd name="T60" fmla="*/ 60 w 192"/>
                  <a:gd name="T61" fmla="*/ 58 h 173"/>
                  <a:gd name="T62" fmla="*/ 30 w 192"/>
                  <a:gd name="T63" fmla="*/ 44 h 173"/>
                  <a:gd name="T64" fmla="*/ 0 w 192"/>
                  <a:gd name="T65" fmla="*/ 28 h 1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2" h="173">
                    <a:moveTo>
                      <a:pt x="0" y="84"/>
                    </a:moveTo>
                    <a:lnTo>
                      <a:pt x="6" y="67"/>
                    </a:lnTo>
                    <a:lnTo>
                      <a:pt x="12" y="51"/>
                    </a:lnTo>
                    <a:lnTo>
                      <a:pt x="29" y="59"/>
                    </a:lnTo>
                    <a:lnTo>
                      <a:pt x="47" y="67"/>
                    </a:lnTo>
                    <a:lnTo>
                      <a:pt x="31" y="53"/>
                    </a:lnTo>
                    <a:lnTo>
                      <a:pt x="22" y="39"/>
                    </a:lnTo>
                    <a:lnTo>
                      <a:pt x="19" y="32"/>
                    </a:lnTo>
                    <a:lnTo>
                      <a:pt x="17" y="27"/>
                    </a:lnTo>
                    <a:lnTo>
                      <a:pt x="17" y="19"/>
                    </a:lnTo>
                    <a:lnTo>
                      <a:pt x="19" y="14"/>
                    </a:lnTo>
                    <a:lnTo>
                      <a:pt x="23" y="7"/>
                    </a:lnTo>
                    <a:lnTo>
                      <a:pt x="26" y="2"/>
                    </a:lnTo>
                    <a:lnTo>
                      <a:pt x="30" y="0"/>
                    </a:lnTo>
                    <a:lnTo>
                      <a:pt x="49" y="14"/>
                    </a:lnTo>
                    <a:lnTo>
                      <a:pt x="67" y="27"/>
                    </a:lnTo>
                    <a:lnTo>
                      <a:pt x="64" y="31"/>
                    </a:lnTo>
                    <a:lnTo>
                      <a:pt x="61" y="36"/>
                    </a:lnTo>
                    <a:lnTo>
                      <a:pt x="60" y="41"/>
                    </a:lnTo>
                    <a:lnTo>
                      <a:pt x="60" y="46"/>
                    </a:lnTo>
                    <a:lnTo>
                      <a:pt x="64" y="58"/>
                    </a:lnTo>
                    <a:lnTo>
                      <a:pt x="74" y="70"/>
                    </a:lnTo>
                    <a:lnTo>
                      <a:pt x="87" y="82"/>
                    </a:lnTo>
                    <a:lnTo>
                      <a:pt x="95" y="87"/>
                    </a:lnTo>
                    <a:lnTo>
                      <a:pt x="107" y="94"/>
                    </a:lnTo>
                    <a:lnTo>
                      <a:pt x="120" y="101"/>
                    </a:lnTo>
                    <a:lnTo>
                      <a:pt x="137" y="110"/>
                    </a:lnTo>
                    <a:lnTo>
                      <a:pt x="165" y="124"/>
                    </a:lnTo>
                    <a:lnTo>
                      <a:pt x="192" y="137"/>
                    </a:lnTo>
                    <a:lnTo>
                      <a:pt x="186" y="155"/>
                    </a:lnTo>
                    <a:lnTo>
                      <a:pt x="181" y="173"/>
                    </a:lnTo>
                    <a:lnTo>
                      <a:pt x="91" y="130"/>
                    </a:lnTo>
                    <a:lnTo>
                      <a:pt x="0" y="84"/>
                    </a:lnTo>
                    <a:close/>
                  </a:path>
                </a:pathLst>
              </a:custGeom>
              <a:solidFill>
                <a:srgbClr val="000000"/>
              </a:solidFill>
              <a:ln w="9525">
                <a:noFill/>
                <a:round/>
                <a:headEnd/>
                <a:tailEnd/>
              </a:ln>
            </p:spPr>
            <p:txBody>
              <a:bodyPr/>
              <a:lstStyle/>
              <a:p>
                <a:endParaRPr lang="tr-TR"/>
              </a:p>
            </p:txBody>
          </p:sp>
          <p:sp>
            <p:nvSpPr>
              <p:cNvPr id="10330" name="Freeform 122"/>
              <p:cNvSpPr>
                <a:spLocks/>
              </p:cNvSpPr>
              <p:nvPr/>
            </p:nvSpPr>
            <p:spPr bwMode="auto">
              <a:xfrm>
                <a:off x="3968751" y="4278973"/>
                <a:ext cx="128588" cy="128417"/>
              </a:xfrm>
              <a:custGeom>
                <a:avLst/>
                <a:gdLst>
                  <a:gd name="T0" fmla="*/ 2 w 243"/>
                  <a:gd name="T1" fmla="*/ 54 h 266"/>
                  <a:gd name="T2" fmla="*/ 8 w 243"/>
                  <a:gd name="T3" fmla="*/ 50 h 266"/>
                  <a:gd name="T4" fmla="*/ 8 w 243"/>
                  <a:gd name="T5" fmla="*/ 47 h 266"/>
                  <a:gd name="T6" fmla="*/ 6 w 243"/>
                  <a:gd name="T7" fmla="*/ 38 h 266"/>
                  <a:gd name="T8" fmla="*/ 8 w 243"/>
                  <a:gd name="T9" fmla="*/ 30 h 266"/>
                  <a:gd name="T10" fmla="*/ 12 w 243"/>
                  <a:gd name="T11" fmla="*/ 28 h 266"/>
                  <a:gd name="T12" fmla="*/ 21 w 243"/>
                  <a:gd name="T13" fmla="*/ 27 h 266"/>
                  <a:gd name="T14" fmla="*/ 15 w 243"/>
                  <a:gd name="T15" fmla="*/ 18 h 266"/>
                  <a:gd name="T16" fmla="*/ 15 w 243"/>
                  <a:gd name="T17" fmla="*/ 8 h 266"/>
                  <a:gd name="T18" fmla="*/ 17 w 243"/>
                  <a:gd name="T19" fmla="*/ 3 h 266"/>
                  <a:gd name="T20" fmla="*/ 22 w 243"/>
                  <a:gd name="T21" fmla="*/ 1 h 266"/>
                  <a:gd name="T22" fmla="*/ 27 w 243"/>
                  <a:gd name="T23" fmla="*/ 0 h 266"/>
                  <a:gd name="T24" fmla="*/ 34 w 243"/>
                  <a:gd name="T25" fmla="*/ 1 h 266"/>
                  <a:gd name="T26" fmla="*/ 38 w 243"/>
                  <a:gd name="T27" fmla="*/ 3 h 266"/>
                  <a:gd name="T28" fmla="*/ 44 w 243"/>
                  <a:gd name="T29" fmla="*/ 6 h 266"/>
                  <a:gd name="T30" fmla="*/ 81 w 243"/>
                  <a:gd name="T31" fmla="*/ 24 h 266"/>
                  <a:gd name="T32" fmla="*/ 77 w 243"/>
                  <a:gd name="T33" fmla="*/ 36 h 266"/>
                  <a:gd name="T34" fmla="*/ 40 w 243"/>
                  <a:gd name="T35" fmla="*/ 18 h 266"/>
                  <a:gd name="T36" fmla="*/ 35 w 243"/>
                  <a:gd name="T37" fmla="*/ 16 h 266"/>
                  <a:gd name="T38" fmla="*/ 33 w 243"/>
                  <a:gd name="T39" fmla="*/ 14 h 266"/>
                  <a:gd name="T40" fmla="*/ 28 w 243"/>
                  <a:gd name="T41" fmla="*/ 14 h 266"/>
                  <a:gd name="T42" fmla="*/ 26 w 243"/>
                  <a:gd name="T43" fmla="*/ 17 h 266"/>
                  <a:gd name="T44" fmla="*/ 26 w 243"/>
                  <a:gd name="T45" fmla="*/ 22 h 266"/>
                  <a:gd name="T46" fmla="*/ 30 w 243"/>
                  <a:gd name="T47" fmla="*/ 27 h 266"/>
                  <a:gd name="T48" fmla="*/ 35 w 243"/>
                  <a:gd name="T49" fmla="*/ 32 h 266"/>
                  <a:gd name="T50" fmla="*/ 45 w 243"/>
                  <a:gd name="T51" fmla="*/ 37 h 266"/>
                  <a:gd name="T52" fmla="*/ 72 w 243"/>
                  <a:gd name="T53" fmla="*/ 51 h 266"/>
                  <a:gd name="T54" fmla="*/ 69 w 243"/>
                  <a:gd name="T55" fmla="*/ 63 h 266"/>
                  <a:gd name="T56" fmla="*/ 32 w 243"/>
                  <a:gd name="T57" fmla="*/ 45 h 266"/>
                  <a:gd name="T58" fmla="*/ 27 w 243"/>
                  <a:gd name="T59" fmla="*/ 42 h 266"/>
                  <a:gd name="T60" fmla="*/ 24 w 243"/>
                  <a:gd name="T61" fmla="*/ 41 h 266"/>
                  <a:gd name="T62" fmla="*/ 19 w 243"/>
                  <a:gd name="T63" fmla="*/ 41 h 266"/>
                  <a:gd name="T64" fmla="*/ 17 w 243"/>
                  <a:gd name="T65" fmla="*/ 43 h 266"/>
                  <a:gd name="T66" fmla="*/ 17 w 243"/>
                  <a:gd name="T67" fmla="*/ 48 h 266"/>
                  <a:gd name="T68" fmla="*/ 21 w 243"/>
                  <a:gd name="T69" fmla="*/ 54 h 266"/>
                  <a:gd name="T70" fmla="*/ 27 w 243"/>
                  <a:gd name="T71" fmla="*/ 59 h 266"/>
                  <a:gd name="T72" fmla="*/ 31 w 243"/>
                  <a:gd name="T73" fmla="*/ 61 h 266"/>
                  <a:gd name="T74" fmla="*/ 36 w 243"/>
                  <a:gd name="T75" fmla="*/ 63 h 266"/>
                  <a:gd name="T76" fmla="*/ 64 w 243"/>
                  <a:gd name="T77" fmla="*/ 77 h 266"/>
                  <a:gd name="T78" fmla="*/ 60 w 243"/>
                  <a:gd name="T79" fmla="*/ 89 h 266"/>
                  <a:gd name="T80" fmla="*/ 0 w 243"/>
                  <a:gd name="T81" fmla="*/ 60 h 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3" h="266">
                    <a:moveTo>
                      <a:pt x="0" y="178"/>
                    </a:moveTo>
                    <a:lnTo>
                      <a:pt x="6" y="161"/>
                    </a:lnTo>
                    <a:lnTo>
                      <a:pt x="11" y="144"/>
                    </a:lnTo>
                    <a:lnTo>
                      <a:pt x="23" y="150"/>
                    </a:lnTo>
                    <a:lnTo>
                      <a:pt x="33" y="154"/>
                    </a:lnTo>
                    <a:lnTo>
                      <a:pt x="24" y="140"/>
                    </a:lnTo>
                    <a:lnTo>
                      <a:pt x="18" y="127"/>
                    </a:lnTo>
                    <a:lnTo>
                      <a:pt x="17" y="115"/>
                    </a:lnTo>
                    <a:lnTo>
                      <a:pt x="20" y="103"/>
                    </a:lnTo>
                    <a:lnTo>
                      <a:pt x="25" y="91"/>
                    </a:lnTo>
                    <a:lnTo>
                      <a:pt x="30" y="86"/>
                    </a:lnTo>
                    <a:lnTo>
                      <a:pt x="35" y="83"/>
                    </a:lnTo>
                    <a:lnTo>
                      <a:pt x="48" y="81"/>
                    </a:lnTo>
                    <a:lnTo>
                      <a:pt x="64" y="81"/>
                    </a:lnTo>
                    <a:lnTo>
                      <a:pt x="52" y="68"/>
                    </a:lnTo>
                    <a:lnTo>
                      <a:pt x="45" y="54"/>
                    </a:lnTo>
                    <a:lnTo>
                      <a:pt x="44" y="38"/>
                    </a:lnTo>
                    <a:lnTo>
                      <a:pt x="45" y="23"/>
                    </a:lnTo>
                    <a:lnTo>
                      <a:pt x="48" y="16"/>
                    </a:lnTo>
                    <a:lnTo>
                      <a:pt x="52" y="10"/>
                    </a:lnTo>
                    <a:lnTo>
                      <a:pt x="58" y="6"/>
                    </a:lnTo>
                    <a:lnTo>
                      <a:pt x="65" y="3"/>
                    </a:lnTo>
                    <a:lnTo>
                      <a:pt x="72" y="2"/>
                    </a:lnTo>
                    <a:lnTo>
                      <a:pt x="81" y="0"/>
                    </a:lnTo>
                    <a:lnTo>
                      <a:pt x="91" y="2"/>
                    </a:lnTo>
                    <a:lnTo>
                      <a:pt x="101" y="4"/>
                    </a:lnTo>
                    <a:lnTo>
                      <a:pt x="106" y="6"/>
                    </a:lnTo>
                    <a:lnTo>
                      <a:pt x="114" y="9"/>
                    </a:lnTo>
                    <a:lnTo>
                      <a:pt x="122" y="13"/>
                    </a:lnTo>
                    <a:lnTo>
                      <a:pt x="133" y="18"/>
                    </a:lnTo>
                    <a:lnTo>
                      <a:pt x="189" y="45"/>
                    </a:lnTo>
                    <a:lnTo>
                      <a:pt x="243" y="72"/>
                    </a:lnTo>
                    <a:lnTo>
                      <a:pt x="237" y="91"/>
                    </a:lnTo>
                    <a:lnTo>
                      <a:pt x="232" y="107"/>
                    </a:lnTo>
                    <a:lnTo>
                      <a:pt x="176" y="81"/>
                    </a:lnTo>
                    <a:lnTo>
                      <a:pt x="121" y="54"/>
                    </a:lnTo>
                    <a:lnTo>
                      <a:pt x="112" y="50"/>
                    </a:lnTo>
                    <a:lnTo>
                      <a:pt x="105" y="47"/>
                    </a:lnTo>
                    <a:lnTo>
                      <a:pt x="101" y="44"/>
                    </a:lnTo>
                    <a:lnTo>
                      <a:pt x="98" y="42"/>
                    </a:lnTo>
                    <a:lnTo>
                      <a:pt x="91" y="41"/>
                    </a:lnTo>
                    <a:lnTo>
                      <a:pt x="84" y="42"/>
                    </a:lnTo>
                    <a:lnTo>
                      <a:pt x="79" y="45"/>
                    </a:lnTo>
                    <a:lnTo>
                      <a:pt x="77" y="51"/>
                    </a:lnTo>
                    <a:lnTo>
                      <a:pt x="75" y="58"/>
                    </a:lnTo>
                    <a:lnTo>
                      <a:pt x="78" y="65"/>
                    </a:lnTo>
                    <a:lnTo>
                      <a:pt x="82" y="74"/>
                    </a:lnTo>
                    <a:lnTo>
                      <a:pt x="89" y="82"/>
                    </a:lnTo>
                    <a:lnTo>
                      <a:pt x="97" y="88"/>
                    </a:lnTo>
                    <a:lnTo>
                      <a:pt x="106" y="95"/>
                    </a:lnTo>
                    <a:lnTo>
                      <a:pt x="119" y="102"/>
                    </a:lnTo>
                    <a:lnTo>
                      <a:pt x="136" y="110"/>
                    </a:lnTo>
                    <a:lnTo>
                      <a:pt x="178" y="131"/>
                    </a:lnTo>
                    <a:lnTo>
                      <a:pt x="217" y="151"/>
                    </a:lnTo>
                    <a:lnTo>
                      <a:pt x="212" y="170"/>
                    </a:lnTo>
                    <a:lnTo>
                      <a:pt x="206" y="187"/>
                    </a:lnTo>
                    <a:lnTo>
                      <a:pt x="152" y="161"/>
                    </a:lnTo>
                    <a:lnTo>
                      <a:pt x="97" y="134"/>
                    </a:lnTo>
                    <a:lnTo>
                      <a:pt x="88" y="130"/>
                    </a:lnTo>
                    <a:lnTo>
                      <a:pt x="81" y="127"/>
                    </a:lnTo>
                    <a:lnTo>
                      <a:pt x="77" y="124"/>
                    </a:lnTo>
                    <a:lnTo>
                      <a:pt x="72" y="123"/>
                    </a:lnTo>
                    <a:lnTo>
                      <a:pt x="65" y="122"/>
                    </a:lnTo>
                    <a:lnTo>
                      <a:pt x="58" y="122"/>
                    </a:lnTo>
                    <a:lnTo>
                      <a:pt x="54" y="124"/>
                    </a:lnTo>
                    <a:lnTo>
                      <a:pt x="51" y="130"/>
                    </a:lnTo>
                    <a:lnTo>
                      <a:pt x="50" y="137"/>
                    </a:lnTo>
                    <a:lnTo>
                      <a:pt x="52" y="144"/>
                    </a:lnTo>
                    <a:lnTo>
                      <a:pt x="55" y="153"/>
                    </a:lnTo>
                    <a:lnTo>
                      <a:pt x="62" y="160"/>
                    </a:lnTo>
                    <a:lnTo>
                      <a:pt x="71" y="168"/>
                    </a:lnTo>
                    <a:lnTo>
                      <a:pt x="82" y="175"/>
                    </a:lnTo>
                    <a:lnTo>
                      <a:pt x="85" y="178"/>
                    </a:lnTo>
                    <a:lnTo>
                      <a:pt x="92" y="181"/>
                    </a:lnTo>
                    <a:lnTo>
                      <a:pt x="99" y="185"/>
                    </a:lnTo>
                    <a:lnTo>
                      <a:pt x="109" y="189"/>
                    </a:lnTo>
                    <a:lnTo>
                      <a:pt x="151" y="209"/>
                    </a:lnTo>
                    <a:lnTo>
                      <a:pt x="192" y="230"/>
                    </a:lnTo>
                    <a:lnTo>
                      <a:pt x="186" y="249"/>
                    </a:lnTo>
                    <a:lnTo>
                      <a:pt x="180" y="266"/>
                    </a:lnTo>
                    <a:lnTo>
                      <a:pt x="91" y="222"/>
                    </a:lnTo>
                    <a:lnTo>
                      <a:pt x="0" y="178"/>
                    </a:lnTo>
                    <a:close/>
                  </a:path>
                </a:pathLst>
              </a:custGeom>
              <a:solidFill>
                <a:srgbClr val="000000"/>
              </a:solidFill>
              <a:ln w="9525">
                <a:noFill/>
                <a:round/>
                <a:headEnd/>
                <a:tailEnd/>
              </a:ln>
            </p:spPr>
            <p:txBody>
              <a:bodyPr/>
              <a:lstStyle/>
              <a:p>
                <a:endParaRPr lang="tr-TR"/>
              </a:p>
            </p:txBody>
          </p:sp>
          <p:sp>
            <p:nvSpPr>
              <p:cNvPr id="10331" name="Freeform 123"/>
              <p:cNvSpPr>
                <a:spLocks noEditPoints="1"/>
              </p:cNvSpPr>
              <p:nvPr/>
            </p:nvSpPr>
            <p:spPr bwMode="auto">
              <a:xfrm>
                <a:off x="4011613" y="4212601"/>
                <a:ext cx="111125" cy="77916"/>
              </a:xfrm>
              <a:custGeom>
                <a:avLst/>
                <a:gdLst>
                  <a:gd name="T0" fmla="*/ 12 w 211"/>
                  <a:gd name="T1" fmla="*/ 38 h 163"/>
                  <a:gd name="T2" fmla="*/ 6 w 211"/>
                  <a:gd name="T3" fmla="*/ 33 h 163"/>
                  <a:gd name="T4" fmla="*/ 2 w 211"/>
                  <a:gd name="T5" fmla="*/ 27 h 163"/>
                  <a:gd name="T6" fmla="*/ 0 w 211"/>
                  <a:gd name="T7" fmla="*/ 20 h 163"/>
                  <a:gd name="T8" fmla="*/ 1 w 211"/>
                  <a:gd name="T9" fmla="*/ 12 h 163"/>
                  <a:gd name="T10" fmla="*/ 5 w 211"/>
                  <a:gd name="T11" fmla="*/ 5 h 163"/>
                  <a:gd name="T12" fmla="*/ 10 w 211"/>
                  <a:gd name="T13" fmla="*/ 1 h 163"/>
                  <a:gd name="T14" fmla="*/ 17 w 211"/>
                  <a:gd name="T15" fmla="*/ 0 h 163"/>
                  <a:gd name="T16" fmla="*/ 24 w 211"/>
                  <a:gd name="T17" fmla="*/ 1 h 163"/>
                  <a:gd name="T18" fmla="*/ 29 w 211"/>
                  <a:gd name="T19" fmla="*/ 3 h 163"/>
                  <a:gd name="T20" fmla="*/ 35 w 211"/>
                  <a:gd name="T21" fmla="*/ 6 h 163"/>
                  <a:gd name="T22" fmla="*/ 45 w 211"/>
                  <a:gd name="T23" fmla="*/ 11 h 163"/>
                  <a:gd name="T24" fmla="*/ 54 w 211"/>
                  <a:gd name="T25" fmla="*/ 16 h 163"/>
                  <a:gd name="T26" fmla="*/ 60 w 211"/>
                  <a:gd name="T27" fmla="*/ 18 h 163"/>
                  <a:gd name="T28" fmla="*/ 70 w 211"/>
                  <a:gd name="T29" fmla="*/ 20 h 163"/>
                  <a:gd name="T30" fmla="*/ 66 w 211"/>
                  <a:gd name="T31" fmla="*/ 31 h 163"/>
                  <a:gd name="T32" fmla="*/ 59 w 211"/>
                  <a:gd name="T33" fmla="*/ 30 h 163"/>
                  <a:gd name="T34" fmla="*/ 63 w 211"/>
                  <a:gd name="T35" fmla="*/ 38 h 163"/>
                  <a:gd name="T36" fmla="*/ 63 w 211"/>
                  <a:gd name="T37" fmla="*/ 45 h 163"/>
                  <a:gd name="T38" fmla="*/ 60 w 211"/>
                  <a:gd name="T39" fmla="*/ 50 h 163"/>
                  <a:gd name="T40" fmla="*/ 55 w 211"/>
                  <a:gd name="T41" fmla="*/ 53 h 163"/>
                  <a:gd name="T42" fmla="*/ 49 w 211"/>
                  <a:gd name="T43" fmla="*/ 54 h 163"/>
                  <a:gd name="T44" fmla="*/ 41 w 211"/>
                  <a:gd name="T45" fmla="*/ 52 h 163"/>
                  <a:gd name="T46" fmla="*/ 33 w 211"/>
                  <a:gd name="T47" fmla="*/ 49 h 163"/>
                  <a:gd name="T48" fmla="*/ 28 w 211"/>
                  <a:gd name="T49" fmla="*/ 44 h 163"/>
                  <a:gd name="T50" fmla="*/ 25 w 211"/>
                  <a:gd name="T51" fmla="*/ 37 h 163"/>
                  <a:gd name="T52" fmla="*/ 26 w 211"/>
                  <a:gd name="T53" fmla="*/ 28 h 163"/>
                  <a:gd name="T54" fmla="*/ 27 w 211"/>
                  <a:gd name="T55" fmla="*/ 20 h 163"/>
                  <a:gd name="T56" fmla="*/ 27 w 211"/>
                  <a:gd name="T57" fmla="*/ 16 h 163"/>
                  <a:gd name="T58" fmla="*/ 21 w 211"/>
                  <a:gd name="T59" fmla="*/ 13 h 163"/>
                  <a:gd name="T60" fmla="*/ 17 w 211"/>
                  <a:gd name="T61" fmla="*/ 13 h 163"/>
                  <a:gd name="T62" fmla="*/ 13 w 211"/>
                  <a:gd name="T63" fmla="*/ 18 h 163"/>
                  <a:gd name="T64" fmla="*/ 13 w 211"/>
                  <a:gd name="T65" fmla="*/ 23 h 163"/>
                  <a:gd name="T66" fmla="*/ 18 w 211"/>
                  <a:gd name="T67" fmla="*/ 27 h 163"/>
                  <a:gd name="T68" fmla="*/ 37 w 211"/>
                  <a:gd name="T69" fmla="*/ 21 h 163"/>
                  <a:gd name="T70" fmla="*/ 37 w 211"/>
                  <a:gd name="T71" fmla="*/ 24 h 163"/>
                  <a:gd name="T72" fmla="*/ 36 w 211"/>
                  <a:gd name="T73" fmla="*/ 32 h 163"/>
                  <a:gd name="T74" fmla="*/ 38 w 211"/>
                  <a:gd name="T75" fmla="*/ 37 h 163"/>
                  <a:gd name="T76" fmla="*/ 43 w 211"/>
                  <a:gd name="T77" fmla="*/ 41 h 163"/>
                  <a:gd name="T78" fmla="*/ 48 w 211"/>
                  <a:gd name="T79" fmla="*/ 41 h 163"/>
                  <a:gd name="T80" fmla="*/ 51 w 211"/>
                  <a:gd name="T81" fmla="*/ 37 h 163"/>
                  <a:gd name="T82" fmla="*/ 52 w 211"/>
                  <a:gd name="T83" fmla="*/ 35 h 163"/>
                  <a:gd name="T84" fmla="*/ 50 w 211"/>
                  <a:gd name="T85" fmla="*/ 29 h 163"/>
                  <a:gd name="T86" fmla="*/ 46 w 211"/>
                  <a:gd name="T87" fmla="*/ 26 h 163"/>
                  <a:gd name="T88" fmla="*/ 42 w 211"/>
                  <a:gd name="T89" fmla="*/ 23 h 163"/>
                  <a:gd name="T90" fmla="*/ 38 w 211"/>
                  <a:gd name="T91" fmla="*/ 21 h 163"/>
                  <a:gd name="T92" fmla="*/ 37 w 211"/>
                  <a:gd name="T93" fmla="*/ 21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1" h="163">
                    <a:moveTo>
                      <a:pt x="54" y="82"/>
                    </a:moveTo>
                    <a:lnTo>
                      <a:pt x="37" y="116"/>
                    </a:lnTo>
                    <a:lnTo>
                      <a:pt x="27" y="109"/>
                    </a:lnTo>
                    <a:lnTo>
                      <a:pt x="17" y="101"/>
                    </a:lnTo>
                    <a:lnTo>
                      <a:pt x="10" y="92"/>
                    </a:lnTo>
                    <a:lnTo>
                      <a:pt x="5" y="82"/>
                    </a:lnTo>
                    <a:lnTo>
                      <a:pt x="2" y="72"/>
                    </a:lnTo>
                    <a:lnTo>
                      <a:pt x="0" y="61"/>
                    </a:lnTo>
                    <a:lnTo>
                      <a:pt x="0" y="50"/>
                    </a:lnTo>
                    <a:lnTo>
                      <a:pt x="3" y="37"/>
                    </a:lnTo>
                    <a:lnTo>
                      <a:pt x="9" y="26"/>
                    </a:lnTo>
                    <a:lnTo>
                      <a:pt x="15" y="16"/>
                    </a:lnTo>
                    <a:lnTo>
                      <a:pt x="22" y="9"/>
                    </a:lnTo>
                    <a:lnTo>
                      <a:pt x="30" y="4"/>
                    </a:lnTo>
                    <a:lnTo>
                      <a:pt x="40" y="2"/>
                    </a:lnTo>
                    <a:lnTo>
                      <a:pt x="50" y="0"/>
                    </a:lnTo>
                    <a:lnTo>
                      <a:pt x="61" y="0"/>
                    </a:lnTo>
                    <a:lnTo>
                      <a:pt x="71" y="3"/>
                    </a:lnTo>
                    <a:lnTo>
                      <a:pt x="80" y="6"/>
                    </a:lnTo>
                    <a:lnTo>
                      <a:pt x="88" y="10"/>
                    </a:lnTo>
                    <a:lnTo>
                      <a:pt x="96" y="13"/>
                    </a:lnTo>
                    <a:lnTo>
                      <a:pt x="105" y="19"/>
                    </a:lnTo>
                    <a:lnTo>
                      <a:pt x="120" y="26"/>
                    </a:lnTo>
                    <a:lnTo>
                      <a:pt x="137" y="34"/>
                    </a:lnTo>
                    <a:lnTo>
                      <a:pt x="152" y="41"/>
                    </a:lnTo>
                    <a:lnTo>
                      <a:pt x="164" y="47"/>
                    </a:lnTo>
                    <a:lnTo>
                      <a:pt x="175" y="51"/>
                    </a:lnTo>
                    <a:lnTo>
                      <a:pt x="182" y="54"/>
                    </a:lnTo>
                    <a:lnTo>
                      <a:pt x="196" y="57"/>
                    </a:lnTo>
                    <a:lnTo>
                      <a:pt x="211" y="60"/>
                    </a:lnTo>
                    <a:lnTo>
                      <a:pt x="205" y="78"/>
                    </a:lnTo>
                    <a:lnTo>
                      <a:pt x="199" y="95"/>
                    </a:lnTo>
                    <a:lnTo>
                      <a:pt x="188" y="93"/>
                    </a:lnTo>
                    <a:lnTo>
                      <a:pt x="177" y="91"/>
                    </a:lnTo>
                    <a:lnTo>
                      <a:pt x="185" y="103"/>
                    </a:lnTo>
                    <a:lnTo>
                      <a:pt x="191" y="115"/>
                    </a:lnTo>
                    <a:lnTo>
                      <a:pt x="192" y="126"/>
                    </a:lnTo>
                    <a:lnTo>
                      <a:pt x="191" y="137"/>
                    </a:lnTo>
                    <a:lnTo>
                      <a:pt x="187" y="146"/>
                    </a:lnTo>
                    <a:lnTo>
                      <a:pt x="181" y="151"/>
                    </a:lnTo>
                    <a:lnTo>
                      <a:pt x="174" y="157"/>
                    </a:lnTo>
                    <a:lnTo>
                      <a:pt x="165" y="160"/>
                    </a:lnTo>
                    <a:lnTo>
                      <a:pt x="157" y="163"/>
                    </a:lnTo>
                    <a:lnTo>
                      <a:pt x="147" y="163"/>
                    </a:lnTo>
                    <a:lnTo>
                      <a:pt x="135" y="161"/>
                    </a:lnTo>
                    <a:lnTo>
                      <a:pt x="123" y="158"/>
                    </a:lnTo>
                    <a:lnTo>
                      <a:pt x="110" y="154"/>
                    </a:lnTo>
                    <a:lnTo>
                      <a:pt x="98" y="149"/>
                    </a:lnTo>
                    <a:lnTo>
                      <a:pt x="90" y="142"/>
                    </a:lnTo>
                    <a:lnTo>
                      <a:pt x="83" y="133"/>
                    </a:lnTo>
                    <a:lnTo>
                      <a:pt x="77" y="123"/>
                    </a:lnTo>
                    <a:lnTo>
                      <a:pt x="76" y="112"/>
                    </a:lnTo>
                    <a:lnTo>
                      <a:pt x="76" y="99"/>
                    </a:lnTo>
                    <a:lnTo>
                      <a:pt x="77" y="84"/>
                    </a:lnTo>
                    <a:lnTo>
                      <a:pt x="80" y="72"/>
                    </a:lnTo>
                    <a:lnTo>
                      <a:pt x="81" y="61"/>
                    </a:lnTo>
                    <a:lnTo>
                      <a:pt x="81" y="54"/>
                    </a:lnTo>
                    <a:lnTo>
                      <a:pt x="81" y="47"/>
                    </a:lnTo>
                    <a:lnTo>
                      <a:pt x="71" y="43"/>
                    </a:lnTo>
                    <a:lnTo>
                      <a:pt x="64" y="40"/>
                    </a:lnTo>
                    <a:lnTo>
                      <a:pt x="57" y="38"/>
                    </a:lnTo>
                    <a:lnTo>
                      <a:pt x="50" y="40"/>
                    </a:lnTo>
                    <a:lnTo>
                      <a:pt x="43" y="44"/>
                    </a:lnTo>
                    <a:lnTo>
                      <a:pt x="40" y="53"/>
                    </a:lnTo>
                    <a:lnTo>
                      <a:pt x="39" y="61"/>
                    </a:lnTo>
                    <a:lnTo>
                      <a:pt x="40" y="69"/>
                    </a:lnTo>
                    <a:lnTo>
                      <a:pt x="46" y="77"/>
                    </a:lnTo>
                    <a:lnTo>
                      <a:pt x="54" y="82"/>
                    </a:lnTo>
                    <a:close/>
                    <a:moveTo>
                      <a:pt x="113" y="62"/>
                    </a:moveTo>
                    <a:lnTo>
                      <a:pt x="113" y="67"/>
                    </a:lnTo>
                    <a:lnTo>
                      <a:pt x="111" y="72"/>
                    </a:lnTo>
                    <a:lnTo>
                      <a:pt x="110" y="85"/>
                    </a:lnTo>
                    <a:lnTo>
                      <a:pt x="110" y="96"/>
                    </a:lnTo>
                    <a:lnTo>
                      <a:pt x="111" y="105"/>
                    </a:lnTo>
                    <a:lnTo>
                      <a:pt x="114" y="112"/>
                    </a:lnTo>
                    <a:lnTo>
                      <a:pt x="120" y="119"/>
                    </a:lnTo>
                    <a:lnTo>
                      <a:pt x="130" y="123"/>
                    </a:lnTo>
                    <a:lnTo>
                      <a:pt x="138" y="125"/>
                    </a:lnTo>
                    <a:lnTo>
                      <a:pt x="145" y="123"/>
                    </a:lnTo>
                    <a:lnTo>
                      <a:pt x="152" y="120"/>
                    </a:lnTo>
                    <a:lnTo>
                      <a:pt x="155" y="113"/>
                    </a:lnTo>
                    <a:lnTo>
                      <a:pt x="157" y="109"/>
                    </a:lnTo>
                    <a:lnTo>
                      <a:pt x="157" y="105"/>
                    </a:lnTo>
                    <a:lnTo>
                      <a:pt x="155" y="96"/>
                    </a:lnTo>
                    <a:lnTo>
                      <a:pt x="151" y="88"/>
                    </a:lnTo>
                    <a:lnTo>
                      <a:pt x="144" y="81"/>
                    </a:lnTo>
                    <a:lnTo>
                      <a:pt x="140" y="78"/>
                    </a:lnTo>
                    <a:lnTo>
                      <a:pt x="134" y="74"/>
                    </a:lnTo>
                    <a:lnTo>
                      <a:pt x="127" y="69"/>
                    </a:lnTo>
                    <a:lnTo>
                      <a:pt x="118" y="65"/>
                    </a:lnTo>
                    <a:lnTo>
                      <a:pt x="115" y="64"/>
                    </a:lnTo>
                    <a:lnTo>
                      <a:pt x="113" y="62"/>
                    </a:lnTo>
                    <a:close/>
                  </a:path>
                </a:pathLst>
              </a:custGeom>
              <a:solidFill>
                <a:srgbClr val="000000"/>
              </a:solidFill>
              <a:ln w="9525">
                <a:noFill/>
                <a:round/>
                <a:headEnd/>
                <a:tailEnd/>
              </a:ln>
            </p:spPr>
            <p:txBody>
              <a:bodyPr/>
              <a:lstStyle/>
              <a:p>
                <a:endParaRPr lang="tr-TR"/>
              </a:p>
            </p:txBody>
          </p:sp>
          <p:sp>
            <p:nvSpPr>
              <p:cNvPr id="10332" name="Freeform 124"/>
              <p:cNvSpPr>
                <a:spLocks/>
              </p:cNvSpPr>
              <p:nvPr/>
            </p:nvSpPr>
            <p:spPr bwMode="auto">
              <a:xfrm>
                <a:off x="4005263" y="4150557"/>
                <a:ext cx="134938" cy="67816"/>
              </a:xfrm>
              <a:custGeom>
                <a:avLst/>
                <a:gdLst>
                  <a:gd name="T0" fmla="*/ 28 w 253"/>
                  <a:gd name="T1" fmla="*/ 34 h 140"/>
                  <a:gd name="T2" fmla="*/ 22 w 253"/>
                  <a:gd name="T3" fmla="*/ 31 h 140"/>
                  <a:gd name="T4" fmla="*/ 15 w 253"/>
                  <a:gd name="T5" fmla="*/ 29 h 140"/>
                  <a:gd name="T6" fmla="*/ 16 w 253"/>
                  <a:gd name="T7" fmla="*/ 26 h 140"/>
                  <a:gd name="T8" fmla="*/ 17 w 253"/>
                  <a:gd name="T9" fmla="*/ 22 h 140"/>
                  <a:gd name="T10" fmla="*/ 12 w 253"/>
                  <a:gd name="T11" fmla="*/ 20 h 140"/>
                  <a:gd name="T12" fmla="*/ 8 w 253"/>
                  <a:gd name="T13" fmla="*/ 17 h 140"/>
                  <a:gd name="T14" fmla="*/ 4 w 253"/>
                  <a:gd name="T15" fmla="*/ 9 h 140"/>
                  <a:gd name="T16" fmla="*/ 0 w 253"/>
                  <a:gd name="T17" fmla="*/ 0 h 140"/>
                  <a:gd name="T18" fmla="*/ 10 w 253"/>
                  <a:gd name="T19" fmla="*/ 5 h 140"/>
                  <a:gd name="T20" fmla="*/ 21 w 253"/>
                  <a:gd name="T21" fmla="*/ 10 h 140"/>
                  <a:gd name="T22" fmla="*/ 23 w 253"/>
                  <a:gd name="T23" fmla="*/ 7 h 140"/>
                  <a:gd name="T24" fmla="*/ 24 w 253"/>
                  <a:gd name="T25" fmla="*/ 3 h 140"/>
                  <a:gd name="T26" fmla="*/ 30 w 253"/>
                  <a:gd name="T27" fmla="*/ 6 h 140"/>
                  <a:gd name="T28" fmla="*/ 36 w 253"/>
                  <a:gd name="T29" fmla="*/ 9 h 140"/>
                  <a:gd name="T30" fmla="*/ 34 w 253"/>
                  <a:gd name="T31" fmla="*/ 13 h 140"/>
                  <a:gd name="T32" fmla="*/ 33 w 253"/>
                  <a:gd name="T33" fmla="*/ 16 h 140"/>
                  <a:gd name="T34" fmla="*/ 46 w 253"/>
                  <a:gd name="T35" fmla="*/ 23 h 140"/>
                  <a:gd name="T36" fmla="*/ 59 w 253"/>
                  <a:gd name="T37" fmla="*/ 29 h 140"/>
                  <a:gd name="T38" fmla="*/ 62 w 253"/>
                  <a:gd name="T39" fmla="*/ 30 h 140"/>
                  <a:gd name="T40" fmla="*/ 64 w 253"/>
                  <a:gd name="T41" fmla="*/ 31 h 140"/>
                  <a:gd name="T42" fmla="*/ 66 w 253"/>
                  <a:gd name="T43" fmla="*/ 32 h 140"/>
                  <a:gd name="T44" fmla="*/ 67 w 253"/>
                  <a:gd name="T45" fmla="*/ 32 h 140"/>
                  <a:gd name="T46" fmla="*/ 68 w 253"/>
                  <a:gd name="T47" fmla="*/ 33 h 140"/>
                  <a:gd name="T48" fmla="*/ 70 w 253"/>
                  <a:gd name="T49" fmla="*/ 33 h 140"/>
                  <a:gd name="T50" fmla="*/ 71 w 253"/>
                  <a:gd name="T51" fmla="*/ 32 h 140"/>
                  <a:gd name="T52" fmla="*/ 72 w 253"/>
                  <a:gd name="T53" fmla="*/ 30 h 140"/>
                  <a:gd name="T54" fmla="*/ 73 w 253"/>
                  <a:gd name="T55" fmla="*/ 29 h 140"/>
                  <a:gd name="T56" fmla="*/ 73 w 253"/>
                  <a:gd name="T57" fmla="*/ 27 h 140"/>
                  <a:gd name="T58" fmla="*/ 73 w 253"/>
                  <a:gd name="T59" fmla="*/ 26 h 140"/>
                  <a:gd name="T60" fmla="*/ 79 w 253"/>
                  <a:gd name="T61" fmla="*/ 29 h 140"/>
                  <a:gd name="T62" fmla="*/ 85 w 253"/>
                  <a:gd name="T63" fmla="*/ 31 h 140"/>
                  <a:gd name="T64" fmla="*/ 85 w 253"/>
                  <a:gd name="T65" fmla="*/ 35 h 140"/>
                  <a:gd name="T66" fmla="*/ 84 w 253"/>
                  <a:gd name="T67" fmla="*/ 39 h 140"/>
                  <a:gd name="T68" fmla="*/ 83 w 253"/>
                  <a:gd name="T69" fmla="*/ 41 h 140"/>
                  <a:gd name="T70" fmla="*/ 82 w 253"/>
                  <a:gd name="T71" fmla="*/ 44 h 140"/>
                  <a:gd name="T72" fmla="*/ 80 w 253"/>
                  <a:gd name="T73" fmla="*/ 45 h 140"/>
                  <a:gd name="T74" fmla="*/ 77 w 253"/>
                  <a:gd name="T75" fmla="*/ 47 h 140"/>
                  <a:gd name="T76" fmla="*/ 73 w 253"/>
                  <a:gd name="T77" fmla="*/ 47 h 140"/>
                  <a:gd name="T78" fmla="*/ 70 w 253"/>
                  <a:gd name="T79" fmla="*/ 47 h 140"/>
                  <a:gd name="T80" fmla="*/ 67 w 253"/>
                  <a:gd name="T81" fmla="*/ 46 h 140"/>
                  <a:gd name="T82" fmla="*/ 65 w 253"/>
                  <a:gd name="T83" fmla="*/ 46 h 140"/>
                  <a:gd name="T84" fmla="*/ 62 w 253"/>
                  <a:gd name="T85" fmla="*/ 44 h 140"/>
                  <a:gd name="T86" fmla="*/ 59 w 253"/>
                  <a:gd name="T87" fmla="*/ 43 h 140"/>
                  <a:gd name="T88" fmla="*/ 54 w 253"/>
                  <a:gd name="T89" fmla="*/ 40 h 140"/>
                  <a:gd name="T90" fmla="*/ 42 w 253"/>
                  <a:gd name="T91" fmla="*/ 35 h 140"/>
                  <a:gd name="T92" fmla="*/ 29 w 253"/>
                  <a:gd name="T93" fmla="*/ 29 h 140"/>
                  <a:gd name="T94" fmla="*/ 28 w 253"/>
                  <a:gd name="T95" fmla="*/ 34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3" h="140">
                    <a:moveTo>
                      <a:pt x="82" y="102"/>
                    </a:moveTo>
                    <a:lnTo>
                      <a:pt x="64" y="93"/>
                    </a:lnTo>
                    <a:lnTo>
                      <a:pt x="45" y="85"/>
                    </a:lnTo>
                    <a:lnTo>
                      <a:pt x="48" y="76"/>
                    </a:lnTo>
                    <a:lnTo>
                      <a:pt x="51" y="66"/>
                    </a:lnTo>
                    <a:lnTo>
                      <a:pt x="37" y="59"/>
                    </a:lnTo>
                    <a:lnTo>
                      <a:pt x="23" y="52"/>
                    </a:lnTo>
                    <a:lnTo>
                      <a:pt x="11" y="27"/>
                    </a:lnTo>
                    <a:lnTo>
                      <a:pt x="0" y="0"/>
                    </a:lnTo>
                    <a:lnTo>
                      <a:pt x="31" y="16"/>
                    </a:lnTo>
                    <a:lnTo>
                      <a:pt x="62" y="31"/>
                    </a:lnTo>
                    <a:lnTo>
                      <a:pt x="67" y="20"/>
                    </a:lnTo>
                    <a:lnTo>
                      <a:pt x="70" y="9"/>
                    </a:lnTo>
                    <a:lnTo>
                      <a:pt x="88" y="18"/>
                    </a:lnTo>
                    <a:lnTo>
                      <a:pt x="107" y="27"/>
                    </a:lnTo>
                    <a:lnTo>
                      <a:pt x="102" y="38"/>
                    </a:lnTo>
                    <a:lnTo>
                      <a:pt x="99" y="48"/>
                    </a:lnTo>
                    <a:lnTo>
                      <a:pt x="136" y="68"/>
                    </a:lnTo>
                    <a:lnTo>
                      <a:pt x="175" y="86"/>
                    </a:lnTo>
                    <a:lnTo>
                      <a:pt x="185" y="90"/>
                    </a:lnTo>
                    <a:lnTo>
                      <a:pt x="190" y="93"/>
                    </a:lnTo>
                    <a:lnTo>
                      <a:pt x="196" y="96"/>
                    </a:lnTo>
                    <a:lnTo>
                      <a:pt x="198" y="96"/>
                    </a:lnTo>
                    <a:lnTo>
                      <a:pt x="203" y="98"/>
                    </a:lnTo>
                    <a:lnTo>
                      <a:pt x="207" y="98"/>
                    </a:lnTo>
                    <a:lnTo>
                      <a:pt x="212" y="95"/>
                    </a:lnTo>
                    <a:lnTo>
                      <a:pt x="215" y="89"/>
                    </a:lnTo>
                    <a:lnTo>
                      <a:pt x="216" y="85"/>
                    </a:lnTo>
                    <a:lnTo>
                      <a:pt x="216" y="81"/>
                    </a:lnTo>
                    <a:lnTo>
                      <a:pt x="217" y="76"/>
                    </a:lnTo>
                    <a:lnTo>
                      <a:pt x="236" y="85"/>
                    </a:lnTo>
                    <a:lnTo>
                      <a:pt x="253" y="93"/>
                    </a:lnTo>
                    <a:lnTo>
                      <a:pt x="252" y="105"/>
                    </a:lnTo>
                    <a:lnTo>
                      <a:pt x="250" y="115"/>
                    </a:lnTo>
                    <a:lnTo>
                      <a:pt x="247" y="123"/>
                    </a:lnTo>
                    <a:lnTo>
                      <a:pt x="243" y="130"/>
                    </a:lnTo>
                    <a:lnTo>
                      <a:pt x="237" y="134"/>
                    </a:lnTo>
                    <a:lnTo>
                      <a:pt x="230" y="139"/>
                    </a:lnTo>
                    <a:lnTo>
                      <a:pt x="216" y="140"/>
                    </a:lnTo>
                    <a:lnTo>
                      <a:pt x="207" y="140"/>
                    </a:lnTo>
                    <a:lnTo>
                      <a:pt x="199" y="137"/>
                    </a:lnTo>
                    <a:lnTo>
                      <a:pt x="193" y="136"/>
                    </a:lnTo>
                    <a:lnTo>
                      <a:pt x="185" y="131"/>
                    </a:lnTo>
                    <a:lnTo>
                      <a:pt x="175" y="127"/>
                    </a:lnTo>
                    <a:lnTo>
                      <a:pt x="161" y="120"/>
                    </a:lnTo>
                    <a:lnTo>
                      <a:pt x="124" y="103"/>
                    </a:lnTo>
                    <a:lnTo>
                      <a:pt x="87" y="85"/>
                    </a:lnTo>
                    <a:lnTo>
                      <a:pt x="82" y="102"/>
                    </a:lnTo>
                    <a:close/>
                  </a:path>
                </a:pathLst>
              </a:custGeom>
              <a:solidFill>
                <a:srgbClr val="000000"/>
              </a:solidFill>
              <a:ln w="9525">
                <a:noFill/>
                <a:round/>
                <a:headEnd/>
                <a:tailEnd/>
              </a:ln>
            </p:spPr>
            <p:txBody>
              <a:bodyPr/>
              <a:lstStyle/>
              <a:p>
                <a:endParaRPr lang="tr-TR"/>
              </a:p>
            </p:txBody>
          </p:sp>
          <p:sp>
            <p:nvSpPr>
              <p:cNvPr id="10333" name="Freeform 125"/>
              <p:cNvSpPr>
                <a:spLocks noEditPoints="1"/>
              </p:cNvSpPr>
              <p:nvPr/>
            </p:nvSpPr>
            <p:spPr bwMode="auto">
              <a:xfrm>
                <a:off x="4010026" y="4110156"/>
                <a:ext cx="138113" cy="76473"/>
              </a:xfrm>
              <a:custGeom>
                <a:avLst/>
                <a:gdLst>
                  <a:gd name="T0" fmla="*/ 0 w 262"/>
                  <a:gd name="T1" fmla="*/ 12 h 159"/>
                  <a:gd name="T2" fmla="*/ 2 w 262"/>
                  <a:gd name="T3" fmla="*/ 6 h 159"/>
                  <a:gd name="T4" fmla="*/ 4 w 262"/>
                  <a:gd name="T5" fmla="*/ 0 h 159"/>
                  <a:gd name="T6" fmla="*/ 12 w 262"/>
                  <a:gd name="T7" fmla="*/ 4 h 159"/>
                  <a:gd name="T8" fmla="*/ 19 w 262"/>
                  <a:gd name="T9" fmla="*/ 8 h 159"/>
                  <a:gd name="T10" fmla="*/ 17 w 262"/>
                  <a:gd name="T11" fmla="*/ 14 h 159"/>
                  <a:gd name="T12" fmla="*/ 15 w 262"/>
                  <a:gd name="T13" fmla="*/ 19 h 159"/>
                  <a:gd name="T14" fmla="*/ 8 w 262"/>
                  <a:gd name="T15" fmla="*/ 16 h 159"/>
                  <a:gd name="T16" fmla="*/ 0 w 262"/>
                  <a:gd name="T17" fmla="*/ 12 h 159"/>
                  <a:gd name="T18" fmla="*/ 0 w 262"/>
                  <a:gd name="T19" fmla="*/ 12 h 159"/>
                  <a:gd name="T20" fmla="*/ 23 w 262"/>
                  <a:gd name="T21" fmla="*/ 24 h 159"/>
                  <a:gd name="T22" fmla="*/ 25 w 262"/>
                  <a:gd name="T23" fmla="*/ 18 h 159"/>
                  <a:gd name="T24" fmla="*/ 27 w 262"/>
                  <a:gd name="T25" fmla="*/ 11 h 159"/>
                  <a:gd name="T26" fmla="*/ 57 w 262"/>
                  <a:gd name="T27" fmla="*/ 26 h 159"/>
                  <a:gd name="T28" fmla="*/ 87 w 262"/>
                  <a:gd name="T29" fmla="*/ 41 h 159"/>
                  <a:gd name="T30" fmla="*/ 85 w 262"/>
                  <a:gd name="T31" fmla="*/ 47 h 159"/>
                  <a:gd name="T32" fmla="*/ 83 w 262"/>
                  <a:gd name="T33" fmla="*/ 53 h 159"/>
                  <a:gd name="T34" fmla="*/ 53 w 262"/>
                  <a:gd name="T35" fmla="*/ 38 h 159"/>
                  <a:gd name="T36" fmla="*/ 23 w 262"/>
                  <a:gd name="T37" fmla="*/ 24 h 159"/>
                  <a:gd name="T38" fmla="*/ 23 w 262"/>
                  <a:gd name="T39" fmla="*/ 24 h 1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2" h="159">
                    <a:moveTo>
                      <a:pt x="0" y="37"/>
                    </a:moveTo>
                    <a:lnTo>
                      <a:pt x="6" y="19"/>
                    </a:lnTo>
                    <a:lnTo>
                      <a:pt x="12" y="0"/>
                    </a:lnTo>
                    <a:lnTo>
                      <a:pt x="35" y="12"/>
                    </a:lnTo>
                    <a:lnTo>
                      <a:pt x="57" y="23"/>
                    </a:lnTo>
                    <a:lnTo>
                      <a:pt x="52" y="41"/>
                    </a:lnTo>
                    <a:lnTo>
                      <a:pt x="45" y="58"/>
                    </a:lnTo>
                    <a:lnTo>
                      <a:pt x="23" y="48"/>
                    </a:lnTo>
                    <a:lnTo>
                      <a:pt x="0" y="37"/>
                    </a:lnTo>
                    <a:close/>
                    <a:moveTo>
                      <a:pt x="70" y="71"/>
                    </a:moveTo>
                    <a:lnTo>
                      <a:pt x="76" y="53"/>
                    </a:lnTo>
                    <a:lnTo>
                      <a:pt x="81" y="34"/>
                    </a:lnTo>
                    <a:lnTo>
                      <a:pt x="171" y="79"/>
                    </a:lnTo>
                    <a:lnTo>
                      <a:pt x="262" y="123"/>
                    </a:lnTo>
                    <a:lnTo>
                      <a:pt x="256" y="142"/>
                    </a:lnTo>
                    <a:lnTo>
                      <a:pt x="251" y="159"/>
                    </a:lnTo>
                    <a:lnTo>
                      <a:pt x="160" y="115"/>
                    </a:lnTo>
                    <a:lnTo>
                      <a:pt x="70" y="71"/>
                    </a:lnTo>
                    <a:close/>
                  </a:path>
                </a:pathLst>
              </a:custGeom>
              <a:solidFill>
                <a:srgbClr val="000000"/>
              </a:solidFill>
              <a:ln w="9525">
                <a:noFill/>
                <a:round/>
                <a:headEnd/>
                <a:tailEnd/>
              </a:ln>
            </p:spPr>
            <p:txBody>
              <a:bodyPr/>
              <a:lstStyle/>
              <a:p>
                <a:endParaRPr lang="tr-TR"/>
              </a:p>
            </p:txBody>
          </p:sp>
          <p:sp>
            <p:nvSpPr>
              <p:cNvPr id="10334" name="Freeform 126"/>
              <p:cNvSpPr>
                <a:spLocks noEditPoints="1"/>
              </p:cNvSpPr>
              <p:nvPr/>
            </p:nvSpPr>
            <p:spPr bwMode="auto">
              <a:xfrm>
                <a:off x="4064001" y="4062541"/>
                <a:ext cx="106363" cy="77916"/>
              </a:xfrm>
              <a:custGeom>
                <a:avLst/>
                <a:gdLst>
                  <a:gd name="T0" fmla="*/ 31 w 200"/>
                  <a:gd name="T1" fmla="*/ 52 h 161"/>
                  <a:gd name="T2" fmla="*/ 23 w 200"/>
                  <a:gd name="T3" fmla="*/ 49 h 161"/>
                  <a:gd name="T4" fmla="*/ 16 w 200"/>
                  <a:gd name="T5" fmla="*/ 46 h 161"/>
                  <a:gd name="T6" fmla="*/ 10 w 200"/>
                  <a:gd name="T7" fmla="*/ 41 h 161"/>
                  <a:gd name="T8" fmla="*/ 5 w 200"/>
                  <a:gd name="T9" fmla="*/ 36 h 161"/>
                  <a:gd name="T10" fmla="*/ 2 w 200"/>
                  <a:gd name="T11" fmla="*/ 31 h 161"/>
                  <a:gd name="T12" fmla="*/ 0 w 200"/>
                  <a:gd name="T13" fmla="*/ 26 h 161"/>
                  <a:gd name="T14" fmla="*/ 0 w 200"/>
                  <a:gd name="T15" fmla="*/ 20 h 161"/>
                  <a:gd name="T16" fmla="*/ 1 w 200"/>
                  <a:gd name="T17" fmla="*/ 14 h 161"/>
                  <a:gd name="T18" fmla="*/ 3 w 200"/>
                  <a:gd name="T19" fmla="*/ 10 h 161"/>
                  <a:gd name="T20" fmla="*/ 6 w 200"/>
                  <a:gd name="T21" fmla="*/ 6 h 161"/>
                  <a:gd name="T22" fmla="*/ 9 w 200"/>
                  <a:gd name="T23" fmla="*/ 3 h 161"/>
                  <a:gd name="T24" fmla="*/ 13 w 200"/>
                  <a:gd name="T25" fmla="*/ 2 h 161"/>
                  <a:gd name="T26" fmla="*/ 18 w 200"/>
                  <a:gd name="T27" fmla="*/ 1 h 161"/>
                  <a:gd name="T28" fmla="*/ 24 w 200"/>
                  <a:gd name="T29" fmla="*/ 0 h 161"/>
                  <a:gd name="T30" fmla="*/ 30 w 200"/>
                  <a:gd name="T31" fmla="*/ 1 h 161"/>
                  <a:gd name="T32" fmla="*/ 36 w 200"/>
                  <a:gd name="T33" fmla="*/ 2 h 161"/>
                  <a:gd name="T34" fmla="*/ 44 w 200"/>
                  <a:gd name="T35" fmla="*/ 5 h 161"/>
                  <a:gd name="T36" fmla="*/ 50 w 200"/>
                  <a:gd name="T37" fmla="*/ 9 h 161"/>
                  <a:gd name="T38" fmla="*/ 56 w 200"/>
                  <a:gd name="T39" fmla="*/ 13 h 161"/>
                  <a:gd name="T40" fmla="*/ 60 w 200"/>
                  <a:gd name="T41" fmla="*/ 18 h 161"/>
                  <a:gd name="T42" fmla="*/ 64 w 200"/>
                  <a:gd name="T43" fmla="*/ 23 h 161"/>
                  <a:gd name="T44" fmla="*/ 67 w 200"/>
                  <a:gd name="T45" fmla="*/ 29 h 161"/>
                  <a:gd name="T46" fmla="*/ 67 w 200"/>
                  <a:gd name="T47" fmla="*/ 34 h 161"/>
                  <a:gd name="T48" fmla="*/ 66 w 200"/>
                  <a:gd name="T49" fmla="*/ 41 h 161"/>
                  <a:gd name="T50" fmla="*/ 63 w 200"/>
                  <a:gd name="T51" fmla="*/ 46 h 161"/>
                  <a:gd name="T52" fmla="*/ 59 w 200"/>
                  <a:gd name="T53" fmla="*/ 50 h 161"/>
                  <a:gd name="T54" fmla="*/ 53 w 200"/>
                  <a:gd name="T55" fmla="*/ 53 h 161"/>
                  <a:gd name="T56" fmla="*/ 50 w 200"/>
                  <a:gd name="T57" fmla="*/ 54 h 161"/>
                  <a:gd name="T58" fmla="*/ 46 w 200"/>
                  <a:gd name="T59" fmla="*/ 54 h 161"/>
                  <a:gd name="T60" fmla="*/ 42 w 200"/>
                  <a:gd name="T61" fmla="*/ 54 h 161"/>
                  <a:gd name="T62" fmla="*/ 39 w 200"/>
                  <a:gd name="T63" fmla="*/ 54 h 161"/>
                  <a:gd name="T64" fmla="*/ 31 w 200"/>
                  <a:gd name="T65" fmla="*/ 52 h 161"/>
                  <a:gd name="T66" fmla="*/ 31 w 200"/>
                  <a:gd name="T67" fmla="*/ 52 h 161"/>
                  <a:gd name="T68" fmla="*/ 30 w 200"/>
                  <a:gd name="T69" fmla="*/ 14 h 161"/>
                  <a:gd name="T70" fmla="*/ 27 w 200"/>
                  <a:gd name="T71" fmla="*/ 13 h 161"/>
                  <a:gd name="T72" fmla="*/ 24 w 200"/>
                  <a:gd name="T73" fmla="*/ 13 h 161"/>
                  <a:gd name="T74" fmla="*/ 19 w 200"/>
                  <a:gd name="T75" fmla="*/ 13 h 161"/>
                  <a:gd name="T76" fmla="*/ 17 w 200"/>
                  <a:gd name="T77" fmla="*/ 14 h 161"/>
                  <a:gd name="T78" fmla="*/ 16 w 200"/>
                  <a:gd name="T79" fmla="*/ 15 h 161"/>
                  <a:gd name="T80" fmla="*/ 14 w 200"/>
                  <a:gd name="T81" fmla="*/ 19 h 161"/>
                  <a:gd name="T82" fmla="*/ 13 w 200"/>
                  <a:gd name="T83" fmla="*/ 20 h 161"/>
                  <a:gd name="T84" fmla="*/ 13 w 200"/>
                  <a:gd name="T85" fmla="*/ 22 h 161"/>
                  <a:gd name="T86" fmla="*/ 15 w 200"/>
                  <a:gd name="T87" fmla="*/ 27 h 161"/>
                  <a:gd name="T88" fmla="*/ 18 w 200"/>
                  <a:gd name="T89" fmla="*/ 31 h 161"/>
                  <a:gd name="T90" fmla="*/ 23 w 200"/>
                  <a:gd name="T91" fmla="*/ 35 h 161"/>
                  <a:gd name="T92" fmla="*/ 29 w 200"/>
                  <a:gd name="T93" fmla="*/ 38 h 161"/>
                  <a:gd name="T94" fmla="*/ 35 w 200"/>
                  <a:gd name="T95" fmla="*/ 40 h 161"/>
                  <a:gd name="T96" fmla="*/ 41 w 200"/>
                  <a:gd name="T97" fmla="*/ 41 h 161"/>
                  <a:gd name="T98" fmla="*/ 44 w 200"/>
                  <a:gd name="T99" fmla="*/ 41 h 161"/>
                  <a:gd name="T100" fmla="*/ 47 w 200"/>
                  <a:gd name="T101" fmla="*/ 41 h 161"/>
                  <a:gd name="T102" fmla="*/ 49 w 200"/>
                  <a:gd name="T103" fmla="*/ 40 h 161"/>
                  <a:gd name="T104" fmla="*/ 50 w 200"/>
                  <a:gd name="T105" fmla="*/ 39 h 161"/>
                  <a:gd name="T106" fmla="*/ 53 w 200"/>
                  <a:gd name="T107" fmla="*/ 36 h 161"/>
                  <a:gd name="T108" fmla="*/ 53 w 200"/>
                  <a:gd name="T109" fmla="*/ 33 h 161"/>
                  <a:gd name="T110" fmla="*/ 53 w 200"/>
                  <a:gd name="T111" fmla="*/ 31 h 161"/>
                  <a:gd name="T112" fmla="*/ 51 w 200"/>
                  <a:gd name="T113" fmla="*/ 28 h 161"/>
                  <a:gd name="T114" fmla="*/ 50 w 200"/>
                  <a:gd name="T115" fmla="*/ 25 h 161"/>
                  <a:gd name="T116" fmla="*/ 46 w 200"/>
                  <a:gd name="T117" fmla="*/ 22 h 161"/>
                  <a:gd name="T118" fmla="*/ 41 w 200"/>
                  <a:gd name="T119" fmla="*/ 19 h 161"/>
                  <a:gd name="T120" fmla="*/ 36 w 200"/>
                  <a:gd name="T121" fmla="*/ 16 h 161"/>
                  <a:gd name="T122" fmla="*/ 30 w 200"/>
                  <a:gd name="T123" fmla="*/ 14 h 161"/>
                  <a:gd name="T124" fmla="*/ 30 w 200"/>
                  <a:gd name="T125" fmla="*/ 14 h 16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0" h="161">
                    <a:moveTo>
                      <a:pt x="94" y="156"/>
                    </a:moveTo>
                    <a:lnTo>
                      <a:pt x="69" y="146"/>
                    </a:lnTo>
                    <a:lnTo>
                      <a:pt x="48" y="136"/>
                    </a:lnTo>
                    <a:lnTo>
                      <a:pt x="30" y="123"/>
                    </a:lnTo>
                    <a:lnTo>
                      <a:pt x="15" y="108"/>
                    </a:lnTo>
                    <a:lnTo>
                      <a:pt x="5" y="92"/>
                    </a:lnTo>
                    <a:lnTo>
                      <a:pt x="1" y="77"/>
                    </a:lnTo>
                    <a:lnTo>
                      <a:pt x="0" y="60"/>
                    </a:lnTo>
                    <a:lnTo>
                      <a:pt x="3" y="43"/>
                    </a:lnTo>
                    <a:lnTo>
                      <a:pt x="8" y="29"/>
                    </a:lnTo>
                    <a:lnTo>
                      <a:pt x="17" y="19"/>
                    </a:lnTo>
                    <a:lnTo>
                      <a:pt x="27" y="10"/>
                    </a:lnTo>
                    <a:lnTo>
                      <a:pt x="40" y="5"/>
                    </a:lnTo>
                    <a:lnTo>
                      <a:pt x="55" y="2"/>
                    </a:lnTo>
                    <a:lnTo>
                      <a:pt x="72" y="0"/>
                    </a:lnTo>
                    <a:lnTo>
                      <a:pt x="89" y="3"/>
                    </a:lnTo>
                    <a:lnTo>
                      <a:pt x="108" y="7"/>
                    </a:lnTo>
                    <a:lnTo>
                      <a:pt x="131" y="16"/>
                    </a:lnTo>
                    <a:lnTo>
                      <a:pt x="149" y="27"/>
                    </a:lnTo>
                    <a:lnTo>
                      <a:pt x="166" y="40"/>
                    </a:lnTo>
                    <a:lnTo>
                      <a:pt x="180" y="54"/>
                    </a:lnTo>
                    <a:lnTo>
                      <a:pt x="192" y="70"/>
                    </a:lnTo>
                    <a:lnTo>
                      <a:pt x="199" y="85"/>
                    </a:lnTo>
                    <a:lnTo>
                      <a:pt x="200" y="102"/>
                    </a:lnTo>
                    <a:lnTo>
                      <a:pt x="196" y="121"/>
                    </a:lnTo>
                    <a:lnTo>
                      <a:pt x="187" y="137"/>
                    </a:lnTo>
                    <a:lnTo>
                      <a:pt x="175" y="150"/>
                    </a:lnTo>
                    <a:lnTo>
                      <a:pt x="158" y="159"/>
                    </a:lnTo>
                    <a:lnTo>
                      <a:pt x="148" y="160"/>
                    </a:lnTo>
                    <a:lnTo>
                      <a:pt x="138" y="161"/>
                    </a:lnTo>
                    <a:lnTo>
                      <a:pt x="126" y="161"/>
                    </a:lnTo>
                    <a:lnTo>
                      <a:pt x="116" y="161"/>
                    </a:lnTo>
                    <a:lnTo>
                      <a:pt x="94" y="156"/>
                    </a:lnTo>
                    <a:close/>
                    <a:moveTo>
                      <a:pt x="89" y="41"/>
                    </a:moveTo>
                    <a:lnTo>
                      <a:pt x="81" y="39"/>
                    </a:lnTo>
                    <a:lnTo>
                      <a:pt x="72" y="39"/>
                    </a:lnTo>
                    <a:lnTo>
                      <a:pt x="58" y="40"/>
                    </a:lnTo>
                    <a:lnTo>
                      <a:pt x="52" y="41"/>
                    </a:lnTo>
                    <a:lnTo>
                      <a:pt x="48" y="46"/>
                    </a:lnTo>
                    <a:lnTo>
                      <a:pt x="41" y="56"/>
                    </a:lnTo>
                    <a:lnTo>
                      <a:pt x="40" y="61"/>
                    </a:lnTo>
                    <a:lnTo>
                      <a:pt x="40" y="67"/>
                    </a:lnTo>
                    <a:lnTo>
                      <a:pt x="44" y="80"/>
                    </a:lnTo>
                    <a:lnTo>
                      <a:pt x="55" y="92"/>
                    </a:lnTo>
                    <a:lnTo>
                      <a:pt x="69" y="104"/>
                    </a:lnTo>
                    <a:lnTo>
                      <a:pt x="88" y="113"/>
                    </a:lnTo>
                    <a:lnTo>
                      <a:pt x="104" y="119"/>
                    </a:lnTo>
                    <a:lnTo>
                      <a:pt x="123" y="123"/>
                    </a:lnTo>
                    <a:lnTo>
                      <a:pt x="132" y="123"/>
                    </a:lnTo>
                    <a:lnTo>
                      <a:pt x="139" y="122"/>
                    </a:lnTo>
                    <a:lnTo>
                      <a:pt x="146" y="119"/>
                    </a:lnTo>
                    <a:lnTo>
                      <a:pt x="150" y="116"/>
                    </a:lnTo>
                    <a:lnTo>
                      <a:pt x="158" y="106"/>
                    </a:lnTo>
                    <a:lnTo>
                      <a:pt x="159" y="99"/>
                    </a:lnTo>
                    <a:lnTo>
                      <a:pt x="158" y="91"/>
                    </a:lnTo>
                    <a:lnTo>
                      <a:pt x="153" y="84"/>
                    </a:lnTo>
                    <a:lnTo>
                      <a:pt x="148" y="75"/>
                    </a:lnTo>
                    <a:lnTo>
                      <a:pt x="136" y="65"/>
                    </a:lnTo>
                    <a:lnTo>
                      <a:pt x="122" y="57"/>
                    </a:lnTo>
                    <a:lnTo>
                      <a:pt x="106" y="48"/>
                    </a:lnTo>
                    <a:lnTo>
                      <a:pt x="89" y="41"/>
                    </a:lnTo>
                    <a:close/>
                  </a:path>
                </a:pathLst>
              </a:custGeom>
              <a:solidFill>
                <a:srgbClr val="000000"/>
              </a:solidFill>
              <a:ln w="9525">
                <a:noFill/>
                <a:round/>
                <a:headEnd/>
                <a:tailEnd/>
              </a:ln>
            </p:spPr>
            <p:txBody>
              <a:bodyPr/>
              <a:lstStyle/>
              <a:p>
                <a:endParaRPr lang="tr-TR"/>
              </a:p>
            </p:txBody>
          </p:sp>
          <p:sp>
            <p:nvSpPr>
              <p:cNvPr id="10335" name="Freeform 127"/>
              <p:cNvSpPr>
                <a:spLocks/>
              </p:cNvSpPr>
              <p:nvPr/>
            </p:nvSpPr>
            <p:spPr bwMode="auto">
              <a:xfrm>
                <a:off x="4086226" y="3984625"/>
                <a:ext cx="115888" cy="92345"/>
              </a:xfrm>
              <a:custGeom>
                <a:avLst/>
                <a:gdLst>
                  <a:gd name="T0" fmla="*/ 0 w 219"/>
                  <a:gd name="T1" fmla="*/ 34 h 192"/>
                  <a:gd name="T2" fmla="*/ 2 w 219"/>
                  <a:gd name="T3" fmla="*/ 29 h 192"/>
                  <a:gd name="T4" fmla="*/ 3 w 219"/>
                  <a:gd name="T5" fmla="*/ 23 h 192"/>
                  <a:gd name="T6" fmla="*/ 8 w 219"/>
                  <a:gd name="T7" fmla="*/ 25 h 192"/>
                  <a:gd name="T8" fmla="*/ 11 w 219"/>
                  <a:gd name="T9" fmla="*/ 27 h 192"/>
                  <a:gd name="T10" fmla="*/ 9 w 219"/>
                  <a:gd name="T11" fmla="*/ 24 h 192"/>
                  <a:gd name="T12" fmla="*/ 8 w 219"/>
                  <a:gd name="T13" fmla="*/ 21 h 192"/>
                  <a:gd name="T14" fmla="*/ 7 w 219"/>
                  <a:gd name="T15" fmla="*/ 16 h 192"/>
                  <a:gd name="T16" fmla="*/ 6 w 219"/>
                  <a:gd name="T17" fmla="*/ 12 h 192"/>
                  <a:gd name="T18" fmla="*/ 7 w 219"/>
                  <a:gd name="T19" fmla="*/ 8 h 192"/>
                  <a:gd name="T20" fmla="*/ 8 w 219"/>
                  <a:gd name="T21" fmla="*/ 5 h 192"/>
                  <a:gd name="T22" fmla="*/ 9 w 219"/>
                  <a:gd name="T23" fmla="*/ 3 h 192"/>
                  <a:gd name="T24" fmla="*/ 12 w 219"/>
                  <a:gd name="T25" fmla="*/ 2 h 192"/>
                  <a:gd name="T26" fmla="*/ 14 w 219"/>
                  <a:gd name="T27" fmla="*/ 1 h 192"/>
                  <a:gd name="T28" fmla="*/ 17 w 219"/>
                  <a:gd name="T29" fmla="*/ 0 h 192"/>
                  <a:gd name="T30" fmla="*/ 20 w 219"/>
                  <a:gd name="T31" fmla="*/ 0 h 192"/>
                  <a:gd name="T32" fmla="*/ 23 w 219"/>
                  <a:gd name="T33" fmla="*/ 0 h 192"/>
                  <a:gd name="T34" fmla="*/ 27 w 219"/>
                  <a:gd name="T35" fmla="*/ 1 h 192"/>
                  <a:gd name="T36" fmla="*/ 29 w 219"/>
                  <a:gd name="T37" fmla="*/ 2 h 192"/>
                  <a:gd name="T38" fmla="*/ 32 w 219"/>
                  <a:gd name="T39" fmla="*/ 3 h 192"/>
                  <a:gd name="T40" fmla="*/ 35 w 219"/>
                  <a:gd name="T41" fmla="*/ 5 h 192"/>
                  <a:gd name="T42" fmla="*/ 39 w 219"/>
                  <a:gd name="T43" fmla="*/ 6 h 192"/>
                  <a:gd name="T44" fmla="*/ 73 w 219"/>
                  <a:gd name="T45" fmla="*/ 23 h 192"/>
                  <a:gd name="T46" fmla="*/ 71 w 219"/>
                  <a:gd name="T47" fmla="*/ 30 h 192"/>
                  <a:gd name="T48" fmla="*/ 69 w 219"/>
                  <a:gd name="T49" fmla="*/ 35 h 192"/>
                  <a:gd name="T50" fmla="*/ 52 w 219"/>
                  <a:gd name="T51" fmla="*/ 27 h 192"/>
                  <a:gd name="T52" fmla="*/ 35 w 219"/>
                  <a:gd name="T53" fmla="*/ 19 h 192"/>
                  <a:gd name="T54" fmla="*/ 32 w 219"/>
                  <a:gd name="T55" fmla="*/ 17 h 192"/>
                  <a:gd name="T56" fmla="*/ 29 w 219"/>
                  <a:gd name="T57" fmla="*/ 16 h 192"/>
                  <a:gd name="T58" fmla="*/ 27 w 219"/>
                  <a:gd name="T59" fmla="*/ 15 h 192"/>
                  <a:gd name="T60" fmla="*/ 26 w 219"/>
                  <a:gd name="T61" fmla="*/ 14 h 192"/>
                  <a:gd name="T62" fmla="*/ 23 w 219"/>
                  <a:gd name="T63" fmla="*/ 13 h 192"/>
                  <a:gd name="T64" fmla="*/ 20 w 219"/>
                  <a:gd name="T65" fmla="*/ 14 h 192"/>
                  <a:gd name="T66" fmla="*/ 18 w 219"/>
                  <a:gd name="T67" fmla="*/ 15 h 192"/>
                  <a:gd name="T68" fmla="*/ 17 w 219"/>
                  <a:gd name="T69" fmla="*/ 17 h 192"/>
                  <a:gd name="T70" fmla="*/ 17 w 219"/>
                  <a:gd name="T71" fmla="*/ 21 h 192"/>
                  <a:gd name="T72" fmla="*/ 18 w 219"/>
                  <a:gd name="T73" fmla="*/ 24 h 192"/>
                  <a:gd name="T74" fmla="*/ 21 w 219"/>
                  <a:gd name="T75" fmla="*/ 28 h 192"/>
                  <a:gd name="T76" fmla="*/ 25 w 219"/>
                  <a:gd name="T77" fmla="*/ 32 h 192"/>
                  <a:gd name="T78" fmla="*/ 27 w 219"/>
                  <a:gd name="T79" fmla="*/ 33 h 192"/>
                  <a:gd name="T80" fmla="*/ 30 w 219"/>
                  <a:gd name="T81" fmla="*/ 35 h 192"/>
                  <a:gd name="T82" fmla="*/ 35 w 219"/>
                  <a:gd name="T83" fmla="*/ 38 h 192"/>
                  <a:gd name="T84" fmla="*/ 39 w 219"/>
                  <a:gd name="T85" fmla="*/ 40 h 192"/>
                  <a:gd name="T86" fmla="*/ 52 w 219"/>
                  <a:gd name="T87" fmla="*/ 46 h 192"/>
                  <a:gd name="T88" fmla="*/ 64 w 219"/>
                  <a:gd name="T89" fmla="*/ 52 h 192"/>
                  <a:gd name="T90" fmla="*/ 62 w 219"/>
                  <a:gd name="T91" fmla="*/ 58 h 192"/>
                  <a:gd name="T92" fmla="*/ 60 w 219"/>
                  <a:gd name="T93" fmla="*/ 64 h 192"/>
                  <a:gd name="T94" fmla="*/ 30 w 219"/>
                  <a:gd name="T95" fmla="*/ 49 h 192"/>
                  <a:gd name="T96" fmla="*/ 0 w 219"/>
                  <a:gd name="T97" fmla="*/ 34 h 1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 h="192">
                    <a:moveTo>
                      <a:pt x="0" y="103"/>
                    </a:moveTo>
                    <a:lnTo>
                      <a:pt x="6" y="86"/>
                    </a:lnTo>
                    <a:lnTo>
                      <a:pt x="10" y="69"/>
                    </a:lnTo>
                    <a:lnTo>
                      <a:pt x="23" y="74"/>
                    </a:lnTo>
                    <a:lnTo>
                      <a:pt x="34" y="80"/>
                    </a:lnTo>
                    <a:lnTo>
                      <a:pt x="28" y="72"/>
                    </a:lnTo>
                    <a:lnTo>
                      <a:pt x="24" y="63"/>
                    </a:lnTo>
                    <a:lnTo>
                      <a:pt x="20" y="49"/>
                    </a:lnTo>
                    <a:lnTo>
                      <a:pt x="18" y="36"/>
                    </a:lnTo>
                    <a:lnTo>
                      <a:pt x="20" y="24"/>
                    </a:lnTo>
                    <a:lnTo>
                      <a:pt x="24" y="16"/>
                    </a:lnTo>
                    <a:lnTo>
                      <a:pt x="28" y="9"/>
                    </a:lnTo>
                    <a:lnTo>
                      <a:pt x="36" y="5"/>
                    </a:lnTo>
                    <a:lnTo>
                      <a:pt x="43" y="2"/>
                    </a:lnTo>
                    <a:lnTo>
                      <a:pt x="51" y="1"/>
                    </a:lnTo>
                    <a:lnTo>
                      <a:pt x="60" y="0"/>
                    </a:lnTo>
                    <a:lnTo>
                      <a:pt x="70" y="1"/>
                    </a:lnTo>
                    <a:lnTo>
                      <a:pt x="81" y="4"/>
                    </a:lnTo>
                    <a:lnTo>
                      <a:pt x="87" y="5"/>
                    </a:lnTo>
                    <a:lnTo>
                      <a:pt x="95" y="9"/>
                    </a:lnTo>
                    <a:lnTo>
                      <a:pt x="105" y="14"/>
                    </a:lnTo>
                    <a:lnTo>
                      <a:pt x="117" y="19"/>
                    </a:lnTo>
                    <a:lnTo>
                      <a:pt x="219" y="70"/>
                    </a:lnTo>
                    <a:lnTo>
                      <a:pt x="213" y="89"/>
                    </a:lnTo>
                    <a:lnTo>
                      <a:pt x="208" y="105"/>
                    </a:lnTo>
                    <a:lnTo>
                      <a:pt x="156" y="81"/>
                    </a:lnTo>
                    <a:lnTo>
                      <a:pt x="105" y="56"/>
                    </a:lnTo>
                    <a:lnTo>
                      <a:pt x="95" y="52"/>
                    </a:lnTo>
                    <a:lnTo>
                      <a:pt x="87" y="48"/>
                    </a:lnTo>
                    <a:lnTo>
                      <a:pt x="81" y="45"/>
                    </a:lnTo>
                    <a:lnTo>
                      <a:pt x="78" y="43"/>
                    </a:lnTo>
                    <a:lnTo>
                      <a:pt x="68" y="40"/>
                    </a:lnTo>
                    <a:lnTo>
                      <a:pt x="61" y="42"/>
                    </a:lnTo>
                    <a:lnTo>
                      <a:pt x="54" y="46"/>
                    </a:lnTo>
                    <a:lnTo>
                      <a:pt x="51" y="52"/>
                    </a:lnTo>
                    <a:lnTo>
                      <a:pt x="51" y="62"/>
                    </a:lnTo>
                    <a:lnTo>
                      <a:pt x="55" y="73"/>
                    </a:lnTo>
                    <a:lnTo>
                      <a:pt x="64" y="84"/>
                    </a:lnTo>
                    <a:lnTo>
                      <a:pt x="75" y="96"/>
                    </a:lnTo>
                    <a:lnTo>
                      <a:pt x="82" y="100"/>
                    </a:lnTo>
                    <a:lnTo>
                      <a:pt x="91" y="105"/>
                    </a:lnTo>
                    <a:lnTo>
                      <a:pt x="104" y="113"/>
                    </a:lnTo>
                    <a:lnTo>
                      <a:pt x="118" y="120"/>
                    </a:lnTo>
                    <a:lnTo>
                      <a:pt x="155" y="138"/>
                    </a:lnTo>
                    <a:lnTo>
                      <a:pt x="192" y="155"/>
                    </a:lnTo>
                    <a:lnTo>
                      <a:pt x="186" y="173"/>
                    </a:lnTo>
                    <a:lnTo>
                      <a:pt x="181" y="192"/>
                    </a:lnTo>
                    <a:lnTo>
                      <a:pt x="90" y="148"/>
                    </a:lnTo>
                    <a:lnTo>
                      <a:pt x="0" y="103"/>
                    </a:lnTo>
                    <a:close/>
                  </a:path>
                </a:pathLst>
              </a:custGeom>
              <a:solidFill>
                <a:srgbClr val="000000"/>
              </a:solidFill>
              <a:ln w="9525">
                <a:noFill/>
                <a:round/>
                <a:headEnd/>
                <a:tailEnd/>
              </a:ln>
            </p:spPr>
            <p:txBody>
              <a:bodyPr/>
              <a:lstStyle/>
              <a:p>
                <a:endParaRPr lang="tr-TR"/>
              </a:p>
            </p:txBody>
          </p:sp>
          <p:sp>
            <p:nvSpPr>
              <p:cNvPr id="10314" name="Freeform 129"/>
              <p:cNvSpPr>
                <a:spLocks noEditPoints="1"/>
              </p:cNvSpPr>
              <p:nvPr/>
            </p:nvSpPr>
            <p:spPr bwMode="auto">
              <a:xfrm>
                <a:off x="3851275" y="5577909"/>
                <a:ext cx="115888" cy="108516"/>
              </a:xfrm>
              <a:custGeom>
                <a:avLst/>
                <a:gdLst>
                  <a:gd name="T0" fmla="*/ 0 w 219"/>
                  <a:gd name="T1" fmla="*/ 10 h 226"/>
                  <a:gd name="T2" fmla="*/ 4 w 219"/>
                  <a:gd name="T3" fmla="*/ 5 h 226"/>
                  <a:gd name="T4" fmla="*/ 8 w 219"/>
                  <a:gd name="T5" fmla="*/ 0 h 226"/>
                  <a:gd name="T6" fmla="*/ 13 w 219"/>
                  <a:gd name="T7" fmla="*/ 6 h 226"/>
                  <a:gd name="T8" fmla="*/ 19 w 219"/>
                  <a:gd name="T9" fmla="*/ 12 h 226"/>
                  <a:gd name="T10" fmla="*/ 16 w 219"/>
                  <a:gd name="T11" fmla="*/ 17 h 226"/>
                  <a:gd name="T12" fmla="*/ 12 w 219"/>
                  <a:gd name="T13" fmla="*/ 22 h 226"/>
                  <a:gd name="T14" fmla="*/ 6 w 219"/>
                  <a:gd name="T15" fmla="*/ 16 h 226"/>
                  <a:gd name="T16" fmla="*/ 0 w 219"/>
                  <a:gd name="T17" fmla="*/ 10 h 226"/>
                  <a:gd name="T18" fmla="*/ 0 w 219"/>
                  <a:gd name="T19" fmla="*/ 10 h 226"/>
                  <a:gd name="T20" fmla="*/ 18 w 219"/>
                  <a:gd name="T21" fmla="*/ 28 h 226"/>
                  <a:gd name="T22" fmla="*/ 22 w 219"/>
                  <a:gd name="T23" fmla="*/ 23 h 226"/>
                  <a:gd name="T24" fmla="*/ 26 w 219"/>
                  <a:gd name="T25" fmla="*/ 18 h 226"/>
                  <a:gd name="T26" fmla="*/ 49 w 219"/>
                  <a:gd name="T27" fmla="*/ 41 h 226"/>
                  <a:gd name="T28" fmla="*/ 73 w 219"/>
                  <a:gd name="T29" fmla="*/ 65 h 226"/>
                  <a:gd name="T30" fmla="*/ 69 w 219"/>
                  <a:gd name="T31" fmla="*/ 70 h 226"/>
                  <a:gd name="T32" fmla="*/ 65 w 219"/>
                  <a:gd name="T33" fmla="*/ 75 h 226"/>
                  <a:gd name="T34" fmla="*/ 42 w 219"/>
                  <a:gd name="T35" fmla="*/ 51 h 226"/>
                  <a:gd name="T36" fmla="*/ 18 w 219"/>
                  <a:gd name="T37" fmla="*/ 28 h 226"/>
                  <a:gd name="T38" fmla="*/ 18 w 219"/>
                  <a:gd name="T39" fmla="*/ 28 h 2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9" h="226">
                    <a:moveTo>
                      <a:pt x="0" y="31"/>
                    </a:moveTo>
                    <a:lnTo>
                      <a:pt x="12" y="15"/>
                    </a:lnTo>
                    <a:lnTo>
                      <a:pt x="23" y="0"/>
                    </a:lnTo>
                    <a:lnTo>
                      <a:pt x="40" y="18"/>
                    </a:lnTo>
                    <a:lnTo>
                      <a:pt x="58" y="35"/>
                    </a:lnTo>
                    <a:lnTo>
                      <a:pt x="47" y="51"/>
                    </a:lnTo>
                    <a:lnTo>
                      <a:pt x="36" y="65"/>
                    </a:lnTo>
                    <a:lnTo>
                      <a:pt x="17" y="48"/>
                    </a:lnTo>
                    <a:lnTo>
                      <a:pt x="0" y="31"/>
                    </a:lnTo>
                    <a:close/>
                    <a:moveTo>
                      <a:pt x="54" y="85"/>
                    </a:moveTo>
                    <a:lnTo>
                      <a:pt x="66" y="69"/>
                    </a:lnTo>
                    <a:lnTo>
                      <a:pt x="77" y="53"/>
                    </a:lnTo>
                    <a:lnTo>
                      <a:pt x="148" y="124"/>
                    </a:lnTo>
                    <a:lnTo>
                      <a:pt x="219" y="195"/>
                    </a:lnTo>
                    <a:lnTo>
                      <a:pt x="208" y="210"/>
                    </a:lnTo>
                    <a:lnTo>
                      <a:pt x="196" y="226"/>
                    </a:lnTo>
                    <a:lnTo>
                      <a:pt x="125" y="155"/>
                    </a:lnTo>
                    <a:lnTo>
                      <a:pt x="54" y="85"/>
                    </a:lnTo>
                    <a:close/>
                  </a:path>
                </a:pathLst>
              </a:custGeom>
              <a:solidFill>
                <a:srgbClr val="000000"/>
              </a:solidFill>
              <a:ln w="9525">
                <a:noFill/>
                <a:round/>
                <a:headEnd/>
                <a:tailEnd/>
              </a:ln>
            </p:spPr>
            <p:txBody>
              <a:bodyPr/>
              <a:lstStyle/>
              <a:p>
                <a:endParaRPr lang="tr-TR"/>
              </a:p>
            </p:txBody>
          </p:sp>
          <p:sp>
            <p:nvSpPr>
              <p:cNvPr id="10315" name="Freeform 130"/>
              <p:cNvSpPr>
                <a:spLocks/>
              </p:cNvSpPr>
              <p:nvPr/>
            </p:nvSpPr>
            <p:spPr bwMode="auto">
              <a:xfrm>
                <a:off x="3903663" y="5550418"/>
                <a:ext cx="115888" cy="107069"/>
              </a:xfrm>
              <a:custGeom>
                <a:avLst/>
                <a:gdLst>
                  <a:gd name="T0" fmla="*/ 0 w 219"/>
                  <a:gd name="T1" fmla="*/ 27 h 223"/>
                  <a:gd name="T2" fmla="*/ 4 w 219"/>
                  <a:gd name="T3" fmla="*/ 23 h 223"/>
                  <a:gd name="T4" fmla="*/ 7 w 219"/>
                  <a:gd name="T5" fmla="*/ 18 h 223"/>
                  <a:gd name="T6" fmla="*/ 10 w 219"/>
                  <a:gd name="T7" fmla="*/ 21 h 223"/>
                  <a:gd name="T8" fmla="*/ 13 w 219"/>
                  <a:gd name="T9" fmla="*/ 23 h 223"/>
                  <a:gd name="T10" fmla="*/ 12 w 219"/>
                  <a:gd name="T11" fmla="*/ 17 h 223"/>
                  <a:gd name="T12" fmla="*/ 12 w 219"/>
                  <a:gd name="T13" fmla="*/ 12 h 223"/>
                  <a:gd name="T14" fmla="*/ 13 w 219"/>
                  <a:gd name="T15" fmla="*/ 8 h 223"/>
                  <a:gd name="T16" fmla="*/ 15 w 219"/>
                  <a:gd name="T17" fmla="*/ 4 h 223"/>
                  <a:gd name="T18" fmla="*/ 17 w 219"/>
                  <a:gd name="T19" fmla="*/ 2 h 223"/>
                  <a:gd name="T20" fmla="*/ 19 w 219"/>
                  <a:gd name="T21" fmla="*/ 1 h 223"/>
                  <a:gd name="T22" fmla="*/ 21 w 219"/>
                  <a:gd name="T23" fmla="*/ 0 h 223"/>
                  <a:gd name="T24" fmla="*/ 24 w 219"/>
                  <a:gd name="T25" fmla="*/ 0 h 223"/>
                  <a:gd name="T26" fmla="*/ 27 w 219"/>
                  <a:gd name="T27" fmla="*/ 0 h 223"/>
                  <a:gd name="T28" fmla="*/ 30 w 219"/>
                  <a:gd name="T29" fmla="*/ 1 h 223"/>
                  <a:gd name="T30" fmla="*/ 33 w 219"/>
                  <a:gd name="T31" fmla="*/ 3 h 223"/>
                  <a:gd name="T32" fmla="*/ 36 w 219"/>
                  <a:gd name="T33" fmla="*/ 5 h 223"/>
                  <a:gd name="T34" fmla="*/ 38 w 219"/>
                  <a:gd name="T35" fmla="*/ 6 h 223"/>
                  <a:gd name="T36" fmla="*/ 40 w 219"/>
                  <a:gd name="T37" fmla="*/ 8 h 223"/>
                  <a:gd name="T38" fmla="*/ 43 w 219"/>
                  <a:gd name="T39" fmla="*/ 10 h 223"/>
                  <a:gd name="T40" fmla="*/ 46 w 219"/>
                  <a:gd name="T41" fmla="*/ 14 h 223"/>
                  <a:gd name="T42" fmla="*/ 60 w 219"/>
                  <a:gd name="T43" fmla="*/ 27 h 223"/>
                  <a:gd name="T44" fmla="*/ 73 w 219"/>
                  <a:gd name="T45" fmla="*/ 40 h 223"/>
                  <a:gd name="T46" fmla="*/ 69 w 219"/>
                  <a:gd name="T47" fmla="*/ 45 h 223"/>
                  <a:gd name="T48" fmla="*/ 65 w 219"/>
                  <a:gd name="T49" fmla="*/ 50 h 223"/>
                  <a:gd name="T50" fmla="*/ 38 w 219"/>
                  <a:gd name="T51" fmla="*/ 23 h 223"/>
                  <a:gd name="T52" fmla="*/ 35 w 219"/>
                  <a:gd name="T53" fmla="*/ 21 h 223"/>
                  <a:gd name="T54" fmla="*/ 34 w 219"/>
                  <a:gd name="T55" fmla="*/ 19 h 223"/>
                  <a:gd name="T56" fmla="*/ 32 w 219"/>
                  <a:gd name="T57" fmla="*/ 17 h 223"/>
                  <a:gd name="T58" fmla="*/ 31 w 219"/>
                  <a:gd name="T59" fmla="*/ 16 h 223"/>
                  <a:gd name="T60" fmla="*/ 28 w 219"/>
                  <a:gd name="T61" fmla="*/ 15 h 223"/>
                  <a:gd name="T62" fmla="*/ 26 w 219"/>
                  <a:gd name="T63" fmla="*/ 15 h 223"/>
                  <a:gd name="T64" fmla="*/ 24 w 219"/>
                  <a:gd name="T65" fmla="*/ 15 h 223"/>
                  <a:gd name="T66" fmla="*/ 22 w 219"/>
                  <a:gd name="T67" fmla="*/ 16 h 223"/>
                  <a:gd name="T68" fmla="*/ 21 w 219"/>
                  <a:gd name="T69" fmla="*/ 19 h 223"/>
                  <a:gd name="T70" fmla="*/ 21 w 219"/>
                  <a:gd name="T71" fmla="*/ 21 h 223"/>
                  <a:gd name="T72" fmla="*/ 21 w 219"/>
                  <a:gd name="T73" fmla="*/ 23 h 223"/>
                  <a:gd name="T74" fmla="*/ 22 w 219"/>
                  <a:gd name="T75" fmla="*/ 28 h 223"/>
                  <a:gd name="T76" fmla="*/ 25 w 219"/>
                  <a:gd name="T77" fmla="*/ 33 h 223"/>
                  <a:gd name="T78" fmla="*/ 26 w 219"/>
                  <a:gd name="T79" fmla="*/ 35 h 223"/>
                  <a:gd name="T80" fmla="*/ 28 w 219"/>
                  <a:gd name="T81" fmla="*/ 37 h 223"/>
                  <a:gd name="T82" fmla="*/ 32 w 219"/>
                  <a:gd name="T83" fmla="*/ 41 h 223"/>
                  <a:gd name="T84" fmla="*/ 35 w 219"/>
                  <a:gd name="T85" fmla="*/ 44 h 223"/>
                  <a:gd name="T86" fmla="*/ 45 w 219"/>
                  <a:gd name="T87" fmla="*/ 54 h 223"/>
                  <a:gd name="T88" fmla="*/ 55 w 219"/>
                  <a:gd name="T89" fmla="*/ 64 h 223"/>
                  <a:gd name="T90" fmla="*/ 51 w 219"/>
                  <a:gd name="T91" fmla="*/ 69 h 223"/>
                  <a:gd name="T92" fmla="*/ 47 w 219"/>
                  <a:gd name="T93" fmla="*/ 74 h 223"/>
                  <a:gd name="T94" fmla="*/ 24 w 219"/>
                  <a:gd name="T95" fmla="*/ 50 h 223"/>
                  <a:gd name="T96" fmla="*/ 0 w 219"/>
                  <a:gd name="T97" fmla="*/ 27 h 22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 h="223">
                    <a:moveTo>
                      <a:pt x="0" y="82"/>
                    </a:moveTo>
                    <a:lnTo>
                      <a:pt x="11" y="68"/>
                    </a:lnTo>
                    <a:lnTo>
                      <a:pt x="21" y="54"/>
                    </a:lnTo>
                    <a:lnTo>
                      <a:pt x="31" y="62"/>
                    </a:lnTo>
                    <a:lnTo>
                      <a:pt x="39" y="70"/>
                    </a:lnTo>
                    <a:lnTo>
                      <a:pt x="37" y="52"/>
                    </a:lnTo>
                    <a:lnTo>
                      <a:pt x="37" y="37"/>
                    </a:lnTo>
                    <a:lnTo>
                      <a:pt x="39" y="24"/>
                    </a:lnTo>
                    <a:lnTo>
                      <a:pt x="45" y="13"/>
                    </a:lnTo>
                    <a:lnTo>
                      <a:pt x="51" y="7"/>
                    </a:lnTo>
                    <a:lnTo>
                      <a:pt x="57" y="3"/>
                    </a:lnTo>
                    <a:lnTo>
                      <a:pt x="64" y="1"/>
                    </a:lnTo>
                    <a:lnTo>
                      <a:pt x="72" y="0"/>
                    </a:lnTo>
                    <a:lnTo>
                      <a:pt x="81" y="1"/>
                    </a:lnTo>
                    <a:lnTo>
                      <a:pt x="91" y="3"/>
                    </a:lnTo>
                    <a:lnTo>
                      <a:pt x="99" y="8"/>
                    </a:lnTo>
                    <a:lnTo>
                      <a:pt x="109" y="14"/>
                    </a:lnTo>
                    <a:lnTo>
                      <a:pt x="113" y="18"/>
                    </a:lnTo>
                    <a:lnTo>
                      <a:pt x="120" y="24"/>
                    </a:lnTo>
                    <a:lnTo>
                      <a:pt x="128" y="31"/>
                    </a:lnTo>
                    <a:lnTo>
                      <a:pt x="138" y="41"/>
                    </a:lnTo>
                    <a:lnTo>
                      <a:pt x="179" y="80"/>
                    </a:lnTo>
                    <a:lnTo>
                      <a:pt x="219" y="120"/>
                    </a:lnTo>
                    <a:lnTo>
                      <a:pt x="207" y="135"/>
                    </a:lnTo>
                    <a:lnTo>
                      <a:pt x="196" y="151"/>
                    </a:lnTo>
                    <a:lnTo>
                      <a:pt x="115" y="70"/>
                    </a:lnTo>
                    <a:lnTo>
                      <a:pt x="106" y="63"/>
                    </a:lnTo>
                    <a:lnTo>
                      <a:pt x="101" y="56"/>
                    </a:lnTo>
                    <a:lnTo>
                      <a:pt x="96" y="52"/>
                    </a:lnTo>
                    <a:lnTo>
                      <a:pt x="93" y="49"/>
                    </a:lnTo>
                    <a:lnTo>
                      <a:pt x="85" y="45"/>
                    </a:lnTo>
                    <a:lnTo>
                      <a:pt x="78" y="44"/>
                    </a:lnTo>
                    <a:lnTo>
                      <a:pt x="71" y="45"/>
                    </a:lnTo>
                    <a:lnTo>
                      <a:pt x="65" y="49"/>
                    </a:lnTo>
                    <a:lnTo>
                      <a:pt x="62" y="58"/>
                    </a:lnTo>
                    <a:lnTo>
                      <a:pt x="62" y="63"/>
                    </a:lnTo>
                    <a:lnTo>
                      <a:pt x="62" y="70"/>
                    </a:lnTo>
                    <a:lnTo>
                      <a:pt x="66" y="85"/>
                    </a:lnTo>
                    <a:lnTo>
                      <a:pt x="74" y="99"/>
                    </a:lnTo>
                    <a:lnTo>
                      <a:pt x="78" y="104"/>
                    </a:lnTo>
                    <a:lnTo>
                      <a:pt x="85" y="113"/>
                    </a:lnTo>
                    <a:lnTo>
                      <a:pt x="95" y="123"/>
                    </a:lnTo>
                    <a:lnTo>
                      <a:pt x="106" y="134"/>
                    </a:lnTo>
                    <a:lnTo>
                      <a:pt x="136" y="164"/>
                    </a:lnTo>
                    <a:lnTo>
                      <a:pt x="165" y="192"/>
                    </a:lnTo>
                    <a:lnTo>
                      <a:pt x="153" y="208"/>
                    </a:lnTo>
                    <a:lnTo>
                      <a:pt x="142" y="223"/>
                    </a:lnTo>
                    <a:lnTo>
                      <a:pt x="71" y="152"/>
                    </a:lnTo>
                    <a:lnTo>
                      <a:pt x="0" y="82"/>
                    </a:lnTo>
                    <a:close/>
                  </a:path>
                </a:pathLst>
              </a:custGeom>
              <a:solidFill>
                <a:srgbClr val="000000"/>
              </a:solidFill>
              <a:ln w="9525">
                <a:noFill/>
                <a:round/>
                <a:headEnd/>
                <a:tailEnd/>
              </a:ln>
            </p:spPr>
            <p:txBody>
              <a:bodyPr/>
              <a:lstStyle/>
              <a:p>
                <a:endParaRPr lang="tr-TR"/>
              </a:p>
            </p:txBody>
          </p:sp>
          <p:sp>
            <p:nvSpPr>
              <p:cNvPr id="10316" name="Freeform 131"/>
              <p:cNvSpPr>
                <a:spLocks/>
              </p:cNvSpPr>
              <p:nvPr/>
            </p:nvSpPr>
            <p:spPr bwMode="auto">
              <a:xfrm>
                <a:off x="3932238" y="5470840"/>
                <a:ext cx="111125" cy="121538"/>
              </a:xfrm>
              <a:custGeom>
                <a:avLst/>
                <a:gdLst>
                  <a:gd name="T0" fmla="*/ 28 w 210"/>
                  <a:gd name="T1" fmla="*/ 19 h 250"/>
                  <a:gd name="T2" fmla="*/ 33 w 210"/>
                  <a:gd name="T3" fmla="*/ 24 h 250"/>
                  <a:gd name="T4" fmla="*/ 37 w 210"/>
                  <a:gd name="T5" fmla="*/ 29 h 250"/>
                  <a:gd name="T6" fmla="*/ 35 w 210"/>
                  <a:gd name="T7" fmla="*/ 32 h 250"/>
                  <a:gd name="T8" fmla="*/ 32 w 210"/>
                  <a:gd name="T9" fmla="*/ 36 h 250"/>
                  <a:gd name="T10" fmla="*/ 51 w 210"/>
                  <a:gd name="T11" fmla="*/ 55 h 250"/>
                  <a:gd name="T12" fmla="*/ 70 w 210"/>
                  <a:gd name="T13" fmla="*/ 74 h 250"/>
                  <a:gd name="T14" fmla="*/ 66 w 210"/>
                  <a:gd name="T15" fmla="*/ 79 h 250"/>
                  <a:gd name="T16" fmla="*/ 63 w 210"/>
                  <a:gd name="T17" fmla="*/ 84 h 250"/>
                  <a:gd name="T18" fmla="*/ 44 w 210"/>
                  <a:gd name="T19" fmla="*/ 65 h 250"/>
                  <a:gd name="T20" fmla="*/ 25 w 210"/>
                  <a:gd name="T21" fmla="*/ 46 h 250"/>
                  <a:gd name="T22" fmla="*/ 20 w 210"/>
                  <a:gd name="T23" fmla="*/ 52 h 250"/>
                  <a:gd name="T24" fmla="*/ 16 w 210"/>
                  <a:gd name="T25" fmla="*/ 47 h 250"/>
                  <a:gd name="T26" fmla="*/ 11 w 210"/>
                  <a:gd name="T27" fmla="*/ 42 h 250"/>
                  <a:gd name="T28" fmla="*/ 15 w 210"/>
                  <a:gd name="T29" fmla="*/ 37 h 250"/>
                  <a:gd name="T30" fmla="*/ 13 w 210"/>
                  <a:gd name="T31" fmla="*/ 34 h 250"/>
                  <a:gd name="T32" fmla="*/ 10 w 210"/>
                  <a:gd name="T33" fmla="*/ 32 h 250"/>
                  <a:gd name="T34" fmla="*/ 8 w 210"/>
                  <a:gd name="T35" fmla="*/ 29 h 250"/>
                  <a:gd name="T36" fmla="*/ 5 w 210"/>
                  <a:gd name="T37" fmla="*/ 27 h 250"/>
                  <a:gd name="T38" fmla="*/ 4 w 210"/>
                  <a:gd name="T39" fmla="*/ 25 h 250"/>
                  <a:gd name="T40" fmla="*/ 2 w 210"/>
                  <a:gd name="T41" fmla="*/ 24 h 250"/>
                  <a:gd name="T42" fmla="*/ 1 w 210"/>
                  <a:gd name="T43" fmla="*/ 19 h 250"/>
                  <a:gd name="T44" fmla="*/ 0 w 210"/>
                  <a:gd name="T45" fmla="*/ 16 h 250"/>
                  <a:gd name="T46" fmla="*/ 1 w 210"/>
                  <a:gd name="T47" fmla="*/ 12 h 250"/>
                  <a:gd name="T48" fmla="*/ 3 w 210"/>
                  <a:gd name="T49" fmla="*/ 8 h 250"/>
                  <a:gd name="T50" fmla="*/ 7 w 210"/>
                  <a:gd name="T51" fmla="*/ 4 h 250"/>
                  <a:gd name="T52" fmla="*/ 13 w 210"/>
                  <a:gd name="T53" fmla="*/ 0 h 250"/>
                  <a:gd name="T54" fmla="*/ 17 w 210"/>
                  <a:gd name="T55" fmla="*/ 5 h 250"/>
                  <a:gd name="T56" fmla="*/ 21 w 210"/>
                  <a:gd name="T57" fmla="*/ 10 h 250"/>
                  <a:gd name="T58" fmla="*/ 18 w 210"/>
                  <a:gd name="T59" fmla="*/ 12 h 250"/>
                  <a:gd name="T60" fmla="*/ 15 w 210"/>
                  <a:gd name="T61" fmla="*/ 14 h 250"/>
                  <a:gd name="T62" fmla="*/ 15 w 210"/>
                  <a:gd name="T63" fmla="*/ 16 h 250"/>
                  <a:gd name="T64" fmla="*/ 15 w 210"/>
                  <a:gd name="T65" fmla="*/ 17 h 250"/>
                  <a:gd name="T66" fmla="*/ 15 w 210"/>
                  <a:gd name="T67" fmla="*/ 18 h 250"/>
                  <a:gd name="T68" fmla="*/ 16 w 210"/>
                  <a:gd name="T69" fmla="*/ 19 h 250"/>
                  <a:gd name="T70" fmla="*/ 16 w 210"/>
                  <a:gd name="T71" fmla="*/ 20 h 250"/>
                  <a:gd name="T72" fmla="*/ 18 w 210"/>
                  <a:gd name="T73" fmla="*/ 22 h 250"/>
                  <a:gd name="T74" fmla="*/ 19 w 210"/>
                  <a:gd name="T75" fmla="*/ 24 h 250"/>
                  <a:gd name="T76" fmla="*/ 21 w 210"/>
                  <a:gd name="T77" fmla="*/ 25 h 250"/>
                  <a:gd name="T78" fmla="*/ 23 w 210"/>
                  <a:gd name="T79" fmla="*/ 27 h 250"/>
                  <a:gd name="T80" fmla="*/ 26 w 210"/>
                  <a:gd name="T81" fmla="*/ 23 h 250"/>
                  <a:gd name="T82" fmla="*/ 28 w 210"/>
                  <a:gd name="T83" fmla="*/ 19 h 2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0" h="250">
                    <a:moveTo>
                      <a:pt x="84" y="57"/>
                    </a:moveTo>
                    <a:lnTo>
                      <a:pt x="98" y="71"/>
                    </a:lnTo>
                    <a:lnTo>
                      <a:pt x="112" y="85"/>
                    </a:lnTo>
                    <a:lnTo>
                      <a:pt x="105" y="96"/>
                    </a:lnTo>
                    <a:lnTo>
                      <a:pt x="97" y="106"/>
                    </a:lnTo>
                    <a:lnTo>
                      <a:pt x="154" y="164"/>
                    </a:lnTo>
                    <a:lnTo>
                      <a:pt x="210" y="221"/>
                    </a:lnTo>
                    <a:lnTo>
                      <a:pt x="199" y="236"/>
                    </a:lnTo>
                    <a:lnTo>
                      <a:pt x="188" y="250"/>
                    </a:lnTo>
                    <a:lnTo>
                      <a:pt x="131" y="194"/>
                    </a:lnTo>
                    <a:lnTo>
                      <a:pt x="74" y="137"/>
                    </a:lnTo>
                    <a:lnTo>
                      <a:pt x="61" y="154"/>
                    </a:lnTo>
                    <a:lnTo>
                      <a:pt x="47" y="140"/>
                    </a:lnTo>
                    <a:lnTo>
                      <a:pt x="33" y="126"/>
                    </a:lnTo>
                    <a:lnTo>
                      <a:pt x="46" y="109"/>
                    </a:lnTo>
                    <a:lnTo>
                      <a:pt x="38" y="102"/>
                    </a:lnTo>
                    <a:lnTo>
                      <a:pt x="31" y="95"/>
                    </a:lnTo>
                    <a:lnTo>
                      <a:pt x="23" y="87"/>
                    </a:lnTo>
                    <a:lnTo>
                      <a:pt x="16" y="79"/>
                    </a:lnTo>
                    <a:lnTo>
                      <a:pt x="11" y="74"/>
                    </a:lnTo>
                    <a:lnTo>
                      <a:pt x="7" y="70"/>
                    </a:lnTo>
                    <a:lnTo>
                      <a:pt x="3" y="58"/>
                    </a:lnTo>
                    <a:lnTo>
                      <a:pt x="0" y="47"/>
                    </a:lnTo>
                    <a:lnTo>
                      <a:pt x="3" y="36"/>
                    </a:lnTo>
                    <a:lnTo>
                      <a:pt x="9" y="24"/>
                    </a:lnTo>
                    <a:lnTo>
                      <a:pt x="21" y="12"/>
                    </a:lnTo>
                    <a:lnTo>
                      <a:pt x="38" y="0"/>
                    </a:lnTo>
                    <a:lnTo>
                      <a:pt x="51" y="14"/>
                    </a:lnTo>
                    <a:lnTo>
                      <a:pt x="64" y="29"/>
                    </a:lnTo>
                    <a:lnTo>
                      <a:pt x="53" y="36"/>
                    </a:lnTo>
                    <a:lnTo>
                      <a:pt x="46" y="43"/>
                    </a:lnTo>
                    <a:lnTo>
                      <a:pt x="44" y="48"/>
                    </a:lnTo>
                    <a:lnTo>
                      <a:pt x="44" y="51"/>
                    </a:lnTo>
                    <a:lnTo>
                      <a:pt x="46" y="54"/>
                    </a:lnTo>
                    <a:lnTo>
                      <a:pt x="47" y="57"/>
                    </a:lnTo>
                    <a:lnTo>
                      <a:pt x="48" y="60"/>
                    </a:lnTo>
                    <a:lnTo>
                      <a:pt x="53" y="64"/>
                    </a:lnTo>
                    <a:lnTo>
                      <a:pt x="58" y="70"/>
                    </a:lnTo>
                    <a:lnTo>
                      <a:pt x="64" y="74"/>
                    </a:lnTo>
                    <a:lnTo>
                      <a:pt x="68" y="79"/>
                    </a:lnTo>
                    <a:lnTo>
                      <a:pt x="77" y="68"/>
                    </a:lnTo>
                    <a:lnTo>
                      <a:pt x="84" y="57"/>
                    </a:lnTo>
                    <a:close/>
                  </a:path>
                </a:pathLst>
              </a:custGeom>
              <a:solidFill>
                <a:srgbClr val="000000"/>
              </a:solidFill>
              <a:ln w="9525">
                <a:noFill/>
                <a:round/>
                <a:headEnd/>
                <a:tailEnd/>
              </a:ln>
            </p:spPr>
            <p:txBody>
              <a:bodyPr/>
              <a:lstStyle/>
              <a:p>
                <a:endParaRPr lang="tr-TR"/>
              </a:p>
            </p:txBody>
          </p:sp>
          <p:sp>
            <p:nvSpPr>
              <p:cNvPr id="10317" name="Freeform 132"/>
              <p:cNvSpPr>
                <a:spLocks noEditPoints="1"/>
              </p:cNvSpPr>
              <p:nvPr/>
            </p:nvSpPr>
            <p:spPr bwMode="auto">
              <a:xfrm>
                <a:off x="3992563" y="5456371"/>
                <a:ext cx="98425" cy="88260"/>
              </a:xfrm>
              <a:custGeom>
                <a:avLst/>
                <a:gdLst>
                  <a:gd name="T0" fmla="*/ 21 w 185"/>
                  <a:gd name="T1" fmla="*/ 53 h 184"/>
                  <a:gd name="T2" fmla="*/ 14 w 185"/>
                  <a:gd name="T3" fmla="*/ 47 h 184"/>
                  <a:gd name="T4" fmla="*/ 8 w 185"/>
                  <a:gd name="T5" fmla="*/ 42 h 184"/>
                  <a:gd name="T6" fmla="*/ 5 w 185"/>
                  <a:gd name="T7" fmla="*/ 36 h 184"/>
                  <a:gd name="T8" fmla="*/ 2 w 185"/>
                  <a:gd name="T9" fmla="*/ 30 h 184"/>
                  <a:gd name="T10" fmla="*/ 0 w 185"/>
                  <a:gd name="T11" fmla="*/ 24 h 184"/>
                  <a:gd name="T12" fmla="*/ 0 w 185"/>
                  <a:gd name="T13" fmla="*/ 18 h 184"/>
                  <a:gd name="T14" fmla="*/ 1 w 185"/>
                  <a:gd name="T15" fmla="*/ 13 h 184"/>
                  <a:gd name="T16" fmla="*/ 4 w 185"/>
                  <a:gd name="T17" fmla="*/ 8 h 184"/>
                  <a:gd name="T18" fmla="*/ 8 w 185"/>
                  <a:gd name="T19" fmla="*/ 4 h 184"/>
                  <a:gd name="T20" fmla="*/ 11 w 185"/>
                  <a:gd name="T21" fmla="*/ 2 h 184"/>
                  <a:gd name="T22" fmla="*/ 16 w 185"/>
                  <a:gd name="T23" fmla="*/ 0 h 184"/>
                  <a:gd name="T24" fmla="*/ 20 w 185"/>
                  <a:gd name="T25" fmla="*/ 0 h 184"/>
                  <a:gd name="T26" fmla="*/ 26 w 185"/>
                  <a:gd name="T27" fmla="*/ 0 h 184"/>
                  <a:gd name="T28" fmla="*/ 31 w 185"/>
                  <a:gd name="T29" fmla="*/ 2 h 184"/>
                  <a:gd name="T30" fmla="*/ 36 w 185"/>
                  <a:gd name="T31" fmla="*/ 5 h 184"/>
                  <a:gd name="T32" fmla="*/ 42 w 185"/>
                  <a:gd name="T33" fmla="*/ 8 h 184"/>
                  <a:gd name="T34" fmla="*/ 48 w 185"/>
                  <a:gd name="T35" fmla="*/ 13 h 184"/>
                  <a:gd name="T36" fmla="*/ 53 w 185"/>
                  <a:gd name="T37" fmla="*/ 19 h 184"/>
                  <a:gd name="T38" fmla="*/ 57 w 185"/>
                  <a:gd name="T39" fmla="*/ 24 h 184"/>
                  <a:gd name="T40" fmla="*/ 60 w 185"/>
                  <a:gd name="T41" fmla="*/ 30 h 184"/>
                  <a:gd name="T42" fmla="*/ 62 w 185"/>
                  <a:gd name="T43" fmla="*/ 36 h 184"/>
                  <a:gd name="T44" fmla="*/ 62 w 185"/>
                  <a:gd name="T45" fmla="*/ 42 h 184"/>
                  <a:gd name="T46" fmla="*/ 60 w 185"/>
                  <a:gd name="T47" fmla="*/ 48 h 184"/>
                  <a:gd name="T48" fmla="*/ 58 w 185"/>
                  <a:gd name="T49" fmla="*/ 53 h 184"/>
                  <a:gd name="T50" fmla="*/ 53 w 185"/>
                  <a:gd name="T51" fmla="*/ 57 h 184"/>
                  <a:gd name="T52" fmla="*/ 48 w 185"/>
                  <a:gd name="T53" fmla="*/ 60 h 184"/>
                  <a:gd name="T54" fmla="*/ 41 w 185"/>
                  <a:gd name="T55" fmla="*/ 61 h 184"/>
                  <a:gd name="T56" fmla="*/ 34 w 185"/>
                  <a:gd name="T57" fmla="*/ 60 h 184"/>
                  <a:gd name="T58" fmla="*/ 27 w 185"/>
                  <a:gd name="T59" fmla="*/ 57 h 184"/>
                  <a:gd name="T60" fmla="*/ 21 w 185"/>
                  <a:gd name="T61" fmla="*/ 53 h 184"/>
                  <a:gd name="T62" fmla="*/ 21 w 185"/>
                  <a:gd name="T63" fmla="*/ 53 h 184"/>
                  <a:gd name="T64" fmla="*/ 32 w 185"/>
                  <a:gd name="T65" fmla="*/ 17 h 184"/>
                  <a:gd name="T66" fmla="*/ 30 w 185"/>
                  <a:gd name="T67" fmla="*/ 15 h 184"/>
                  <a:gd name="T68" fmla="*/ 27 w 185"/>
                  <a:gd name="T69" fmla="*/ 14 h 184"/>
                  <a:gd name="T70" fmla="*/ 22 w 185"/>
                  <a:gd name="T71" fmla="*/ 13 h 184"/>
                  <a:gd name="T72" fmla="*/ 18 w 185"/>
                  <a:gd name="T73" fmla="*/ 14 h 184"/>
                  <a:gd name="T74" fmla="*/ 17 w 185"/>
                  <a:gd name="T75" fmla="*/ 15 h 184"/>
                  <a:gd name="T76" fmla="*/ 15 w 185"/>
                  <a:gd name="T77" fmla="*/ 16 h 184"/>
                  <a:gd name="T78" fmla="*/ 14 w 185"/>
                  <a:gd name="T79" fmla="*/ 20 h 184"/>
                  <a:gd name="T80" fmla="*/ 14 w 185"/>
                  <a:gd name="T81" fmla="*/ 24 h 184"/>
                  <a:gd name="T82" fmla="*/ 16 w 185"/>
                  <a:gd name="T83" fmla="*/ 29 h 184"/>
                  <a:gd name="T84" fmla="*/ 17 w 185"/>
                  <a:gd name="T85" fmla="*/ 31 h 184"/>
                  <a:gd name="T86" fmla="*/ 19 w 185"/>
                  <a:gd name="T87" fmla="*/ 34 h 184"/>
                  <a:gd name="T88" fmla="*/ 24 w 185"/>
                  <a:gd name="T89" fmla="*/ 39 h 184"/>
                  <a:gd name="T90" fmla="*/ 26 w 185"/>
                  <a:gd name="T91" fmla="*/ 41 h 184"/>
                  <a:gd name="T92" fmla="*/ 28 w 185"/>
                  <a:gd name="T93" fmla="*/ 42 h 184"/>
                  <a:gd name="T94" fmla="*/ 32 w 185"/>
                  <a:gd name="T95" fmla="*/ 44 h 184"/>
                  <a:gd name="T96" fmla="*/ 34 w 185"/>
                  <a:gd name="T97" fmla="*/ 46 h 184"/>
                  <a:gd name="T98" fmla="*/ 39 w 185"/>
                  <a:gd name="T99" fmla="*/ 47 h 184"/>
                  <a:gd name="T100" fmla="*/ 44 w 185"/>
                  <a:gd name="T101" fmla="*/ 46 h 184"/>
                  <a:gd name="T102" fmla="*/ 45 w 185"/>
                  <a:gd name="T103" fmla="*/ 45 h 184"/>
                  <a:gd name="T104" fmla="*/ 47 w 185"/>
                  <a:gd name="T105" fmla="*/ 44 h 184"/>
                  <a:gd name="T106" fmla="*/ 48 w 185"/>
                  <a:gd name="T107" fmla="*/ 42 h 184"/>
                  <a:gd name="T108" fmla="*/ 49 w 185"/>
                  <a:gd name="T109" fmla="*/ 39 h 184"/>
                  <a:gd name="T110" fmla="*/ 48 w 185"/>
                  <a:gd name="T111" fmla="*/ 36 h 184"/>
                  <a:gd name="T112" fmla="*/ 47 w 185"/>
                  <a:gd name="T113" fmla="*/ 34 h 184"/>
                  <a:gd name="T114" fmla="*/ 44 w 185"/>
                  <a:gd name="T115" fmla="*/ 29 h 184"/>
                  <a:gd name="T116" fmla="*/ 41 w 185"/>
                  <a:gd name="T117" fmla="*/ 25 h 184"/>
                  <a:gd name="T118" fmla="*/ 37 w 185"/>
                  <a:gd name="T119" fmla="*/ 21 h 184"/>
                  <a:gd name="T120" fmla="*/ 32 w 185"/>
                  <a:gd name="T121" fmla="*/ 17 h 184"/>
                  <a:gd name="T122" fmla="*/ 32 w 185"/>
                  <a:gd name="T123" fmla="*/ 17 h 1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5" h="184">
                    <a:moveTo>
                      <a:pt x="62" y="160"/>
                    </a:moveTo>
                    <a:lnTo>
                      <a:pt x="42" y="143"/>
                    </a:lnTo>
                    <a:lnTo>
                      <a:pt x="25" y="126"/>
                    </a:lnTo>
                    <a:lnTo>
                      <a:pt x="14" y="109"/>
                    </a:lnTo>
                    <a:lnTo>
                      <a:pt x="5" y="90"/>
                    </a:lnTo>
                    <a:lnTo>
                      <a:pt x="0" y="72"/>
                    </a:lnTo>
                    <a:lnTo>
                      <a:pt x="0" y="55"/>
                    </a:lnTo>
                    <a:lnTo>
                      <a:pt x="4" y="39"/>
                    </a:lnTo>
                    <a:lnTo>
                      <a:pt x="13" y="24"/>
                    </a:lnTo>
                    <a:lnTo>
                      <a:pt x="23" y="13"/>
                    </a:lnTo>
                    <a:lnTo>
                      <a:pt x="34" y="6"/>
                    </a:lnTo>
                    <a:lnTo>
                      <a:pt x="47" y="1"/>
                    </a:lnTo>
                    <a:lnTo>
                      <a:pt x="61" y="0"/>
                    </a:lnTo>
                    <a:lnTo>
                      <a:pt x="77" y="1"/>
                    </a:lnTo>
                    <a:lnTo>
                      <a:pt x="92" y="6"/>
                    </a:lnTo>
                    <a:lnTo>
                      <a:pt x="108" y="14"/>
                    </a:lnTo>
                    <a:lnTo>
                      <a:pt x="125" y="24"/>
                    </a:lnTo>
                    <a:lnTo>
                      <a:pt x="142" y="39"/>
                    </a:lnTo>
                    <a:lnTo>
                      <a:pt x="158" y="56"/>
                    </a:lnTo>
                    <a:lnTo>
                      <a:pt x="169" y="73"/>
                    </a:lnTo>
                    <a:lnTo>
                      <a:pt x="179" y="92"/>
                    </a:lnTo>
                    <a:lnTo>
                      <a:pt x="185" y="110"/>
                    </a:lnTo>
                    <a:lnTo>
                      <a:pt x="185" y="128"/>
                    </a:lnTo>
                    <a:lnTo>
                      <a:pt x="180" y="144"/>
                    </a:lnTo>
                    <a:lnTo>
                      <a:pt x="172" y="160"/>
                    </a:lnTo>
                    <a:lnTo>
                      <a:pt x="159" y="172"/>
                    </a:lnTo>
                    <a:lnTo>
                      <a:pt x="142" y="181"/>
                    </a:lnTo>
                    <a:lnTo>
                      <a:pt x="122" y="184"/>
                    </a:lnTo>
                    <a:lnTo>
                      <a:pt x="102" y="181"/>
                    </a:lnTo>
                    <a:lnTo>
                      <a:pt x="82" y="172"/>
                    </a:lnTo>
                    <a:lnTo>
                      <a:pt x="62" y="160"/>
                    </a:lnTo>
                    <a:close/>
                    <a:moveTo>
                      <a:pt x="96" y="51"/>
                    </a:moveTo>
                    <a:lnTo>
                      <a:pt x="89" y="45"/>
                    </a:lnTo>
                    <a:lnTo>
                      <a:pt x="82" y="42"/>
                    </a:lnTo>
                    <a:lnTo>
                      <a:pt x="67" y="38"/>
                    </a:lnTo>
                    <a:lnTo>
                      <a:pt x="55" y="41"/>
                    </a:lnTo>
                    <a:lnTo>
                      <a:pt x="50" y="44"/>
                    </a:lnTo>
                    <a:lnTo>
                      <a:pt x="45" y="48"/>
                    </a:lnTo>
                    <a:lnTo>
                      <a:pt x="41" y="59"/>
                    </a:lnTo>
                    <a:lnTo>
                      <a:pt x="41" y="72"/>
                    </a:lnTo>
                    <a:lnTo>
                      <a:pt x="47" y="87"/>
                    </a:lnTo>
                    <a:lnTo>
                      <a:pt x="51" y="95"/>
                    </a:lnTo>
                    <a:lnTo>
                      <a:pt x="58" y="103"/>
                    </a:lnTo>
                    <a:lnTo>
                      <a:pt x="71" y="117"/>
                    </a:lnTo>
                    <a:lnTo>
                      <a:pt x="78" y="124"/>
                    </a:lnTo>
                    <a:lnTo>
                      <a:pt x="85" y="128"/>
                    </a:lnTo>
                    <a:lnTo>
                      <a:pt x="94" y="134"/>
                    </a:lnTo>
                    <a:lnTo>
                      <a:pt x="101" y="138"/>
                    </a:lnTo>
                    <a:lnTo>
                      <a:pt x="116" y="143"/>
                    </a:lnTo>
                    <a:lnTo>
                      <a:pt x="131" y="140"/>
                    </a:lnTo>
                    <a:lnTo>
                      <a:pt x="135" y="137"/>
                    </a:lnTo>
                    <a:lnTo>
                      <a:pt x="139" y="133"/>
                    </a:lnTo>
                    <a:lnTo>
                      <a:pt x="143" y="126"/>
                    </a:lnTo>
                    <a:lnTo>
                      <a:pt x="145" y="119"/>
                    </a:lnTo>
                    <a:lnTo>
                      <a:pt x="143" y="110"/>
                    </a:lnTo>
                    <a:lnTo>
                      <a:pt x="139" y="102"/>
                    </a:lnTo>
                    <a:lnTo>
                      <a:pt x="132" y="87"/>
                    </a:lnTo>
                    <a:lnTo>
                      <a:pt x="122" y="75"/>
                    </a:lnTo>
                    <a:lnTo>
                      <a:pt x="111" y="62"/>
                    </a:lnTo>
                    <a:lnTo>
                      <a:pt x="96" y="51"/>
                    </a:lnTo>
                    <a:close/>
                  </a:path>
                </a:pathLst>
              </a:custGeom>
              <a:solidFill>
                <a:srgbClr val="000000"/>
              </a:solidFill>
              <a:ln w="9525">
                <a:noFill/>
                <a:round/>
                <a:headEnd/>
                <a:tailEnd/>
              </a:ln>
            </p:spPr>
            <p:txBody>
              <a:bodyPr/>
              <a:lstStyle/>
              <a:p>
                <a:endParaRPr lang="tr-TR"/>
              </a:p>
            </p:txBody>
          </p:sp>
          <p:sp>
            <p:nvSpPr>
              <p:cNvPr id="10318" name="Freeform 133"/>
              <p:cNvSpPr>
                <a:spLocks/>
              </p:cNvSpPr>
              <p:nvPr/>
            </p:nvSpPr>
            <p:spPr bwMode="auto">
              <a:xfrm>
                <a:off x="4035425" y="5392708"/>
                <a:ext cx="87313" cy="102729"/>
              </a:xfrm>
              <a:custGeom>
                <a:avLst/>
                <a:gdLst>
                  <a:gd name="T0" fmla="*/ 0 w 165"/>
                  <a:gd name="T1" fmla="*/ 24 h 214"/>
                  <a:gd name="T2" fmla="*/ 4 w 165"/>
                  <a:gd name="T3" fmla="*/ 19 h 214"/>
                  <a:gd name="T4" fmla="*/ 7 w 165"/>
                  <a:gd name="T5" fmla="*/ 15 h 214"/>
                  <a:gd name="T6" fmla="*/ 12 w 165"/>
                  <a:gd name="T7" fmla="*/ 19 h 214"/>
                  <a:gd name="T8" fmla="*/ 16 w 165"/>
                  <a:gd name="T9" fmla="*/ 24 h 214"/>
                  <a:gd name="T10" fmla="*/ 13 w 165"/>
                  <a:gd name="T11" fmla="*/ 18 h 214"/>
                  <a:gd name="T12" fmla="*/ 12 w 165"/>
                  <a:gd name="T13" fmla="*/ 12 h 214"/>
                  <a:gd name="T14" fmla="*/ 12 w 165"/>
                  <a:gd name="T15" fmla="*/ 8 h 214"/>
                  <a:gd name="T16" fmla="*/ 13 w 165"/>
                  <a:gd name="T17" fmla="*/ 4 h 214"/>
                  <a:gd name="T18" fmla="*/ 15 w 165"/>
                  <a:gd name="T19" fmla="*/ 2 h 214"/>
                  <a:gd name="T20" fmla="*/ 18 w 165"/>
                  <a:gd name="T21" fmla="*/ 0 h 214"/>
                  <a:gd name="T22" fmla="*/ 27 w 165"/>
                  <a:gd name="T23" fmla="*/ 13 h 214"/>
                  <a:gd name="T24" fmla="*/ 26 w 165"/>
                  <a:gd name="T25" fmla="*/ 14 h 214"/>
                  <a:gd name="T26" fmla="*/ 24 w 165"/>
                  <a:gd name="T27" fmla="*/ 15 h 214"/>
                  <a:gd name="T28" fmla="*/ 23 w 165"/>
                  <a:gd name="T29" fmla="*/ 19 h 214"/>
                  <a:gd name="T30" fmla="*/ 23 w 165"/>
                  <a:gd name="T31" fmla="*/ 23 h 214"/>
                  <a:gd name="T32" fmla="*/ 25 w 165"/>
                  <a:gd name="T33" fmla="*/ 28 h 214"/>
                  <a:gd name="T34" fmla="*/ 27 w 165"/>
                  <a:gd name="T35" fmla="*/ 33 h 214"/>
                  <a:gd name="T36" fmla="*/ 30 w 165"/>
                  <a:gd name="T37" fmla="*/ 35 h 214"/>
                  <a:gd name="T38" fmla="*/ 33 w 165"/>
                  <a:gd name="T39" fmla="*/ 38 h 214"/>
                  <a:gd name="T40" fmla="*/ 36 w 165"/>
                  <a:gd name="T41" fmla="*/ 42 h 214"/>
                  <a:gd name="T42" fmla="*/ 40 w 165"/>
                  <a:gd name="T43" fmla="*/ 46 h 214"/>
                  <a:gd name="T44" fmla="*/ 48 w 165"/>
                  <a:gd name="T45" fmla="*/ 54 h 214"/>
                  <a:gd name="T46" fmla="*/ 55 w 165"/>
                  <a:gd name="T47" fmla="*/ 61 h 214"/>
                  <a:gd name="T48" fmla="*/ 51 w 165"/>
                  <a:gd name="T49" fmla="*/ 66 h 214"/>
                  <a:gd name="T50" fmla="*/ 47 w 165"/>
                  <a:gd name="T51" fmla="*/ 71 h 214"/>
                  <a:gd name="T52" fmla="*/ 24 w 165"/>
                  <a:gd name="T53" fmla="*/ 47 h 214"/>
                  <a:gd name="T54" fmla="*/ 0 w 165"/>
                  <a:gd name="T55" fmla="*/ 24 h 2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5" h="214">
                    <a:moveTo>
                      <a:pt x="0" y="73"/>
                    </a:moveTo>
                    <a:lnTo>
                      <a:pt x="11" y="58"/>
                    </a:lnTo>
                    <a:lnTo>
                      <a:pt x="21" y="44"/>
                    </a:lnTo>
                    <a:lnTo>
                      <a:pt x="35" y="58"/>
                    </a:lnTo>
                    <a:lnTo>
                      <a:pt x="48" y="73"/>
                    </a:lnTo>
                    <a:lnTo>
                      <a:pt x="40" y="53"/>
                    </a:lnTo>
                    <a:lnTo>
                      <a:pt x="35" y="36"/>
                    </a:lnTo>
                    <a:lnTo>
                      <a:pt x="35" y="23"/>
                    </a:lnTo>
                    <a:lnTo>
                      <a:pt x="40" y="12"/>
                    </a:lnTo>
                    <a:lnTo>
                      <a:pt x="45" y="6"/>
                    </a:lnTo>
                    <a:lnTo>
                      <a:pt x="55" y="0"/>
                    </a:lnTo>
                    <a:lnTo>
                      <a:pt x="81" y="39"/>
                    </a:lnTo>
                    <a:lnTo>
                      <a:pt x="77" y="41"/>
                    </a:lnTo>
                    <a:lnTo>
                      <a:pt x="72" y="46"/>
                    </a:lnTo>
                    <a:lnTo>
                      <a:pt x="69" y="56"/>
                    </a:lnTo>
                    <a:lnTo>
                      <a:pt x="69" y="68"/>
                    </a:lnTo>
                    <a:lnTo>
                      <a:pt x="74" y="84"/>
                    </a:lnTo>
                    <a:lnTo>
                      <a:pt x="82" y="98"/>
                    </a:lnTo>
                    <a:lnTo>
                      <a:pt x="89" y="106"/>
                    </a:lnTo>
                    <a:lnTo>
                      <a:pt x="98" y="116"/>
                    </a:lnTo>
                    <a:lnTo>
                      <a:pt x="108" y="126"/>
                    </a:lnTo>
                    <a:lnTo>
                      <a:pt x="121" y="139"/>
                    </a:lnTo>
                    <a:lnTo>
                      <a:pt x="143" y="162"/>
                    </a:lnTo>
                    <a:lnTo>
                      <a:pt x="165" y="184"/>
                    </a:lnTo>
                    <a:lnTo>
                      <a:pt x="153" y="200"/>
                    </a:lnTo>
                    <a:lnTo>
                      <a:pt x="142" y="214"/>
                    </a:lnTo>
                    <a:lnTo>
                      <a:pt x="71" y="143"/>
                    </a:lnTo>
                    <a:lnTo>
                      <a:pt x="0" y="73"/>
                    </a:lnTo>
                    <a:close/>
                  </a:path>
                </a:pathLst>
              </a:custGeom>
              <a:solidFill>
                <a:srgbClr val="000000"/>
              </a:solidFill>
              <a:ln w="9525">
                <a:noFill/>
                <a:round/>
                <a:headEnd/>
                <a:tailEnd/>
              </a:ln>
            </p:spPr>
            <p:txBody>
              <a:bodyPr/>
              <a:lstStyle/>
              <a:p>
                <a:endParaRPr lang="tr-TR"/>
              </a:p>
            </p:txBody>
          </p:sp>
          <p:sp>
            <p:nvSpPr>
              <p:cNvPr id="10319" name="Freeform 134"/>
              <p:cNvSpPr>
                <a:spLocks/>
              </p:cNvSpPr>
              <p:nvPr/>
            </p:nvSpPr>
            <p:spPr bwMode="auto">
              <a:xfrm>
                <a:off x="4070350" y="5316023"/>
                <a:ext cx="139700" cy="138901"/>
              </a:xfrm>
              <a:custGeom>
                <a:avLst/>
                <a:gdLst>
                  <a:gd name="T0" fmla="*/ 4 w 264"/>
                  <a:gd name="T1" fmla="*/ 44 h 287"/>
                  <a:gd name="T2" fmla="*/ 13 w 264"/>
                  <a:gd name="T3" fmla="*/ 45 h 287"/>
                  <a:gd name="T4" fmla="*/ 11 w 264"/>
                  <a:gd name="T5" fmla="*/ 35 h 287"/>
                  <a:gd name="T6" fmla="*/ 14 w 264"/>
                  <a:gd name="T7" fmla="*/ 27 h 287"/>
                  <a:gd name="T8" fmla="*/ 17 w 264"/>
                  <a:gd name="T9" fmla="*/ 24 h 287"/>
                  <a:gd name="T10" fmla="*/ 21 w 264"/>
                  <a:gd name="T11" fmla="*/ 23 h 287"/>
                  <a:gd name="T12" fmla="*/ 26 w 264"/>
                  <a:gd name="T13" fmla="*/ 23 h 287"/>
                  <a:gd name="T14" fmla="*/ 29 w 264"/>
                  <a:gd name="T15" fmla="*/ 22 h 287"/>
                  <a:gd name="T16" fmla="*/ 28 w 264"/>
                  <a:gd name="T17" fmla="*/ 14 h 287"/>
                  <a:gd name="T18" fmla="*/ 31 w 264"/>
                  <a:gd name="T19" fmla="*/ 5 h 287"/>
                  <a:gd name="T20" fmla="*/ 35 w 264"/>
                  <a:gd name="T21" fmla="*/ 1 h 287"/>
                  <a:gd name="T22" fmla="*/ 39 w 264"/>
                  <a:gd name="T23" fmla="*/ 0 h 287"/>
                  <a:gd name="T24" fmla="*/ 44 w 264"/>
                  <a:gd name="T25" fmla="*/ 1 h 287"/>
                  <a:gd name="T26" fmla="*/ 50 w 264"/>
                  <a:gd name="T27" fmla="*/ 4 h 287"/>
                  <a:gd name="T28" fmla="*/ 54 w 264"/>
                  <a:gd name="T29" fmla="*/ 7 h 287"/>
                  <a:gd name="T30" fmla="*/ 59 w 264"/>
                  <a:gd name="T31" fmla="*/ 12 h 287"/>
                  <a:gd name="T32" fmla="*/ 88 w 264"/>
                  <a:gd name="T33" fmla="*/ 41 h 287"/>
                  <a:gd name="T34" fmla="*/ 80 w 264"/>
                  <a:gd name="T35" fmla="*/ 52 h 287"/>
                  <a:gd name="T36" fmla="*/ 52 w 264"/>
                  <a:gd name="T37" fmla="*/ 22 h 287"/>
                  <a:gd name="T38" fmla="*/ 47 w 264"/>
                  <a:gd name="T39" fmla="*/ 18 h 287"/>
                  <a:gd name="T40" fmla="*/ 45 w 264"/>
                  <a:gd name="T41" fmla="*/ 17 h 287"/>
                  <a:gd name="T42" fmla="*/ 41 w 264"/>
                  <a:gd name="T43" fmla="*/ 15 h 287"/>
                  <a:gd name="T44" fmla="*/ 37 w 264"/>
                  <a:gd name="T45" fmla="*/ 17 h 287"/>
                  <a:gd name="T46" fmla="*/ 36 w 264"/>
                  <a:gd name="T47" fmla="*/ 21 h 287"/>
                  <a:gd name="T48" fmla="*/ 38 w 264"/>
                  <a:gd name="T49" fmla="*/ 27 h 287"/>
                  <a:gd name="T50" fmla="*/ 42 w 264"/>
                  <a:gd name="T51" fmla="*/ 34 h 287"/>
                  <a:gd name="T52" fmla="*/ 50 w 264"/>
                  <a:gd name="T53" fmla="*/ 42 h 287"/>
                  <a:gd name="T54" fmla="*/ 71 w 264"/>
                  <a:gd name="T55" fmla="*/ 64 h 287"/>
                  <a:gd name="T56" fmla="*/ 64 w 264"/>
                  <a:gd name="T57" fmla="*/ 74 h 287"/>
                  <a:gd name="T58" fmla="*/ 35 w 264"/>
                  <a:gd name="T59" fmla="*/ 45 h 287"/>
                  <a:gd name="T60" fmla="*/ 31 w 264"/>
                  <a:gd name="T61" fmla="*/ 41 h 287"/>
                  <a:gd name="T62" fmla="*/ 26 w 264"/>
                  <a:gd name="T63" fmla="*/ 38 h 287"/>
                  <a:gd name="T64" fmla="*/ 22 w 264"/>
                  <a:gd name="T65" fmla="*/ 38 h 287"/>
                  <a:gd name="T66" fmla="*/ 20 w 264"/>
                  <a:gd name="T67" fmla="*/ 41 h 287"/>
                  <a:gd name="T68" fmla="*/ 20 w 264"/>
                  <a:gd name="T69" fmla="*/ 46 h 287"/>
                  <a:gd name="T70" fmla="*/ 23 w 264"/>
                  <a:gd name="T71" fmla="*/ 53 h 287"/>
                  <a:gd name="T72" fmla="*/ 27 w 264"/>
                  <a:gd name="T73" fmla="*/ 58 h 287"/>
                  <a:gd name="T74" fmla="*/ 31 w 264"/>
                  <a:gd name="T75" fmla="*/ 62 h 287"/>
                  <a:gd name="T76" fmla="*/ 44 w 264"/>
                  <a:gd name="T77" fmla="*/ 75 h 287"/>
                  <a:gd name="T78" fmla="*/ 51 w 264"/>
                  <a:gd name="T79" fmla="*/ 91 h 287"/>
                  <a:gd name="T80" fmla="*/ 24 w 264"/>
                  <a:gd name="T81" fmla="*/ 72 h 2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4" h="287">
                    <a:moveTo>
                      <a:pt x="0" y="146"/>
                    </a:moveTo>
                    <a:lnTo>
                      <a:pt x="11" y="132"/>
                    </a:lnTo>
                    <a:lnTo>
                      <a:pt x="21" y="118"/>
                    </a:lnTo>
                    <a:lnTo>
                      <a:pt x="38" y="134"/>
                    </a:lnTo>
                    <a:lnTo>
                      <a:pt x="34" y="119"/>
                    </a:lnTo>
                    <a:lnTo>
                      <a:pt x="34" y="105"/>
                    </a:lnTo>
                    <a:lnTo>
                      <a:pt x="35" y="92"/>
                    </a:lnTo>
                    <a:lnTo>
                      <a:pt x="41" y="82"/>
                    </a:lnTo>
                    <a:lnTo>
                      <a:pt x="47" y="77"/>
                    </a:lnTo>
                    <a:lnTo>
                      <a:pt x="52" y="72"/>
                    </a:lnTo>
                    <a:lnTo>
                      <a:pt x="58" y="69"/>
                    </a:lnTo>
                    <a:lnTo>
                      <a:pt x="64" y="68"/>
                    </a:lnTo>
                    <a:lnTo>
                      <a:pt x="71" y="68"/>
                    </a:lnTo>
                    <a:lnTo>
                      <a:pt x="77" y="69"/>
                    </a:lnTo>
                    <a:lnTo>
                      <a:pt x="91" y="74"/>
                    </a:lnTo>
                    <a:lnTo>
                      <a:pt x="88" y="67"/>
                    </a:lnTo>
                    <a:lnTo>
                      <a:pt x="85" y="58"/>
                    </a:lnTo>
                    <a:lnTo>
                      <a:pt x="84" y="43"/>
                    </a:lnTo>
                    <a:lnTo>
                      <a:pt x="86" y="27"/>
                    </a:lnTo>
                    <a:lnTo>
                      <a:pt x="92" y="14"/>
                    </a:lnTo>
                    <a:lnTo>
                      <a:pt x="98" y="9"/>
                    </a:lnTo>
                    <a:lnTo>
                      <a:pt x="104" y="3"/>
                    </a:lnTo>
                    <a:lnTo>
                      <a:pt x="111" y="2"/>
                    </a:lnTo>
                    <a:lnTo>
                      <a:pt x="118" y="0"/>
                    </a:lnTo>
                    <a:lnTo>
                      <a:pt x="125" y="2"/>
                    </a:lnTo>
                    <a:lnTo>
                      <a:pt x="133" y="3"/>
                    </a:lnTo>
                    <a:lnTo>
                      <a:pt x="142" y="7"/>
                    </a:lnTo>
                    <a:lnTo>
                      <a:pt x="150" y="13"/>
                    </a:lnTo>
                    <a:lnTo>
                      <a:pt x="155" y="17"/>
                    </a:lnTo>
                    <a:lnTo>
                      <a:pt x="162" y="21"/>
                    </a:lnTo>
                    <a:lnTo>
                      <a:pt x="169" y="28"/>
                    </a:lnTo>
                    <a:lnTo>
                      <a:pt x="177" y="37"/>
                    </a:lnTo>
                    <a:lnTo>
                      <a:pt x="220" y="81"/>
                    </a:lnTo>
                    <a:lnTo>
                      <a:pt x="264" y="123"/>
                    </a:lnTo>
                    <a:lnTo>
                      <a:pt x="253" y="139"/>
                    </a:lnTo>
                    <a:lnTo>
                      <a:pt x="241" y="154"/>
                    </a:lnTo>
                    <a:lnTo>
                      <a:pt x="197" y="110"/>
                    </a:lnTo>
                    <a:lnTo>
                      <a:pt x="155" y="67"/>
                    </a:lnTo>
                    <a:lnTo>
                      <a:pt x="148" y="60"/>
                    </a:lnTo>
                    <a:lnTo>
                      <a:pt x="142" y="55"/>
                    </a:lnTo>
                    <a:lnTo>
                      <a:pt x="138" y="51"/>
                    </a:lnTo>
                    <a:lnTo>
                      <a:pt x="135" y="50"/>
                    </a:lnTo>
                    <a:lnTo>
                      <a:pt x="129" y="45"/>
                    </a:lnTo>
                    <a:lnTo>
                      <a:pt x="122" y="44"/>
                    </a:lnTo>
                    <a:lnTo>
                      <a:pt x="118" y="45"/>
                    </a:lnTo>
                    <a:lnTo>
                      <a:pt x="112" y="50"/>
                    </a:lnTo>
                    <a:lnTo>
                      <a:pt x="109" y="57"/>
                    </a:lnTo>
                    <a:lnTo>
                      <a:pt x="109" y="64"/>
                    </a:lnTo>
                    <a:lnTo>
                      <a:pt x="111" y="72"/>
                    </a:lnTo>
                    <a:lnTo>
                      <a:pt x="115" y="82"/>
                    </a:lnTo>
                    <a:lnTo>
                      <a:pt x="119" y="91"/>
                    </a:lnTo>
                    <a:lnTo>
                      <a:pt x="126" y="102"/>
                    </a:lnTo>
                    <a:lnTo>
                      <a:pt x="136" y="113"/>
                    </a:lnTo>
                    <a:lnTo>
                      <a:pt x="149" y="126"/>
                    </a:lnTo>
                    <a:lnTo>
                      <a:pt x="182" y="158"/>
                    </a:lnTo>
                    <a:lnTo>
                      <a:pt x="214" y="190"/>
                    </a:lnTo>
                    <a:lnTo>
                      <a:pt x="203" y="205"/>
                    </a:lnTo>
                    <a:lnTo>
                      <a:pt x="192" y="221"/>
                    </a:lnTo>
                    <a:lnTo>
                      <a:pt x="149" y="178"/>
                    </a:lnTo>
                    <a:lnTo>
                      <a:pt x="105" y="134"/>
                    </a:lnTo>
                    <a:lnTo>
                      <a:pt x="98" y="127"/>
                    </a:lnTo>
                    <a:lnTo>
                      <a:pt x="94" y="123"/>
                    </a:lnTo>
                    <a:lnTo>
                      <a:pt x="85" y="116"/>
                    </a:lnTo>
                    <a:lnTo>
                      <a:pt x="79" y="113"/>
                    </a:lnTo>
                    <a:lnTo>
                      <a:pt x="72" y="112"/>
                    </a:lnTo>
                    <a:lnTo>
                      <a:pt x="67" y="113"/>
                    </a:lnTo>
                    <a:lnTo>
                      <a:pt x="62" y="118"/>
                    </a:lnTo>
                    <a:lnTo>
                      <a:pt x="59" y="123"/>
                    </a:lnTo>
                    <a:lnTo>
                      <a:pt x="59" y="130"/>
                    </a:lnTo>
                    <a:lnTo>
                      <a:pt x="61" y="139"/>
                    </a:lnTo>
                    <a:lnTo>
                      <a:pt x="64" y="149"/>
                    </a:lnTo>
                    <a:lnTo>
                      <a:pt x="69" y="158"/>
                    </a:lnTo>
                    <a:lnTo>
                      <a:pt x="78" y="170"/>
                    </a:lnTo>
                    <a:lnTo>
                      <a:pt x="81" y="173"/>
                    </a:lnTo>
                    <a:lnTo>
                      <a:pt x="85" y="177"/>
                    </a:lnTo>
                    <a:lnTo>
                      <a:pt x="92" y="184"/>
                    </a:lnTo>
                    <a:lnTo>
                      <a:pt x="99" y="191"/>
                    </a:lnTo>
                    <a:lnTo>
                      <a:pt x="132" y="223"/>
                    </a:lnTo>
                    <a:lnTo>
                      <a:pt x="165" y="256"/>
                    </a:lnTo>
                    <a:lnTo>
                      <a:pt x="153" y="271"/>
                    </a:lnTo>
                    <a:lnTo>
                      <a:pt x="142" y="287"/>
                    </a:lnTo>
                    <a:lnTo>
                      <a:pt x="71" y="216"/>
                    </a:lnTo>
                    <a:lnTo>
                      <a:pt x="0" y="146"/>
                    </a:lnTo>
                    <a:close/>
                  </a:path>
                </a:pathLst>
              </a:custGeom>
              <a:solidFill>
                <a:srgbClr val="000000"/>
              </a:solidFill>
              <a:ln w="9525">
                <a:noFill/>
                <a:round/>
                <a:headEnd/>
                <a:tailEnd/>
              </a:ln>
            </p:spPr>
            <p:txBody>
              <a:bodyPr/>
              <a:lstStyle/>
              <a:p>
                <a:endParaRPr lang="tr-TR"/>
              </a:p>
            </p:txBody>
          </p:sp>
          <p:sp>
            <p:nvSpPr>
              <p:cNvPr id="10320" name="Freeform 135"/>
              <p:cNvSpPr>
                <a:spLocks noEditPoints="1"/>
              </p:cNvSpPr>
              <p:nvPr/>
            </p:nvSpPr>
            <p:spPr bwMode="auto">
              <a:xfrm>
                <a:off x="4152900" y="5259595"/>
                <a:ext cx="106363" cy="92600"/>
              </a:xfrm>
              <a:custGeom>
                <a:avLst/>
                <a:gdLst>
                  <a:gd name="T0" fmla="*/ 11 w 201"/>
                  <a:gd name="T1" fmla="*/ 32 h 191"/>
                  <a:gd name="T2" fmla="*/ 4 w 201"/>
                  <a:gd name="T3" fmla="*/ 33 h 191"/>
                  <a:gd name="T4" fmla="*/ 1 w 201"/>
                  <a:gd name="T5" fmla="*/ 26 h 191"/>
                  <a:gd name="T6" fmla="*/ 0 w 201"/>
                  <a:gd name="T7" fmla="*/ 18 h 191"/>
                  <a:gd name="T8" fmla="*/ 2 w 201"/>
                  <a:gd name="T9" fmla="*/ 11 h 191"/>
                  <a:gd name="T10" fmla="*/ 7 w 201"/>
                  <a:gd name="T11" fmla="*/ 4 h 191"/>
                  <a:gd name="T12" fmla="*/ 13 w 201"/>
                  <a:gd name="T13" fmla="*/ 1 h 191"/>
                  <a:gd name="T14" fmla="*/ 20 w 201"/>
                  <a:gd name="T15" fmla="*/ 0 h 191"/>
                  <a:gd name="T16" fmla="*/ 26 w 201"/>
                  <a:gd name="T17" fmla="*/ 2 h 191"/>
                  <a:gd name="T18" fmla="*/ 32 w 201"/>
                  <a:gd name="T19" fmla="*/ 6 h 191"/>
                  <a:gd name="T20" fmla="*/ 36 w 201"/>
                  <a:gd name="T21" fmla="*/ 10 h 191"/>
                  <a:gd name="T22" fmla="*/ 42 w 201"/>
                  <a:gd name="T23" fmla="*/ 16 h 191"/>
                  <a:gd name="T24" fmla="*/ 51 w 201"/>
                  <a:gd name="T25" fmla="*/ 25 h 191"/>
                  <a:gd name="T26" fmla="*/ 57 w 201"/>
                  <a:gd name="T27" fmla="*/ 30 h 191"/>
                  <a:gd name="T28" fmla="*/ 63 w 201"/>
                  <a:gd name="T29" fmla="*/ 35 h 191"/>
                  <a:gd name="T30" fmla="*/ 60 w 201"/>
                  <a:gd name="T31" fmla="*/ 47 h 191"/>
                  <a:gd name="T32" fmla="*/ 53 w 201"/>
                  <a:gd name="T33" fmla="*/ 43 h 191"/>
                  <a:gd name="T34" fmla="*/ 55 w 201"/>
                  <a:gd name="T35" fmla="*/ 52 h 191"/>
                  <a:gd name="T36" fmla="*/ 52 w 201"/>
                  <a:gd name="T37" fmla="*/ 60 h 191"/>
                  <a:gd name="T38" fmla="*/ 48 w 201"/>
                  <a:gd name="T39" fmla="*/ 63 h 191"/>
                  <a:gd name="T40" fmla="*/ 42 w 201"/>
                  <a:gd name="T41" fmla="*/ 64 h 191"/>
                  <a:gd name="T42" fmla="*/ 36 w 201"/>
                  <a:gd name="T43" fmla="*/ 63 h 191"/>
                  <a:gd name="T44" fmla="*/ 29 w 201"/>
                  <a:gd name="T45" fmla="*/ 59 h 191"/>
                  <a:gd name="T46" fmla="*/ 23 w 201"/>
                  <a:gd name="T47" fmla="*/ 53 h 191"/>
                  <a:gd name="T48" fmla="*/ 19 w 201"/>
                  <a:gd name="T49" fmla="*/ 47 h 191"/>
                  <a:gd name="T50" fmla="*/ 19 w 201"/>
                  <a:gd name="T51" fmla="*/ 40 h 191"/>
                  <a:gd name="T52" fmla="*/ 23 w 201"/>
                  <a:gd name="T53" fmla="*/ 30 h 191"/>
                  <a:gd name="T54" fmla="*/ 26 w 201"/>
                  <a:gd name="T55" fmla="*/ 24 h 191"/>
                  <a:gd name="T56" fmla="*/ 28 w 201"/>
                  <a:gd name="T57" fmla="*/ 19 h 191"/>
                  <a:gd name="T58" fmla="*/ 24 w 201"/>
                  <a:gd name="T59" fmla="*/ 15 h 191"/>
                  <a:gd name="T60" fmla="*/ 18 w 201"/>
                  <a:gd name="T61" fmla="*/ 13 h 191"/>
                  <a:gd name="T62" fmla="*/ 14 w 201"/>
                  <a:gd name="T63" fmla="*/ 16 h 191"/>
                  <a:gd name="T64" fmla="*/ 13 w 201"/>
                  <a:gd name="T65" fmla="*/ 22 h 191"/>
                  <a:gd name="T66" fmla="*/ 15 w 201"/>
                  <a:gd name="T67" fmla="*/ 27 h 191"/>
                  <a:gd name="T68" fmla="*/ 36 w 201"/>
                  <a:gd name="T69" fmla="*/ 27 h 191"/>
                  <a:gd name="T70" fmla="*/ 35 w 201"/>
                  <a:gd name="T71" fmla="*/ 30 h 191"/>
                  <a:gd name="T72" fmla="*/ 32 w 201"/>
                  <a:gd name="T73" fmla="*/ 38 h 191"/>
                  <a:gd name="T74" fmla="*/ 31 w 201"/>
                  <a:gd name="T75" fmla="*/ 43 h 191"/>
                  <a:gd name="T76" fmla="*/ 33 w 201"/>
                  <a:gd name="T77" fmla="*/ 48 h 191"/>
                  <a:gd name="T78" fmla="*/ 37 w 201"/>
                  <a:gd name="T79" fmla="*/ 50 h 191"/>
                  <a:gd name="T80" fmla="*/ 42 w 201"/>
                  <a:gd name="T81" fmla="*/ 50 h 191"/>
                  <a:gd name="T82" fmla="*/ 45 w 201"/>
                  <a:gd name="T83" fmla="*/ 46 h 191"/>
                  <a:gd name="T84" fmla="*/ 45 w 201"/>
                  <a:gd name="T85" fmla="*/ 40 h 191"/>
                  <a:gd name="T86" fmla="*/ 43 w 201"/>
                  <a:gd name="T87" fmla="*/ 35 h 191"/>
                  <a:gd name="T88" fmla="*/ 38 w 201"/>
                  <a:gd name="T89" fmla="*/ 29 h 191"/>
                  <a:gd name="T90" fmla="*/ 36 w 201"/>
                  <a:gd name="T91" fmla="*/ 27 h 1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1" h="191">
                    <a:moveTo>
                      <a:pt x="46" y="81"/>
                    </a:moveTo>
                    <a:lnTo>
                      <a:pt x="34" y="95"/>
                    </a:lnTo>
                    <a:lnTo>
                      <a:pt x="21" y="108"/>
                    </a:lnTo>
                    <a:lnTo>
                      <a:pt x="12" y="98"/>
                    </a:lnTo>
                    <a:lnTo>
                      <a:pt x="7" y="87"/>
                    </a:lnTo>
                    <a:lnTo>
                      <a:pt x="2" y="77"/>
                    </a:lnTo>
                    <a:lnTo>
                      <a:pt x="0" y="65"/>
                    </a:lnTo>
                    <a:lnTo>
                      <a:pt x="0" y="55"/>
                    </a:lnTo>
                    <a:lnTo>
                      <a:pt x="2" y="44"/>
                    </a:lnTo>
                    <a:lnTo>
                      <a:pt x="7" y="34"/>
                    </a:lnTo>
                    <a:lnTo>
                      <a:pt x="12" y="23"/>
                    </a:lnTo>
                    <a:lnTo>
                      <a:pt x="21" y="13"/>
                    </a:lnTo>
                    <a:lnTo>
                      <a:pt x="31" y="6"/>
                    </a:lnTo>
                    <a:lnTo>
                      <a:pt x="39" y="2"/>
                    </a:lnTo>
                    <a:lnTo>
                      <a:pt x="49" y="0"/>
                    </a:lnTo>
                    <a:lnTo>
                      <a:pt x="59" y="0"/>
                    </a:lnTo>
                    <a:lnTo>
                      <a:pt x="69" y="3"/>
                    </a:lnTo>
                    <a:lnTo>
                      <a:pt x="79" y="6"/>
                    </a:lnTo>
                    <a:lnTo>
                      <a:pt x="88" y="12"/>
                    </a:lnTo>
                    <a:lnTo>
                      <a:pt x="95" y="19"/>
                    </a:lnTo>
                    <a:lnTo>
                      <a:pt x="102" y="24"/>
                    </a:lnTo>
                    <a:lnTo>
                      <a:pt x="108" y="29"/>
                    </a:lnTo>
                    <a:lnTo>
                      <a:pt x="116" y="37"/>
                    </a:lnTo>
                    <a:lnTo>
                      <a:pt x="126" y="48"/>
                    </a:lnTo>
                    <a:lnTo>
                      <a:pt x="140" y="63"/>
                    </a:lnTo>
                    <a:lnTo>
                      <a:pt x="152" y="74"/>
                    </a:lnTo>
                    <a:lnTo>
                      <a:pt x="162" y="84"/>
                    </a:lnTo>
                    <a:lnTo>
                      <a:pt x="170" y="91"/>
                    </a:lnTo>
                    <a:lnTo>
                      <a:pt x="177" y="96"/>
                    </a:lnTo>
                    <a:lnTo>
                      <a:pt x="189" y="104"/>
                    </a:lnTo>
                    <a:lnTo>
                      <a:pt x="201" y="111"/>
                    </a:lnTo>
                    <a:lnTo>
                      <a:pt x="180" y="140"/>
                    </a:lnTo>
                    <a:lnTo>
                      <a:pt x="170" y="135"/>
                    </a:lnTo>
                    <a:lnTo>
                      <a:pt x="160" y="129"/>
                    </a:lnTo>
                    <a:lnTo>
                      <a:pt x="163" y="143"/>
                    </a:lnTo>
                    <a:lnTo>
                      <a:pt x="164" y="156"/>
                    </a:lnTo>
                    <a:lnTo>
                      <a:pt x="163" y="169"/>
                    </a:lnTo>
                    <a:lnTo>
                      <a:pt x="157" y="178"/>
                    </a:lnTo>
                    <a:lnTo>
                      <a:pt x="152" y="184"/>
                    </a:lnTo>
                    <a:lnTo>
                      <a:pt x="144" y="188"/>
                    </a:lnTo>
                    <a:lnTo>
                      <a:pt x="136" y="191"/>
                    </a:lnTo>
                    <a:lnTo>
                      <a:pt x="127" y="191"/>
                    </a:lnTo>
                    <a:lnTo>
                      <a:pt x="117" y="190"/>
                    </a:lnTo>
                    <a:lnTo>
                      <a:pt x="108" y="187"/>
                    </a:lnTo>
                    <a:lnTo>
                      <a:pt x="96" y="183"/>
                    </a:lnTo>
                    <a:lnTo>
                      <a:pt x="86" y="176"/>
                    </a:lnTo>
                    <a:lnTo>
                      <a:pt x="76" y="167"/>
                    </a:lnTo>
                    <a:lnTo>
                      <a:pt x="68" y="159"/>
                    </a:lnTo>
                    <a:lnTo>
                      <a:pt x="62" y="149"/>
                    </a:lnTo>
                    <a:lnTo>
                      <a:pt x="58" y="139"/>
                    </a:lnTo>
                    <a:lnTo>
                      <a:pt x="56" y="129"/>
                    </a:lnTo>
                    <a:lnTo>
                      <a:pt x="56" y="118"/>
                    </a:lnTo>
                    <a:lnTo>
                      <a:pt x="61" y="105"/>
                    </a:lnTo>
                    <a:lnTo>
                      <a:pt x="68" y="91"/>
                    </a:lnTo>
                    <a:lnTo>
                      <a:pt x="73" y="80"/>
                    </a:lnTo>
                    <a:lnTo>
                      <a:pt x="78" y="71"/>
                    </a:lnTo>
                    <a:lnTo>
                      <a:pt x="82" y="63"/>
                    </a:lnTo>
                    <a:lnTo>
                      <a:pt x="83" y="57"/>
                    </a:lnTo>
                    <a:lnTo>
                      <a:pt x="76" y="50"/>
                    </a:lnTo>
                    <a:lnTo>
                      <a:pt x="71" y="44"/>
                    </a:lnTo>
                    <a:lnTo>
                      <a:pt x="63" y="41"/>
                    </a:lnTo>
                    <a:lnTo>
                      <a:pt x="55" y="40"/>
                    </a:lnTo>
                    <a:lnTo>
                      <a:pt x="49" y="43"/>
                    </a:lnTo>
                    <a:lnTo>
                      <a:pt x="42" y="48"/>
                    </a:lnTo>
                    <a:lnTo>
                      <a:pt x="38" y="57"/>
                    </a:lnTo>
                    <a:lnTo>
                      <a:pt x="38" y="65"/>
                    </a:lnTo>
                    <a:lnTo>
                      <a:pt x="41" y="72"/>
                    </a:lnTo>
                    <a:lnTo>
                      <a:pt x="46" y="81"/>
                    </a:lnTo>
                    <a:close/>
                    <a:moveTo>
                      <a:pt x="108" y="82"/>
                    </a:moveTo>
                    <a:lnTo>
                      <a:pt x="106" y="85"/>
                    </a:lnTo>
                    <a:lnTo>
                      <a:pt x="105" y="91"/>
                    </a:lnTo>
                    <a:lnTo>
                      <a:pt x="99" y="102"/>
                    </a:lnTo>
                    <a:lnTo>
                      <a:pt x="95" y="113"/>
                    </a:lnTo>
                    <a:lnTo>
                      <a:pt x="93" y="122"/>
                    </a:lnTo>
                    <a:lnTo>
                      <a:pt x="93" y="129"/>
                    </a:lnTo>
                    <a:lnTo>
                      <a:pt x="98" y="137"/>
                    </a:lnTo>
                    <a:lnTo>
                      <a:pt x="100" y="142"/>
                    </a:lnTo>
                    <a:lnTo>
                      <a:pt x="105" y="144"/>
                    </a:lnTo>
                    <a:lnTo>
                      <a:pt x="112" y="149"/>
                    </a:lnTo>
                    <a:lnTo>
                      <a:pt x="120" y="150"/>
                    </a:lnTo>
                    <a:lnTo>
                      <a:pt x="127" y="149"/>
                    </a:lnTo>
                    <a:lnTo>
                      <a:pt x="133" y="144"/>
                    </a:lnTo>
                    <a:lnTo>
                      <a:pt x="136" y="136"/>
                    </a:lnTo>
                    <a:lnTo>
                      <a:pt x="137" y="128"/>
                    </a:lnTo>
                    <a:lnTo>
                      <a:pt x="136" y="118"/>
                    </a:lnTo>
                    <a:lnTo>
                      <a:pt x="132" y="109"/>
                    </a:lnTo>
                    <a:lnTo>
                      <a:pt x="129" y="105"/>
                    </a:lnTo>
                    <a:lnTo>
                      <a:pt x="125" y="99"/>
                    </a:lnTo>
                    <a:lnTo>
                      <a:pt x="113" y="87"/>
                    </a:lnTo>
                    <a:lnTo>
                      <a:pt x="110" y="85"/>
                    </a:lnTo>
                    <a:lnTo>
                      <a:pt x="108" y="82"/>
                    </a:lnTo>
                    <a:close/>
                  </a:path>
                </a:pathLst>
              </a:custGeom>
              <a:solidFill>
                <a:srgbClr val="000000"/>
              </a:solidFill>
              <a:ln w="9525">
                <a:noFill/>
                <a:round/>
                <a:headEnd/>
                <a:tailEnd/>
              </a:ln>
            </p:spPr>
            <p:txBody>
              <a:bodyPr/>
              <a:lstStyle/>
              <a:p>
                <a:endParaRPr lang="tr-TR"/>
              </a:p>
            </p:txBody>
          </p:sp>
          <p:sp>
            <p:nvSpPr>
              <p:cNvPr id="10321" name="Freeform 136"/>
              <p:cNvSpPr>
                <a:spLocks/>
              </p:cNvSpPr>
              <p:nvPr/>
            </p:nvSpPr>
            <p:spPr bwMode="auto">
              <a:xfrm>
                <a:off x="4181475" y="5194485"/>
                <a:ext cx="111125" cy="98388"/>
              </a:xfrm>
              <a:custGeom>
                <a:avLst/>
                <a:gdLst>
                  <a:gd name="T0" fmla="*/ 15 w 210"/>
                  <a:gd name="T1" fmla="*/ 41 h 205"/>
                  <a:gd name="T2" fmla="*/ 10 w 210"/>
                  <a:gd name="T3" fmla="*/ 36 h 205"/>
                  <a:gd name="T4" fmla="*/ 5 w 210"/>
                  <a:gd name="T5" fmla="*/ 32 h 205"/>
                  <a:gd name="T6" fmla="*/ 7 w 210"/>
                  <a:gd name="T7" fmla="*/ 29 h 205"/>
                  <a:gd name="T8" fmla="*/ 9 w 210"/>
                  <a:gd name="T9" fmla="*/ 26 h 205"/>
                  <a:gd name="T10" fmla="*/ 5 w 210"/>
                  <a:gd name="T11" fmla="*/ 23 h 205"/>
                  <a:gd name="T12" fmla="*/ 1 w 210"/>
                  <a:gd name="T13" fmla="*/ 19 h 205"/>
                  <a:gd name="T14" fmla="*/ 1 w 210"/>
                  <a:gd name="T15" fmla="*/ 10 h 205"/>
                  <a:gd name="T16" fmla="*/ 0 w 210"/>
                  <a:gd name="T17" fmla="*/ 0 h 205"/>
                  <a:gd name="T18" fmla="*/ 9 w 210"/>
                  <a:gd name="T19" fmla="*/ 9 h 205"/>
                  <a:gd name="T20" fmla="*/ 17 w 210"/>
                  <a:gd name="T21" fmla="*/ 17 h 205"/>
                  <a:gd name="T22" fmla="*/ 19 w 210"/>
                  <a:gd name="T23" fmla="*/ 13 h 205"/>
                  <a:gd name="T24" fmla="*/ 21 w 210"/>
                  <a:gd name="T25" fmla="*/ 10 h 205"/>
                  <a:gd name="T26" fmla="*/ 26 w 210"/>
                  <a:gd name="T27" fmla="*/ 15 h 205"/>
                  <a:gd name="T28" fmla="*/ 31 w 210"/>
                  <a:gd name="T29" fmla="*/ 20 h 205"/>
                  <a:gd name="T30" fmla="*/ 28 w 210"/>
                  <a:gd name="T31" fmla="*/ 23 h 205"/>
                  <a:gd name="T32" fmla="*/ 26 w 210"/>
                  <a:gd name="T33" fmla="*/ 26 h 205"/>
                  <a:gd name="T34" fmla="*/ 46 w 210"/>
                  <a:gd name="T35" fmla="*/ 45 h 205"/>
                  <a:gd name="T36" fmla="*/ 48 w 210"/>
                  <a:gd name="T37" fmla="*/ 48 h 205"/>
                  <a:gd name="T38" fmla="*/ 50 w 210"/>
                  <a:gd name="T39" fmla="*/ 49 h 205"/>
                  <a:gd name="T40" fmla="*/ 52 w 210"/>
                  <a:gd name="T41" fmla="*/ 51 h 205"/>
                  <a:gd name="T42" fmla="*/ 52 w 210"/>
                  <a:gd name="T43" fmla="*/ 51 h 205"/>
                  <a:gd name="T44" fmla="*/ 54 w 210"/>
                  <a:gd name="T45" fmla="*/ 52 h 205"/>
                  <a:gd name="T46" fmla="*/ 55 w 210"/>
                  <a:gd name="T47" fmla="*/ 53 h 205"/>
                  <a:gd name="T48" fmla="*/ 57 w 210"/>
                  <a:gd name="T49" fmla="*/ 52 h 205"/>
                  <a:gd name="T50" fmla="*/ 58 w 210"/>
                  <a:gd name="T51" fmla="*/ 51 h 205"/>
                  <a:gd name="T52" fmla="*/ 59 w 210"/>
                  <a:gd name="T53" fmla="*/ 49 h 205"/>
                  <a:gd name="T54" fmla="*/ 60 w 210"/>
                  <a:gd name="T55" fmla="*/ 47 h 205"/>
                  <a:gd name="T56" fmla="*/ 65 w 210"/>
                  <a:gd name="T57" fmla="*/ 52 h 205"/>
                  <a:gd name="T58" fmla="*/ 70 w 210"/>
                  <a:gd name="T59" fmla="*/ 56 h 205"/>
                  <a:gd name="T60" fmla="*/ 69 w 210"/>
                  <a:gd name="T61" fmla="*/ 60 h 205"/>
                  <a:gd name="T62" fmla="*/ 67 w 210"/>
                  <a:gd name="T63" fmla="*/ 62 h 205"/>
                  <a:gd name="T64" fmla="*/ 65 w 210"/>
                  <a:gd name="T65" fmla="*/ 65 h 205"/>
                  <a:gd name="T66" fmla="*/ 63 w 210"/>
                  <a:gd name="T67" fmla="*/ 66 h 205"/>
                  <a:gd name="T68" fmla="*/ 60 w 210"/>
                  <a:gd name="T69" fmla="*/ 68 h 205"/>
                  <a:gd name="T70" fmla="*/ 58 w 210"/>
                  <a:gd name="T71" fmla="*/ 68 h 205"/>
                  <a:gd name="T72" fmla="*/ 55 w 210"/>
                  <a:gd name="T73" fmla="*/ 68 h 205"/>
                  <a:gd name="T74" fmla="*/ 53 w 210"/>
                  <a:gd name="T75" fmla="*/ 67 h 205"/>
                  <a:gd name="T76" fmla="*/ 48 w 210"/>
                  <a:gd name="T77" fmla="*/ 64 h 205"/>
                  <a:gd name="T78" fmla="*/ 46 w 210"/>
                  <a:gd name="T79" fmla="*/ 63 h 205"/>
                  <a:gd name="T80" fmla="*/ 44 w 210"/>
                  <a:gd name="T81" fmla="*/ 61 h 205"/>
                  <a:gd name="T82" fmla="*/ 41 w 210"/>
                  <a:gd name="T83" fmla="*/ 58 h 205"/>
                  <a:gd name="T84" fmla="*/ 37 w 210"/>
                  <a:gd name="T85" fmla="*/ 55 h 205"/>
                  <a:gd name="T86" fmla="*/ 28 w 210"/>
                  <a:gd name="T87" fmla="*/ 45 h 205"/>
                  <a:gd name="T88" fmla="*/ 19 w 210"/>
                  <a:gd name="T89" fmla="*/ 36 h 205"/>
                  <a:gd name="T90" fmla="*/ 17 w 210"/>
                  <a:gd name="T91" fmla="*/ 38 h 205"/>
                  <a:gd name="T92" fmla="*/ 15 w 210"/>
                  <a:gd name="T93" fmla="*/ 41 h 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0" h="205">
                    <a:moveTo>
                      <a:pt x="44" y="123"/>
                    </a:moveTo>
                    <a:lnTo>
                      <a:pt x="30" y="109"/>
                    </a:lnTo>
                    <a:lnTo>
                      <a:pt x="16" y="95"/>
                    </a:lnTo>
                    <a:lnTo>
                      <a:pt x="21" y="88"/>
                    </a:lnTo>
                    <a:lnTo>
                      <a:pt x="27" y="79"/>
                    </a:lnTo>
                    <a:lnTo>
                      <a:pt x="16" y="68"/>
                    </a:lnTo>
                    <a:lnTo>
                      <a:pt x="4" y="57"/>
                    </a:lnTo>
                    <a:lnTo>
                      <a:pt x="3" y="29"/>
                    </a:lnTo>
                    <a:lnTo>
                      <a:pt x="0" y="0"/>
                    </a:lnTo>
                    <a:lnTo>
                      <a:pt x="26" y="26"/>
                    </a:lnTo>
                    <a:lnTo>
                      <a:pt x="50" y="50"/>
                    </a:lnTo>
                    <a:lnTo>
                      <a:pt x="57" y="40"/>
                    </a:lnTo>
                    <a:lnTo>
                      <a:pt x="64" y="31"/>
                    </a:lnTo>
                    <a:lnTo>
                      <a:pt x="78" y="46"/>
                    </a:lnTo>
                    <a:lnTo>
                      <a:pt x="92" y="60"/>
                    </a:lnTo>
                    <a:lnTo>
                      <a:pt x="85" y="68"/>
                    </a:lnTo>
                    <a:lnTo>
                      <a:pt x="78" y="78"/>
                    </a:lnTo>
                    <a:lnTo>
                      <a:pt x="138" y="137"/>
                    </a:lnTo>
                    <a:lnTo>
                      <a:pt x="145" y="144"/>
                    </a:lnTo>
                    <a:lnTo>
                      <a:pt x="151" y="149"/>
                    </a:lnTo>
                    <a:lnTo>
                      <a:pt x="155" y="153"/>
                    </a:lnTo>
                    <a:lnTo>
                      <a:pt x="156" y="154"/>
                    </a:lnTo>
                    <a:lnTo>
                      <a:pt x="162" y="157"/>
                    </a:lnTo>
                    <a:lnTo>
                      <a:pt x="166" y="159"/>
                    </a:lnTo>
                    <a:lnTo>
                      <a:pt x="171" y="157"/>
                    </a:lnTo>
                    <a:lnTo>
                      <a:pt x="175" y="153"/>
                    </a:lnTo>
                    <a:lnTo>
                      <a:pt x="178" y="149"/>
                    </a:lnTo>
                    <a:lnTo>
                      <a:pt x="181" y="142"/>
                    </a:lnTo>
                    <a:lnTo>
                      <a:pt x="196" y="156"/>
                    </a:lnTo>
                    <a:lnTo>
                      <a:pt x="210" y="170"/>
                    </a:lnTo>
                    <a:lnTo>
                      <a:pt x="206" y="180"/>
                    </a:lnTo>
                    <a:lnTo>
                      <a:pt x="200" y="188"/>
                    </a:lnTo>
                    <a:lnTo>
                      <a:pt x="195" y="195"/>
                    </a:lnTo>
                    <a:lnTo>
                      <a:pt x="188" y="200"/>
                    </a:lnTo>
                    <a:lnTo>
                      <a:pt x="181" y="204"/>
                    </a:lnTo>
                    <a:lnTo>
                      <a:pt x="173" y="205"/>
                    </a:lnTo>
                    <a:lnTo>
                      <a:pt x="166" y="204"/>
                    </a:lnTo>
                    <a:lnTo>
                      <a:pt x="159" y="202"/>
                    </a:lnTo>
                    <a:lnTo>
                      <a:pt x="144" y="194"/>
                    </a:lnTo>
                    <a:lnTo>
                      <a:pt x="139" y="190"/>
                    </a:lnTo>
                    <a:lnTo>
                      <a:pt x="132" y="184"/>
                    </a:lnTo>
                    <a:lnTo>
                      <a:pt x="124" y="176"/>
                    </a:lnTo>
                    <a:lnTo>
                      <a:pt x="112" y="166"/>
                    </a:lnTo>
                    <a:lnTo>
                      <a:pt x="84" y="137"/>
                    </a:lnTo>
                    <a:lnTo>
                      <a:pt x="56" y="108"/>
                    </a:lnTo>
                    <a:lnTo>
                      <a:pt x="50" y="116"/>
                    </a:lnTo>
                    <a:lnTo>
                      <a:pt x="44" y="123"/>
                    </a:lnTo>
                    <a:close/>
                  </a:path>
                </a:pathLst>
              </a:custGeom>
              <a:solidFill>
                <a:srgbClr val="000000"/>
              </a:solidFill>
              <a:ln w="9525">
                <a:noFill/>
                <a:round/>
                <a:headEnd/>
                <a:tailEnd/>
              </a:ln>
            </p:spPr>
            <p:txBody>
              <a:bodyPr/>
              <a:lstStyle/>
              <a:p>
                <a:endParaRPr lang="tr-TR"/>
              </a:p>
            </p:txBody>
          </p:sp>
          <p:sp>
            <p:nvSpPr>
              <p:cNvPr id="10322" name="Freeform 137"/>
              <p:cNvSpPr>
                <a:spLocks noEditPoints="1"/>
              </p:cNvSpPr>
              <p:nvPr/>
            </p:nvSpPr>
            <p:spPr bwMode="auto">
              <a:xfrm>
                <a:off x="4194175" y="5158313"/>
                <a:ext cx="115888" cy="109963"/>
              </a:xfrm>
              <a:custGeom>
                <a:avLst/>
                <a:gdLst>
                  <a:gd name="T0" fmla="*/ 0 w 219"/>
                  <a:gd name="T1" fmla="*/ 10 h 226"/>
                  <a:gd name="T2" fmla="*/ 4 w 219"/>
                  <a:gd name="T3" fmla="*/ 5 h 226"/>
                  <a:gd name="T4" fmla="*/ 8 w 219"/>
                  <a:gd name="T5" fmla="*/ 0 h 226"/>
                  <a:gd name="T6" fmla="*/ 19 w 219"/>
                  <a:gd name="T7" fmla="*/ 11 h 226"/>
                  <a:gd name="T8" fmla="*/ 15 w 219"/>
                  <a:gd name="T9" fmla="*/ 16 h 226"/>
                  <a:gd name="T10" fmla="*/ 11 w 219"/>
                  <a:gd name="T11" fmla="*/ 22 h 226"/>
                  <a:gd name="T12" fmla="*/ 0 w 219"/>
                  <a:gd name="T13" fmla="*/ 10 h 226"/>
                  <a:gd name="T14" fmla="*/ 0 w 219"/>
                  <a:gd name="T15" fmla="*/ 10 h 226"/>
                  <a:gd name="T16" fmla="*/ 18 w 219"/>
                  <a:gd name="T17" fmla="*/ 29 h 226"/>
                  <a:gd name="T18" fmla="*/ 22 w 219"/>
                  <a:gd name="T19" fmla="*/ 23 h 226"/>
                  <a:gd name="T20" fmla="*/ 26 w 219"/>
                  <a:gd name="T21" fmla="*/ 18 h 226"/>
                  <a:gd name="T22" fmla="*/ 49 w 219"/>
                  <a:gd name="T23" fmla="*/ 42 h 226"/>
                  <a:gd name="T24" fmla="*/ 73 w 219"/>
                  <a:gd name="T25" fmla="*/ 66 h 226"/>
                  <a:gd name="T26" fmla="*/ 69 w 219"/>
                  <a:gd name="T27" fmla="*/ 71 h 226"/>
                  <a:gd name="T28" fmla="*/ 65 w 219"/>
                  <a:gd name="T29" fmla="*/ 76 h 226"/>
                  <a:gd name="T30" fmla="*/ 42 w 219"/>
                  <a:gd name="T31" fmla="*/ 52 h 226"/>
                  <a:gd name="T32" fmla="*/ 18 w 219"/>
                  <a:gd name="T33" fmla="*/ 29 h 226"/>
                  <a:gd name="T34" fmla="*/ 18 w 219"/>
                  <a:gd name="T35" fmla="*/ 29 h 2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9" h="226">
                    <a:moveTo>
                      <a:pt x="0" y="31"/>
                    </a:moveTo>
                    <a:lnTo>
                      <a:pt x="12" y="15"/>
                    </a:lnTo>
                    <a:lnTo>
                      <a:pt x="23" y="0"/>
                    </a:lnTo>
                    <a:lnTo>
                      <a:pt x="57" y="34"/>
                    </a:lnTo>
                    <a:lnTo>
                      <a:pt x="46" y="49"/>
                    </a:lnTo>
                    <a:lnTo>
                      <a:pt x="34" y="65"/>
                    </a:lnTo>
                    <a:lnTo>
                      <a:pt x="0" y="31"/>
                    </a:lnTo>
                    <a:close/>
                    <a:moveTo>
                      <a:pt x="54" y="85"/>
                    </a:moveTo>
                    <a:lnTo>
                      <a:pt x="66" y="69"/>
                    </a:lnTo>
                    <a:lnTo>
                      <a:pt x="77" y="54"/>
                    </a:lnTo>
                    <a:lnTo>
                      <a:pt x="148" y="124"/>
                    </a:lnTo>
                    <a:lnTo>
                      <a:pt x="219" y="195"/>
                    </a:lnTo>
                    <a:lnTo>
                      <a:pt x="208" y="210"/>
                    </a:lnTo>
                    <a:lnTo>
                      <a:pt x="196" y="226"/>
                    </a:lnTo>
                    <a:lnTo>
                      <a:pt x="125" y="155"/>
                    </a:lnTo>
                    <a:lnTo>
                      <a:pt x="54" y="85"/>
                    </a:lnTo>
                    <a:close/>
                  </a:path>
                </a:pathLst>
              </a:custGeom>
              <a:solidFill>
                <a:srgbClr val="000000"/>
              </a:solidFill>
              <a:ln w="9525">
                <a:noFill/>
                <a:round/>
                <a:headEnd/>
                <a:tailEnd/>
              </a:ln>
            </p:spPr>
            <p:txBody>
              <a:bodyPr/>
              <a:lstStyle/>
              <a:p>
                <a:endParaRPr lang="tr-TR"/>
              </a:p>
            </p:txBody>
          </p:sp>
          <p:sp>
            <p:nvSpPr>
              <p:cNvPr id="10323" name="Freeform 138"/>
              <p:cNvSpPr>
                <a:spLocks noEditPoints="1"/>
              </p:cNvSpPr>
              <p:nvPr/>
            </p:nvSpPr>
            <p:spPr bwMode="auto">
              <a:xfrm>
                <a:off x="4254500" y="5135163"/>
                <a:ext cx="98425" cy="88260"/>
              </a:xfrm>
              <a:custGeom>
                <a:avLst/>
                <a:gdLst>
                  <a:gd name="T0" fmla="*/ 14 w 185"/>
                  <a:gd name="T1" fmla="*/ 48 h 182"/>
                  <a:gd name="T2" fmla="*/ 5 w 185"/>
                  <a:gd name="T3" fmla="*/ 37 h 182"/>
                  <a:gd name="T4" fmla="*/ 0 w 185"/>
                  <a:gd name="T5" fmla="*/ 24 h 182"/>
                  <a:gd name="T6" fmla="*/ 2 w 185"/>
                  <a:gd name="T7" fmla="*/ 13 h 182"/>
                  <a:gd name="T8" fmla="*/ 8 w 185"/>
                  <a:gd name="T9" fmla="*/ 4 h 182"/>
                  <a:gd name="T10" fmla="*/ 16 w 185"/>
                  <a:gd name="T11" fmla="*/ 0 h 182"/>
                  <a:gd name="T12" fmla="*/ 26 w 185"/>
                  <a:gd name="T13" fmla="*/ 0 h 182"/>
                  <a:gd name="T14" fmla="*/ 36 w 185"/>
                  <a:gd name="T15" fmla="*/ 5 h 182"/>
                  <a:gd name="T16" fmla="*/ 48 w 185"/>
                  <a:gd name="T17" fmla="*/ 13 h 182"/>
                  <a:gd name="T18" fmla="*/ 57 w 185"/>
                  <a:gd name="T19" fmla="*/ 24 h 182"/>
                  <a:gd name="T20" fmla="*/ 62 w 185"/>
                  <a:gd name="T21" fmla="*/ 37 h 182"/>
                  <a:gd name="T22" fmla="*/ 61 w 185"/>
                  <a:gd name="T23" fmla="*/ 48 h 182"/>
                  <a:gd name="T24" fmla="*/ 56 w 185"/>
                  <a:gd name="T25" fmla="*/ 55 h 182"/>
                  <a:gd name="T26" fmla="*/ 48 w 185"/>
                  <a:gd name="T27" fmla="*/ 61 h 182"/>
                  <a:gd name="T28" fmla="*/ 38 w 185"/>
                  <a:gd name="T29" fmla="*/ 61 h 182"/>
                  <a:gd name="T30" fmla="*/ 28 w 185"/>
                  <a:gd name="T31" fmla="*/ 58 h 182"/>
                  <a:gd name="T32" fmla="*/ 21 w 185"/>
                  <a:gd name="T33" fmla="*/ 53 h 182"/>
                  <a:gd name="T34" fmla="*/ 33 w 185"/>
                  <a:gd name="T35" fmla="*/ 16 h 182"/>
                  <a:gd name="T36" fmla="*/ 25 w 185"/>
                  <a:gd name="T37" fmla="*/ 13 h 182"/>
                  <a:gd name="T38" fmla="*/ 19 w 185"/>
                  <a:gd name="T39" fmla="*/ 14 h 182"/>
                  <a:gd name="T40" fmla="*/ 15 w 185"/>
                  <a:gd name="T41" fmla="*/ 16 h 182"/>
                  <a:gd name="T42" fmla="*/ 14 w 185"/>
                  <a:gd name="T43" fmla="*/ 24 h 182"/>
                  <a:gd name="T44" fmla="*/ 17 w 185"/>
                  <a:gd name="T45" fmla="*/ 31 h 182"/>
                  <a:gd name="T46" fmla="*/ 24 w 185"/>
                  <a:gd name="T47" fmla="*/ 39 h 182"/>
                  <a:gd name="T48" fmla="*/ 32 w 185"/>
                  <a:gd name="T49" fmla="*/ 45 h 182"/>
                  <a:gd name="T50" fmla="*/ 40 w 185"/>
                  <a:gd name="T51" fmla="*/ 48 h 182"/>
                  <a:gd name="T52" fmla="*/ 45 w 185"/>
                  <a:gd name="T53" fmla="*/ 46 h 182"/>
                  <a:gd name="T54" fmla="*/ 48 w 185"/>
                  <a:gd name="T55" fmla="*/ 42 h 182"/>
                  <a:gd name="T56" fmla="*/ 48 w 185"/>
                  <a:gd name="T57" fmla="*/ 37 h 182"/>
                  <a:gd name="T58" fmla="*/ 45 w 185"/>
                  <a:gd name="T59" fmla="*/ 29 h 182"/>
                  <a:gd name="T60" fmla="*/ 37 w 185"/>
                  <a:gd name="T61" fmla="*/ 20 h 182"/>
                  <a:gd name="T62" fmla="*/ 33 w 185"/>
                  <a:gd name="T63" fmla="*/ 16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5" h="182">
                    <a:moveTo>
                      <a:pt x="63" y="159"/>
                    </a:moveTo>
                    <a:lnTo>
                      <a:pt x="43" y="143"/>
                    </a:lnTo>
                    <a:lnTo>
                      <a:pt x="26" y="126"/>
                    </a:lnTo>
                    <a:lnTo>
                      <a:pt x="15" y="109"/>
                    </a:lnTo>
                    <a:lnTo>
                      <a:pt x="6" y="90"/>
                    </a:lnTo>
                    <a:lnTo>
                      <a:pt x="0" y="72"/>
                    </a:lnTo>
                    <a:lnTo>
                      <a:pt x="0" y="55"/>
                    </a:lnTo>
                    <a:lnTo>
                      <a:pt x="5" y="39"/>
                    </a:lnTo>
                    <a:lnTo>
                      <a:pt x="15" y="24"/>
                    </a:lnTo>
                    <a:lnTo>
                      <a:pt x="25" y="13"/>
                    </a:lnTo>
                    <a:lnTo>
                      <a:pt x="36" y="5"/>
                    </a:lnTo>
                    <a:lnTo>
                      <a:pt x="49" y="1"/>
                    </a:lnTo>
                    <a:lnTo>
                      <a:pt x="63" y="0"/>
                    </a:lnTo>
                    <a:lnTo>
                      <a:pt x="79" y="1"/>
                    </a:lnTo>
                    <a:lnTo>
                      <a:pt x="93" y="5"/>
                    </a:lnTo>
                    <a:lnTo>
                      <a:pt x="108" y="14"/>
                    </a:lnTo>
                    <a:lnTo>
                      <a:pt x="125" y="24"/>
                    </a:lnTo>
                    <a:lnTo>
                      <a:pt x="144" y="38"/>
                    </a:lnTo>
                    <a:lnTo>
                      <a:pt x="158" y="55"/>
                    </a:lnTo>
                    <a:lnTo>
                      <a:pt x="171" y="72"/>
                    </a:lnTo>
                    <a:lnTo>
                      <a:pt x="179" y="90"/>
                    </a:lnTo>
                    <a:lnTo>
                      <a:pt x="185" y="109"/>
                    </a:lnTo>
                    <a:lnTo>
                      <a:pt x="185" y="127"/>
                    </a:lnTo>
                    <a:lnTo>
                      <a:pt x="181" y="143"/>
                    </a:lnTo>
                    <a:lnTo>
                      <a:pt x="172" y="158"/>
                    </a:lnTo>
                    <a:lnTo>
                      <a:pt x="167" y="165"/>
                    </a:lnTo>
                    <a:lnTo>
                      <a:pt x="160" y="172"/>
                    </a:lnTo>
                    <a:lnTo>
                      <a:pt x="143" y="181"/>
                    </a:lnTo>
                    <a:lnTo>
                      <a:pt x="124" y="182"/>
                    </a:lnTo>
                    <a:lnTo>
                      <a:pt x="114" y="182"/>
                    </a:lnTo>
                    <a:lnTo>
                      <a:pt x="104" y="179"/>
                    </a:lnTo>
                    <a:lnTo>
                      <a:pt x="83" y="172"/>
                    </a:lnTo>
                    <a:lnTo>
                      <a:pt x="73" y="167"/>
                    </a:lnTo>
                    <a:lnTo>
                      <a:pt x="63" y="159"/>
                    </a:lnTo>
                    <a:close/>
                    <a:moveTo>
                      <a:pt x="97" y="49"/>
                    </a:moveTo>
                    <a:lnTo>
                      <a:pt x="83" y="41"/>
                    </a:lnTo>
                    <a:lnTo>
                      <a:pt x="74" y="39"/>
                    </a:lnTo>
                    <a:lnTo>
                      <a:pt x="67" y="38"/>
                    </a:lnTo>
                    <a:lnTo>
                      <a:pt x="56" y="41"/>
                    </a:lnTo>
                    <a:lnTo>
                      <a:pt x="50" y="44"/>
                    </a:lnTo>
                    <a:lnTo>
                      <a:pt x="46" y="48"/>
                    </a:lnTo>
                    <a:lnTo>
                      <a:pt x="42" y="58"/>
                    </a:lnTo>
                    <a:lnTo>
                      <a:pt x="42" y="72"/>
                    </a:lnTo>
                    <a:lnTo>
                      <a:pt x="47" y="86"/>
                    </a:lnTo>
                    <a:lnTo>
                      <a:pt x="52" y="93"/>
                    </a:lnTo>
                    <a:lnTo>
                      <a:pt x="59" y="102"/>
                    </a:lnTo>
                    <a:lnTo>
                      <a:pt x="71" y="117"/>
                    </a:lnTo>
                    <a:lnTo>
                      <a:pt x="86" y="128"/>
                    </a:lnTo>
                    <a:lnTo>
                      <a:pt x="94" y="134"/>
                    </a:lnTo>
                    <a:lnTo>
                      <a:pt x="103" y="138"/>
                    </a:lnTo>
                    <a:lnTo>
                      <a:pt x="118" y="143"/>
                    </a:lnTo>
                    <a:lnTo>
                      <a:pt x="131" y="140"/>
                    </a:lnTo>
                    <a:lnTo>
                      <a:pt x="135" y="137"/>
                    </a:lnTo>
                    <a:lnTo>
                      <a:pt x="140" y="133"/>
                    </a:lnTo>
                    <a:lnTo>
                      <a:pt x="144" y="126"/>
                    </a:lnTo>
                    <a:lnTo>
                      <a:pt x="145" y="119"/>
                    </a:lnTo>
                    <a:lnTo>
                      <a:pt x="144" y="110"/>
                    </a:lnTo>
                    <a:lnTo>
                      <a:pt x="141" y="100"/>
                    </a:lnTo>
                    <a:lnTo>
                      <a:pt x="134" y="86"/>
                    </a:lnTo>
                    <a:lnTo>
                      <a:pt x="124" y="73"/>
                    </a:lnTo>
                    <a:lnTo>
                      <a:pt x="111" y="61"/>
                    </a:lnTo>
                    <a:lnTo>
                      <a:pt x="97" y="49"/>
                    </a:lnTo>
                    <a:close/>
                  </a:path>
                </a:pathLst>
              </a:custGeom>
              <a:solidFill>
                <a:srgbClr val="000000"/>
              </a:solidFill>
              <a:ln w="9525">
                <a:noFill/>
                <a:round/>
                <a:headEnd/>
                <a:tailEnd/>
              </a:ln>
            </p:spPr>
            <p:txBody>
              <a:bodyPr/>
              <a:lstStyle/>
              <a:p>
                <a:endParaRPr lang="tr-TR"/>
              </a:p>
            </p:txBody>
          </p:sp>
          <p:sp>
            <p:nvSpPr>
              <p:cNvPr id="10324" name="Freeform 139"/>
              <p:cNvSpPr>
                <a:spLocks/>
              </p:cNvSpPr>
              <p:nvPr/>
            </p:nvSpPr>
            <p:spPr bwMode="auto">
              <a:xfrm>
                <a:off x="4298950" y="5065713"/>
                <a:ext cx="115888" cy="108516"/>
              </a:xfrm>
              <a:custGeom>
                <a:avLst/>
                <a:gdLst>
                  <a:gd name="T0" fmla="*/ 0 w 219"/>
                  <a:gd name="T1" fmla="*/ 28 h 223"/>
                  <a:gd name="T2" fmla="*/ 4 w 219"/>
                  <a:gd name="T3" fmla="*/ 23 h 223"/>
                  <a:gd name="T4" fmla="*/ 8 w 219"/>
                  <a:gd name="T5" fmla="*/ 18 h 223"/>
                  <a:gd name="T6" fmla="*/ 10 w 219"/>
                  <a:gd name="T7" fmla="*/ 21 h 223"/>
                  <a:gd name="T8" fmla="*/ 14 w 219"/>
                  <a:gd name="T9" fmla="*/ 24 h 223"/>
                  <a:gd name="T10" fmla="*/ 12 w 219"/>
                  <a:gd name="T11" fmla="*/ 18 h 223"/>
                  <a:gd name="T12" fmla="*/ 12 w 219"/>
                  <a:gd name="T13" fmla="*/ 13 h 223"/>
                  <a:gd name="T14" fmla="*/ 13 w 219"/>
                  <a:gd name="T15" fmla="*/ 10 h 223"/>
                  <a:gd name="T16" fmla="*/ 13 w 219"/>
                  <a:gd name="T17" fmla="*/ 8 h 223"/>
                  <a:gd name="T18" fmla="*/ 15 w 219"/>
                  <a:gd name="T19" fmla="*/ 5 h 223"/>
                  <a:gd name="T20" fmla="*/ 17 w 219"/>
                  <a:gd name="T21" fmla="*/ 3 h 223"/>
                  <a:gd name="T22" fmla="*/ 19 w 219"/>
                  <a:gd name="T23" fmla="*/ 1 h 223"/>
                  <a:gd name="T24" fmla="*/ 22 w 219"/>
                  <a:gd name="T25" fmla="*/ 0 h 223"/>
                  <a:gd name="T26" fmla="*/ 25 w 219"/>
                  <a:gd name="T27" fmla="*/ 0 h 223"/>
                  <a:gd name="T28" fmla="*/ 27 w 219"/>
                  <a:gd name="T29" fmla="*/ 0 h 223"/>
                  <a:gd name="T30" fmla="*/ 30 w 219"/>
                  <a:gd name="T31" fmla="*/ 1 h 223"/>
                  <a:gd name="T32" fmla="*/ 33 w 219"/>
                  <a:gd name="T33" fmla="*/ 3 h 223"/>
                  <a:gd name="T34" fmla="*/ 36 w 219"/>
                  <a:gd name="T35" fmla="*/ 5 h 223"/>
                  <a:gd name="T36" fmla="*/ 38 w 219"/>
                  <a:gd name="T37" fmla="*/ 6 h 223"/>
                  <a:gd name="T38" fmla="*/ 40 w 219"/>
                  <a:gd name="T39" fmla="*/ 8 h 223"/>
                  <a:gd name="T40" fmla="*/ 43 w 219"/>
                  <a:gd name="T41" fmla="*/ 11 h 223"/>
                  <a:gd name="T42" fmla="*/ 46 w 219"/>
                  <a:gd name="T43" fmla="*/ 14 h 223"/>
                  <a:gd name="T44" fmla="*/ 60 w 219"/>
                  <a:gd name="T45" fmla="*/ 28 h 223"/>
                  <a:gd name="T46" fmla="*/ 73 w 219"/>
                  <a:gd name="T47" fmla="*/ 41 h 223"/>
                  <a:gd name="T48" fmla="*/ 69 w 219"/>
                  <a:gd name="T49" fmla="*/ 46 h 223"/>
                  <a:gd name="T50" fmla="*/ 65 w 219"/>
                  <a:gd name="T51" fmla="*/ 51 h 223"/>
                  <a:gd name="T52" fmla="*/ 52 w 219"/>
                  <a:gd name="T53" fmla="*/ 37 h 223"/>
                  <a:gd name="T54" fmla="*/ 38 w 219"/>
                  <a:gd name="T55" fmla="*/ 24 h 223"/>
                  <a:gd name="T56" fmla="*/ 36 w 219"/>
                  <a:gd name="T57" fmla="*/ 21 h 223"/>
                  <a:gd name="T58" fmla="*/ 34 w 219"/>
                  <a:gd name="T59" fmla="*/ 20 h 223"/>
                  <a:gd name="T60" fmla="*/ 32 w 219"/>
                  <a:gd name="T61" fmla="*/ 18 h 223"/>
                  <a:gd name="T62" fmla="*/ 31 w 219"/>
                  <a:gd name="T63" fmla="*/ 17 h 223"/>
                  <a:gd name="T64" fmla="*/ 28 w 219"/>
                  <a:gd name="T65" fmla="*/ 15 h 223"/>
                  <a:gd name="T66" fmla="*/ 26 w 219"/>
                  <a:gd name="T67" fmla="*/ 15 h 223"/>
                  <a:gd name="T68" fmla="*/ 24 w 219"/>
                  <a:gd name="T69" fmla="*/ 15 h 223"/>
                  <a:gd name="T70" fmla="*/ 22 w 219"/>
                  <a:gd name="T71" fmla="*/ 17 h 223"/>
                  <a:gd name="T72" fmla="*/ 21 w 219"/>
                  <a:gd name="T73" fmla="*/ 18 h 223"/>
                  <a:gd name="T74" fmla="*/ 21 w 219"/>
                  <a:gd name="T75" fmla="*/ 20 h 223"/>
                  <a:gd name="T76" fmla="*/ 21 w 219"/>
                  <a:gd name="T77" fmla="*/ 24 h 223"/>
                  <a:gd name="T78" fmla="*/ 22 w 219"/>
                  <a:gd name="T79" fmla="*/ 29 h 223"/>
                  <a:gd name="T80" fmla="*/ 25 w 219"/>
                  <a:gd name="T81" fmla="*/ 34 h 223"/>
                  <a:gd name="T82" fmla="*/ 26 w 219"/>
                  <a:gd name="T83" fmla="*/ 36 h 223"/>
                  <a:gd name="T84" fmla="*/ 29 w 219"/>
                  <a:gd name="T85" fmla="*/ 38 h 223"/>
                  <a:gd name="T86" fmla="*/ 32 w 219"/>
                  <a:gd name="T87" fmla="*/ 42 h 223"/>
                  <a:gd name="T88" fmla="*/ 35 w 219"/>
                  <a:gd name="T89" fmla="*/ 45 h 223"/>
                  <a:gd name="T90" fmla="*/ 45 w 219"/>
                  <a:gd name="T91" fmla="*/ 55 h 223"/>
                  <a:gd name="T92" fmla="*/ 55 w 219"/>
                  <a:gd name="T93" fmla="*/ 65 h 223"/>
                  <a:gd name="T94" fmla="*/ 52 w 219"/>
                  <a:gd name="T95" fmla="*/ 70 h 223"/>
                  <a:gd name="T96" fmla="*/ 48 w 219"/>
                  <a:gd name="T97" fmla="*/ 75 h 223"/>
                  <a:gd name="T98" fmla="*/ 24 w 219"/>
                  <a:gd name="T99" fmla="*/ 51 h 223"/>
                  <a:gd name="T100" fmla="*/ 0 w 219"/>
                  <a:gd name="T101" fmla="*/ 28 h 2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223">
                    <a:moveTo>
                      <a:pt x="0" y="82"/>
                    </a:moveTo>
                    <a:lnTo>
                      <a:pt x="11" y="68"/>
                    </a:lnTo>
                    <a:lnTo>
                      <a:pt x="23" y="53"/>
                    </a:lnTo>
                    <a:lnTo>
                      <a:pt x="31" y="63"/>
                    </a:lnTo>
                    <a:lnTo>
                      <a:pt x="41" y="72"/>
                    </a:lnTo>
                    <a:lnTo>
                      <a:pt x="37" y="53"/>
                    </a:lnTo>
                    <a:lnTo>
                      <a:pt x="37" y="38"/>
                    </a:lnTo>
                    <a:lnTo>
                      <a:pt x="38" y="31"/>
                    </a:lnTo>
                    <a:lnTo>
                      <a:pt x="40" y="25"/>
                    </a:lnTo>
                    <a:lnTo>
                      <a:pt x="45" y="14"/>
                    </a:lnTo>
                    <a:lnTo>
                      <a:pt x="51" y="8"/>
                    </a:lnTo>
                    <a:lnTo>
                      <a:pt x="58" y="3"/>
                    </a:lnTo>
                    <a:lnTo>
                      <a:pt x="65" y="1"/>
                    </a:lnTo>
                    <a:lnTo>
                      <a:pt x="74" y="0"/>
                    </a:lnTo>
                    <a:lnTo>
                      <a:pt x="82" y="1"/>
                    </a:lnTo>
                    <a:lnTo>
                      <a:pt x="91" y="4"/>
                    </a:lnTo>
                    <a:lnTo>
                      <a:pt x="99" y="8"/>
                    </a:lnTo>
                    <a:lnTo>
                      <a:pt x="109" y="14"/>
                    </a:lnTo>
                    <a:lnTo>
                      <a:pt x="115" y="18"/>
                    </a:lnTo>
                    <a:lnTo>
                      <a:pt x="121" y="24"/>
                    </a:lnTo>
                    <a:lnTo>
                      <a:pt x="129" y="32"/>
                    </a:lnTo>
                    <a:lnTo>
                      <a:pt x="139" y="41"/>
                    </a:lnTo>
                    <a:lnTo>
                      <a:pt x="179" y="82"/>
                    </a:lnTo>
                    <a:lnTo>
                      <a:pt x="219" y="121"/>
                    </a:lnTo>
                    <a:lnTo>
                      <a:pt x="207" y="137"/>
                    </a:lnTo>
                    <a:lnTo>
                      <a:pt x="196" y="151"/>
                    </a:lnTo>
                    <a:lnTo>
                      <a:pt x="156" y="111"/>
                    </a:lnTo>
                    <a:lnTo>
                      <a:pt x="115" y="72"/>
                    </a:lnTo>
                    <a:lnTo>
                      <a:pt x="108" y="63"/>
                    </a:lnTo>
                    <a:lnTo>
                      <a:pt x="101" y="58"/>
                    </a:lnTo>
                    <a:lnTo>
                      <a:pt x="96" y="53"/>
                    </a:lnTo>
                    <a:lnTo>
                      <a:pt x="94" y="51"/>
                    </a:lnTo>
                    <a:lnTo>
                      <a:pt x="85" y="46"/>
                    </a:lnTo>
                    <a:lnTo>
                      <a:pt x="78" y="44"/>
                    </a:lnTo>
                    <a:lnTo>
                      <a:pt x="72" y="45"/>
                    </a:lnTo>
                    <a:lnTo>
                      <a:pt x="67" y="51"/>
                    </a:lnTo>
                    <a:lnTo>
                      <a:pt x="64" y="55"/>
                    </a:lnTo>
                    <a:lnTo>
                      <a:pt x="62" y="59"/>
                    </a:lnTo>
                    <a:lnTo>
                      <a:pt x="62" y="72"/>
                    </a:lnTo>
                    <a:lnTo>
                      <a:pt x="67" y="86"/>
                    </a:lnTo>
                    <a:lnTo>
                      <a:pt x="75" y="100"/>
                    </a:lnTo>
                    <a:lnTo>
                      <a:pt x="79" y="106"/>
                    </a:lnTo>
                    <a:lnTo>
                      <a:pt x="87" y="114"/>
                    </a:lnTo>
                    <a:lnTo>
                      <a:pt x="95" y="124"/>
                    </a:lnTo>
                    <a:lnTo>
                      <a:pt x="106" y="135"/>
                    </a:lnTo>
                    <a:lnTo>
                      <a:pt x="136" y="165"/>
                    </a:lnTo>
                    <a:lnTo>
                      <a:pt x="166" y="193"/>
                    </a:lnTo>
                    <a:lnTo>
                      <a:pt x="155" y="209"/>
                    </a:lnTo>
                    <a:lnTo>
                      <a:pt x="143" y="223"/>
                    </a:lnTo>
                    <a:lnTo>
                      <a:pt x="72" y="152"/>
                    </a:lnTo>
                    <a:lnTo>
                      <a:pt x="0" y="82"/>
                    </a:lnTo>
                    <a:close/>
                  </a:path>
                </a:pathLst>
              </a:custGeom>
              <a:solidFill>
                <a:srgbClr val="000000"/>
              </a:solidFill>
              <a:ln w="9525">
                <a:noFill/>
                <a:round/>
                <a:headEnd/>
                <a:tailEnd/>
              </a:ln>
            </p:spPr>
            <p:txBody>
              <a:bodyPr/>
              <a:lstStyle/>
              <a:p>
                <a:endParaRPr lang="tr-TR"/>
              </a:p>
            </p:txBody>
          </p:sp>
        </p:grpSp>
        <p:sp>
          <p:nvSpPr>
            <p:cNvPr id="10313" name="TextBox 2"/>
            <p:cNvSpPr txBox="1">
              <a:spLocks noChangeArrowheads="1"/>
            </p:cNvSpPr>
            <p:nvPr/>
          </p:nvSpPr>
          <p:spPr bwMode="auto">
            <a:xfrm>
              <a:off x="228600" y="1798638"/>
              <a:ext cx="1874838" cy="830262"/>
            </a:xfrm>
            <a:prstGeom prst="rect">
              <a:avLst/>
            </a:prstGeom>
            <a:noFill/>
            <a:ln w="9525">
              <a:noFill/>
              <a:miter lim="800000"/>
              <a:headEnd/>
              <a:tailEnd/>
            </a:ln>
          </p:spPr>
          <p:txBody>
            <a:bodyPr>
              <a:spAutoFit/>
            </a:bodyPr>
            <a:lstStyle/>
            <a:p>
              <a:r>
                <a:rPr lang="en-US" sz="1600" i="1">
                  <a:latin typeface="Futura Bk BT"/>
                </a:rPr>
                <a:t>national</a:t>
              </a:r>
            </a:p>
            <a:p>
              <a:r>
                <a:rPr lang="en-US" sz="1600" i="1">
                  <a:latin typeface="Futura Bk BT"/>
                </a:rPr>
                <a:t>measurement</a:t>
              </a:r>
            </a:p>
            <a:p>
              <a:r>
                <a:rPr lang="en-US" sz="1600" i="1">
                  <a:latin typeface="Futura Bk BT"/>
                </a:rPr>
                <a:t>standards</a:t>
              </a:r>
            </a:p>
          </p:txBody>
        </p:sp>
      </p:grpSp>
      <p:sp>
        <p:nvSpPr>
          <p:cNvPr id="132" name="Rectangle 8"/>
          <p:cNvSpPr>
            <a:spLocks noChangeArrowheads="1"/>
          </p:cNvSpPr>
          <p:nvPr/>
        </p:nvSpPr>
        <p:spPr bwMode="auto">
          <a:xfrm>
            <a:off x="31533" y="-5260"/>
            <a:ext cx="7969492"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Diagram of the CIPM MRA</a:t>
            </a:r>
            <a:endParaRPr lang="en-GB" sz="3600" dirty="0">
              <a:solidFill>
                <a:schemeClr val="bg1"/>
              </a:solidFill>
              <a:latin typeface="Futura Bk BT"/>
              <a:ea typeface="+mj-ea"/>
              <a:cs typeface="+mj-cs"/>
            </a:endParaRPr>
          </a:p>
        </p:txBody>
      </p:sp>
      <p:sp>
        <p:nvSpPr>
          <p:cNvPr id="11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38</a:t>
            </a:fld>
            <a:endParaRPr lang="tr-TR" sz="12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0"/>
          <p:cNvSpPr>
            <a:spLocks noChangeArrowheads="1"/>
          </p:cNvSpPr>
          <p:nvPr/>
        </p:nvSpPr>
        <p:spPr bwMode="auto">
          <a:xfrm>
            <a:off x="0" y="127000"/>
            <a:ext cx="9144000" cy="685800"/>
          </a:xfrm>
          <a:prstGeom prst="rect">
            <a:avLst/>
          </a:prstGeom>
          <a:noFill/>
          <a:ln w="9525">
            <a:noFill/>
            <a:miter lim="800000"/>
            <a:headEnd/>
            <a:tailEnd/>
          </a:ln>
        </p:spPr>
        <p:txBody>
          <a:bodyPr wrap="none" anchor="ctr"/>
          <a:lstStyle/>
          <a:p>
            <a:pPr algn="ctr"/>
            <a:endParaRPr lang="en-GB" sz="2300" dirty="0">
              <a:solidFill>
                <a:srgbClr val="000099"/>
              </a:solidFill>
              <a:latin typeface="Times New Roman" pitchFamily="18" charset="0"/>
            </a:endParaRPr>
          </a:p>
        </p:txBody>
      </p:sp>
      <p:sp>
        <p:nvSpPr>
          <p:cNvPr id="2" name="TextBox 1"/>
          <p:cNvSpPr txBox="1"/>
          <p:nvPr/>
        </p:nvSpPr>
        <p:spPr>
          <a:xfrm>
            <a:off x="228600" y="1371600"/>
            <a:ext cx="8682038" cy="4524315"/>
          </a:xfrm>
          <a:prstGeom prst="rect">
            <a:avLst/>
          </a:prstGeom>
          <a:noFill/>
        </p:spPr>
        <p:txBody>
          <a:bodyPr>
            <a:spAutoFit/>
          </a:bodyPr>
          <a:lstStyle/>
          <a:p>
            <a:pPr algn="just">
              <a:defRPr/>
            </a:pPr>
            <a:r>
              <a:rPr lang="en-US" sz="2400" b="0" dirty="0">
                <a:latin typeface="Futura Bk BT"/>
              </a:rPr>
              <a:t>The </a:t>
            </a:r>
            <a:r>
              <a:rPr lang="en-US" sz="2400" b="0" dirty="0">
                <a:solidFill>
                  <a:srgbClr val="C00000"/>
                </a:solidFill>
                <a:latin typeface="Futura Bk BT"/>
              </a:rPr>
              <a:t>CIPM</a:t>
            </a:r>
            <a:r>
              <a:rPr lang="en-US" sz="2400" b="0" dirty="0">
                <a:latin typeface="Futura Bk BT"/>
              </a:rPr>
              <a:t> is the highest decision making body in regards to the implementation of the CIPM MRA. </a:t>
            </a:r>
          </a:p>
          <a:p>
            <a:pPr algn="just">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Delegates authority </a:t>
            </a:r>
            <a:r>
              <a:rPr lang="en-US" sz="2400" b="0" dirty="0">
                <a:latin typeface="Futura Bk BT"/>
              </a:rPr>
              <a:t>to the BIPM for the coordination of the implementation of the CIPM MRA</a:t>
            </a:r>
          </a:p>
          <a:p>
            <a:pPr algn="just">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Resolves disputes </a:t>
            </a:r>
            <a:r>
              <a:rPr lang="en-US" sz="2400" b="0" dirty="0">
                <a:latin typeface="Futura Bk BT"/>
              </a:rPr>
              <a:t>related to the implementation of the CIPM MRA, if they cannot be settled at lower levels. </a:t>
            </a:r>
          </a:p>
          <a:p>
            <a:pPr marL="342900" indent="-342900" algn="just">
              <a:buFont typeface="Arial" pitchFamily="34" charset="0"/>
              <a:buChar char="•"/>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Approves changes </a:t>
            </a:r>
            <a:r>
              <a:rPr lang="en-US" sz="2400" b="0" dirty="0">
                <a:latin typeface="Futura Bk BT"/>
              </a:rPr>
              <a:t>to CIPM MRA guidelines and other supporting documents</a:t>
            </a:r>
          </a:p>
          <a:p>
            <a:pPr>
              <a:defRPr/>
            </a:pPr>
            <a:endParaRPr lang="en-US" sz="2400" b="0" dirty="0">
              <a:solidFill>
                <a:srgbClr val="1E1182"/>
              </a:solidFill>
              <a:latin typeface="Futura Bk BT"/>
            </a:endParaRPr>
          </a:p>
        </p:txBody>
      </p:sp>
      <p:sp>
        <p:nvSpPr>
          <p:cNvPr id="8" name="Rectangle 8"/>
          <p:cNvSpPr>
            <a:spLocks noChangeArrowheads="1"/>
          </p:cNvSpPr>
          <p:nvPr/>
        </p:nvSpPr>
        <p:spPr bwMode="auto">
          <a:xfrm>
            <a:off x="47299" y="42038"/>
            <a:ext cx="802516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Role of the CIPM</a:t>
            </a:r>
            <a:endParaRPr lang="en-GB" sz="3600" dirty="0">
              <a:solidFill>
                <a:schemeClr val="bg1"/>
              </a:solidFill>
              <a:latin typeface="Futura Bk BT" pitchFamily="34" charset="0"/>
              <a:ea typeface="+mj-ea"/>
              <a:cs typeface="+mj-cs"/>
            </a:endParaRPr>
          </a:p>
        </p:txBody>
      </p:sp>
      <p:sp>
        <p:nvSpPr>
          <p:cNvPr id="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39</a:t>
            </a:fld>
            <a:endParaRPr lang="tr-TR" sz="1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22" y="0"/>
            <a:ext cx="7958168" cy="706438"/>
          </a:xfrm>
        </p:spPr>
        <p:txBody>
          <a:bodyPr/>
          <a:lstStyle/>
          <a:p>
            <a:pPr eaLnBrk="0" hangingPunct="0">
              <a:spcBef>
                <a:spcPct val="50000"/>
              </a:spcBef>
            </a:pPr>
            <a:r>
              <a:rPr lang="tr-TR" sz="3000" b="0" dirty="0" smtClean="0"/>
              <a:t>The CIPM Mutual Recognition Arrangement</a:t>
            </a:r>
            <a:endParaRPr lang="tr-TR" sz="3000" b="0" dirty="0"/>
          </a:p>
        </p:txBody>
      </p:sp>
      <p:sp>
        <p:nvSpPr>
          <p:cNvPr id="4" name="Text Box 4"/>
          <p:cNvSpPr txBox="1">
            <a:spLocks noChangeArrowheads="1"/>
          </p:cNvSpPr>
          <p:nvPr/>
        </p:nvSpPr>
        <p:spPr bwMode="auto">
          <a:xfrm>
            <a:off x="3786182" y="1428736"/>
            <a:ext cx="5029200" cy="3694113"/>
          </a:xfrm>
          <a:prstGeom prst="rect">
            <a:avLst/>
          </a:prstGeom>
          <a:noFill/>
          <a:ln w="57150">
            <a:noFill/>
            <a:miter lim="800000"/>
            <a:headEnd/>
            <a:tailEnd/>
          </a:ln>
          <a:effectLst/>
        </p:spPr>
        <p:txBody>
          <a:bodyPr>
            <a:spAutoFit/>
          </a:bodyPr>
          <a:lstStyle/>
          <a:p>
            <a:pPr lvl="1" algn="just" eaLnBrk="0" hangingPunct="0"/>
            <a:r>
              <a:rPr lang="en-US" sz="1800" b="0" dirty="0">
                <a:latin typeface="Futura Bk BT"/>
              </a:rPr>
              <a:t>The CIPM Mutual Recognition Arrangement (CIPM MRA) was signed on 14 October, 1999 by the Directors of the National Metrology Institutes of 38 States signatories to the </a:t>
            </a:r>
            <a:r>
              <a:rPr lang="en-US" sz="1800" b="0" dirty="0" err="1">
                <a:latin typeface="Futura Bk BT"/>
              </a:rPr>
              <a:t>Metre</a:t>
            </a:r>
            <a:r>
              <a:rPr lang="en-US" sz="1800" b="0" dirty="0">
                <a:latin typeface="Futura Bk BT"/>
              </a:rPr>
              <a:t> Convention and two international organizations. </a:t>
            </a:r>
          </a:p>
          <a:p>
            <a:pPr lvl="1" eaLnBrk="0" hangingPunct="0"/>
            <a:endParaRPr lang="en-US" sz="1800" b="0" dirty="0">
              <a:solidFill>
                <a:srgbClr val="C00000"/>
              </a:solidFill>
              <a:latin typeface="Futura Bk BT"/>
            </a:endParaRPr>
          </a:p>
          <a:p>
            <a:pPr lvl="1" algn="just" eaLnBrk="0" hangingPunct="0"/>
            <a:r>
              <a:rPr lang="en-US" sz="1800" b="0" dirty="0">
                <a:solidFill>
                  <a:srgbClr val="C00000"/>
                </a:solidFill>
                <a:latin typeface="Futura Bk BT"/>
              </a:rPr>
              <a:t>The essence of the CIPM MRA is that it provides the institutional and technical framework (the “what”, “who” and “how”) for NMIs to recognize each others’ measurement standards and calibration certificates.</a:t>
            </a:r>
          </a:p>
        </p:txBody>
      </p:sp>
      <p:pic>
        <p:nvPicPr>
          <p:cNvPr id="7" name="Picture 2"/>
          <p:cNvPicPr>
            <a:picLocks noChangeAspect="1" noChangeArrowheads="1"/>
          </p:cNvPicPr>
          <p:nvPr/>
        </p:nvPicPr>
        <p:blipFill>
          <a:blip r:embed="rId2"/>
          <a:srcRect/>
          <a:stretch>
            <a:fillRect/>
          </a:stretch>
        </p:blipFill>
        <p:spPr bwMode="auto">
          <a:xfrm>
            <a:off x="381000" y="1412875"/>
            <a:ext cx="3114675" cy="4530725"/>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a:t>
            </a:fld>
            <a:endParaRPr lang="tr-TR" sz="12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371600"/>
            <a:ext cx="8682038" cy="5078413"/>
          </a:xfrm>
          <a:prstGeom prst="rect">
            <a:avLst/>
          </a:prstGeom>
          <a:noFill/>
        </p:spPr>
        <p:txBody>
          <a:bodyPr>
            <a:spAutoFit/>
          </a:bodyPr>
          <a:lstStyle/>
          <a:p>
            <a:pPr algn="just">
              <a:defRPr/>
            </a:pPr>
            <a:r>
              <a:rPr lang="en-US" sz="2400" b="0" dirty="0">
                <a:latin typeface="Futura Bk BT"/>
              </a:rPr>
              <a:t>The </a:t>
            </a:r>
            <a:r>
              <a:rPr lang="en-US" sz="2400" b="0" dirty="0">
                <a:solidFill>
                  <a:srgbClr val="C00000"/>
                </a:solidFill>
                <a:latin typeface="Futura Bk BT"/>
              </a:rPr>
              <a:t>BIPM</a:t>
            </a:r>
            <a:r>
              <a:rPr lang="en-US" sz="2400" b="0" dirty="0">
                <a:latin typeface="Futura Bk BT"/>
              </a:rPr>
              <a:t> is responsible for the overall coordination of the CIPM MRA, under the authority of the CIPM. Other roles of the BIPM include:</a:t>
            </a:r>
          </a:p>
          <a:p>
            <a:pPr algn="just">
              <a:defRPr/>
            </a:pPr>
            <a:endParaRPr lang="en-US" sz="2400" b="0" dirty="0">
              <a:latin typeface="Futura Bk BT"/>
            </a:endParaRPr>
          </a:p>
          <a:p>
            <a:pPr marL="342900" indent="-342900" algn="just">
              <a:lnSpc>
                <a:spcPct val="150000"/>
              </a:lnSpc>
              <a:buFont typeface="Arial" pitchFamily="34" charset="0"/>
              <a:buChar char="•"/>
              <a:defRPr/>
            </a:pPr>
            <a:r>
              <a:rPr lang="en-US" sz="2400" b="0" dirty="0">
                <a:solidFill>
                  <a:srgbClr val="C00000"/>
                </a:solidFill>
                <a:latin typeface="Futura Bk BT"/>
              </a:rPr>
              <a:t>Organization</a:t>
            </a:r>
            <a:r>
              <a:rPr lang="en-US" sz="2400" b="0" dirty="0">
                <a:latin typeface="Futura Bk BT"/>
              </a:rPr>
              <a:t> of some KCs</a:t>
            </a:r>
          </a:p>
          <a:p>
            <a:pPr marL="342900" indent="-342900" algn="just">
              <a:lnSpc>
                <a:spcPct val="150000"/>
              </a:lnSpc>
              <a:buFont typeface="Arial" pitchFamily="34" charset="0"/>
              <a:buChar char="•"/>
              <a:defRPr/>
            </a:pPr>
            <a:r>
              <a:rPr lang="en-US" sz="2400" b="0" dirty="0">
                <a:solidFill>
                  <a:srgbClr val="C00000"/>
                </a:solidFill>
                <a:latin typeface="Futura Bk BT"/>
              </a:rPr>
              <a:t>Maintenance</a:t>
            </a:r>
            <a:r>
              <a:rPr lang="en-US" sz="2400" b="0" dirty="0">
                <a:latin typeface="Futura Bk BT"/>
              </a:rPr>
              <a:t> of the KCDB</a:t>
            </a:r>
          </a:p>
          <a:p>
            <a:pPr marL="342900" indent="-342900" algn="just">
              <a:lnSpc>
                <a:spcPct val="150000"/>
              </a:lnSpc>
              <a:buFont typeface="Arial" pitchFamily="34" charset="0"/>
              <a:buChar char="•"/>
              <a:defRPr/>
            </a:pPr>
            <a:r>
              <a:rPr lang="en-US" sz="2400" b="0" dirty="0">
                <a:solidFill>
                  <a:srgbClr val="C00000"/>
                </a:solidFill>
                <a:latin typeface="Futura Bk BT"/>
              </a:rPr>
              <a:t>Participation</a:t>
            </a:r>
            <a:r>
              <a:rPr lang="en-US" sz="2400" b="0" dirty="0">
                <a:latin typeface="Futura Bk BT"/>
              </a:rPr>
              <a:t> in the JCRB</a:t>
            </a:r>
          </a:p>
          <a:p>
            <a:pPr marL="342900" indent="-342900">
              <a:buFont typeface="Arial" pitchFamily="34" charset="0"/>
              <a:buChar char="•"/>
              <a:defRPr/>
            </a:pPr>
            <a:endParaRPr lang="en-US" sz="2400" b="0" dirty="0">
              <a:solidFill>
                <a:srgbClr val="1E1182"/>
              </a:solidFill>
              <a:latin typeface="Futura Bk BT"/>
            </a:endParaRPr>
          </a:p>
          <a:p>
            <a:pPr marL="342900" indent="-342900">
              <a:buFont typeface="Arial" pitchFamily="34" charset="0"/>
              <a:buChar char="•"/>
              <a:defRPr/>
            </a:pPr>
            <a:endParaRPr lang="en-US" sz="2400" b="0" dirty="0">
              <a:solidFill>
                <a:srgbClr val="1E1182"/>
              </a:solidFill>
              <a:latin typeface="Futura Bk BT"/>
            </a:endParaRPr>
          </a:p>
          <a:p>
            <a:pPr marL="342900" indent="-342900">
              <a:buFont typeface="Arial" pitchFamily="34" charset="0"/>
              <a:buChar char="•"/>
              <a:defRPr/>
            </a:pPr>
            <a:endParaRPr lang="en-US" sz="2400" b="0" dirty="0">
              <a:solidFill>
                <a:srgbClr val="1E1182"/>
              </a:solidFill>
              <a:latin typeface="Futura Bk BT"/>
            </a:endParaRPr>
          </a:p>
          <a:p>
            <a:pPr>
              <a:defRPr/>
            </a:pPr>
            <a:endParaRPr lang="en-US" sz="2400" b="0" dirty="0">
              <a:solidFill>
                <a:srgbClr val="1E1182"/>
              </a:solidFill>
              <a:latin typeface="Futura Bk BT"/>
            </a:endParaRPr>
          </a:p>
          <a:p>
            <a:pPr>
              <a:defRPr/>
            </a:pPr>
            <a:endParaRPr lang="en-US" sz="2400" b="0" dirty="0">
              <a:solidFill>
                <a:srgbClr val="1E1182"/>
              </a:solidFill>
              <a:latin typeface="Futura Bk BT"/>
            </a:endParaRPr>
          </a:p>
        </p:txBody>
      </p:sp>
      <p:sp>
        <p:nvSpPr>
          <p:cNvPr id="8" name="Rectangle 8"/>
          <p:cNvSpPr>
            <a:spLocks noChangeArrowheads="1"/>
          </p:cNvSpPr>
          <p:nvPr/>
        </p:nvSpPr>
        <p:spPr bwMode="auto">
          <a:xfrm>
            <a:off x="47299" y="42038"/>
            <a:ext cx="8096602"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Role of the BIPM</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40</a:t>
            </a:fld>
            <a:endParaRPr lang="tr-TR" sz="12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371600"/>
            <a:ext cx="8682038" cy="4524315"/>
          </a:xfrm>
          <a:prstGeom prst="rect">
            <a:avLst/>
          </a:prstGeom>
          <a:noFill/>
        </p:spPr>
        <p:txBody>
          <a:bodyPr>
            <a:spAutoFit/>
          </a:bodyPr>
          <a:lstStyle/>
          <a:p>
            <a:pPr algn="just">
              <a:defRPr/>
            </a:pPr>
            <a:r>
              <a:rPr lang="en-US" sz="2400" b="0" dirty="0">
                <a:latin typeface="Futura Bk BT"/>
              </a:rPr>
              <a:t>The Joint Committee of the Regional Metrology Organizations and the BIPM (JCRB), was created by the CIPM MRA, in order to:</a:t>
            </a:r>
          </a:p>
          <a:p>
            <a:pPr marL="342900" indent="-342900" algn="just">
              <a:buFont typeface="Arial" pitchFamily="34" charset="0"/>
              <a:buChar char="•"/>
              <a:defRPr/>
            </a:pPr>
            <a:r>
              <a:rPr lang="en-US" sz="2400" b="0" dirty="0">
                <a:solidFill>
                  <a:srgbClr val="C00000"/>
                </a:solidFill>
                <a:latin typeface="Futura Bk BT"/>
              </a:rPr>
              <a:t>coordinate the activities </a:t>
            </a:r>
            <a:r>
              <a:rPr lang="en-US" sz="2400" b="0" dirty="0">
                <a:latin typeface="Futura Bk BT"/>
              </a:rPr>
              <a:t>among RMOs in establishing confidence for the recognition of calibration and measurement certificates </a:t>
            </a:r>
          </a:p>
          <a:p>
            <a:pPr marL="342900" indent="-342900" algn="just">
              <a:buFont typeface="Arial" pitchFamily="34" charset="0"/>
              <a:buChar char="•"/>
              <a:defRPr/>
            </a:pPr>
            <a:r>
              <a:rPr lang="en-US" sz="2400" b="0" dirty="0">
                <a:solidFill>
                  <a:srgbClr val="C00000"/>
                </a:solidFill>
                <a:latin typeface="Futura Bk BT"/>
              </a:rPr>
              <a:t>make policy suggestions </a:t>
            </a:r>
            <a:r>
              <a:rPr lang="en-US" sz="2400" b="0" dirty="0">
                <a:latin typeface="Futura Bk BT"/>
              </a:rPr>
              <a:t>to the RMOs and to the CIPM concerning the implementation of the CIPM MRA</a:t>
            </a:r>
          </a:p>
          <a:p>
            <a:pPr marL="342900" indent="-342900" algn="just">
              <a:buFont typeface="Arial" pitchFamily="34" charset="0"/>
              <a:buChar char="•"/>
              <a:defRPr/>
            </a:pPr>
            <a:r>
              <a:rPr lang="en-US" sz="2400" b="0" dirty="0">
                <a:solidFill>
                  <a:srgbClr val="C00000"/>
                </a:solidFill>
                <a:latin typeface="Futura Bk BT"/>
              </a:rPr>
              <a:t>analyze the application </a:t>
            </a:r>
            <a:r>
              <a:rPr lang="en-US" sz="2400" b="0" dirty="0">
                <a:latin typeface="Futura Bk BT"/>
              </a:rPr>
              <a:t>by each RMO of the criteria of the CIPM MRA</a:t>
            </a:r>
          </a:p>
          <a:p>
            <a:pPr marL="342900" indent="-342900" algn="just">
              <a:buFont typeface="Arial" pitchFamily="34" charset="0"/>
              <a:buChar char="•"/>
              <a:defRPr/>
            </a:pPr>
            <a:r>
              <a:rPr lang="en-US" sz="2400" b="0" dirty="0">
                <a:solidFill>
                  <a:srgbClr val="C00000"/>
                </a:solidFill>
                <a:latin typeface="Futura Bk BT"/>
              </a:rPr>
              <a:t>manage and oversee </a:t>
            </a:r>
            <a:r>
              <a:rPr lang="en-US" sz="2400" b="0" dirty="0">
                <a:latin typeface="Futura Bk BT"/>
              </a:rPr>
              <a:t>the CMC review </a:t>
            </a:r>
            <a:r>
              <a:rPr lang="en-US" sz="2400" b="0" dirty="0" smtClean="0">
                <a:latin typeface="Futura Bk BT"/>
              </a:rPr>
              <a:t>process</a:t>
            </a:r>
            <a:endParaRPr lang="en-US" sz="2400" b="0" dirty="0">
              <a:solidFill>
                <a:srgbClr val="1E1182"/>
              </a:solidFill>
              <a:latin typeface="Futura Bk BT"/>
            </a:endParaRPr>
          </a:p>
          <a:p>
            <a:pPr marL="342900" indent="-342900">
              <a:buFont typeface="Arial" pitchFamily="34" charset="0"/>
              <a:buChar char="•"/>
              <a:defRPr/>
            </a:pPr>
            <a:endParaRPr lang="en-US" sz="2400" b="0" dirty="0">
              <a:solidFill>
                <a:srgbClr val="1E1182"/>
              </a:solidFill>
              <a:latin typeface="Futura Bk BT"/>
            </a:endParaRPr>
          </a:p>
        </p:txBody>
      </p:sp>
      <p:sp>
        <p:nvSpPr>
          <p:cNvPr id="8" name="Rectangle 8"/>
          <p:cNvSpPr>
            <a:spLocks noChangeArrowheads="1"/>
          </p:cNvSpPr>
          <p:nvPr/>
        </p:nvSpPr>
        <p:spPr bwMode="auto">
          <a:xfrm>
            <a:off x="78831" y="57804"/>
            <a:ext cx="806507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Role of the JCRB</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41</a:t>
            </a:fld>
            <a:endParaRPr lang="tr-TR" sz="12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087812"/>
            <a:ext cx="8682038" cy="4893647"/>
          </a:xfrm>
          <a:prstGeom prst="rect">
            <a:avLst/>
          </a:prstGeom>
          <a:noFill/>
        </p:spPr>
        <p:txBody>
          <a:bodyPr>
            <a:spAutoFit/>
          </a:bodyPr>
          <a:lstStyle/>
          <a:p>
            <a:pPr>
              <a:defRPr/>
            </a:pPr>
            <a:r>
              <a:rPr lang="en-US" sz="2400" b="0" dirty="0">
                <a:latin typeface="Futura Bk BT"/>
              </a:rPr>
              <a:t>RMOs are an essential component in the implementation of the CIPM MRA. Their responsibilities within the CIPM MRA include:</a:t>
            </a:r>
          </a:p>
          <a:p>
            <a:pPr>
              <a:defRPr/>
            </a:pPr>
            <a:endParaRPr lang="en-US" sz="2400" b="0" dirty="0">
              <a:latin typeface="Futura Bk BT"/>
            </a:endParaRPr>
          </a:p>
          <a:p>
            <a:pPr marL="342900" indent="-342900">
              <a:buFont typeface="Arial" pitchFamily="34" charset="0"/>
              <a:buChar char="•"/>
              <a:defRPr/>
            </a:pPr>
            <a:r>
              <a:rPr lang="en-US" sz="2400" b="0" dirty="0">
                <a:solidFill>
                  <a:srgbClr val="C00000"/>
                </a:solidFill>
                <a:latin typeface="Futura Bk BT"/>
              </a:rPr>
              <a:t>organization of RMO key comparisons</a:t>
            </a:r>
            <a:r>
              <a:rPr lang="en-US" sz="2400" b="0" dirty="0">
                <a:latin typeface="Futura Bk BT"/>
              </a:rPr>
              <a:t> linked to BIPM and CC key comparisons</a:t>
            </a:r>
          </a:p>
          <a:p>
            <a:pPr marL="342900" indent="-342900">
              <a:buFont typeface="Arial" pitchFamily="34" charset="0"/>
              <a:buChar char="•"/>
              <a:defRPr/>
            </a:pPr>
            <a:r>
              <a:rPr lang="en-US" sz="2400" b="0" dirty="0">
                <a:solidFill>
                  <a:srgbClr val="C00000"/>
                </a:solidFill>
                <a:latin typeface="Futura Bk BT"/>
              </a:rPr>
              <a:t>organization of supplemental comparisons</a:t>
            </a:r>
            <a:r>
              <a:rPr lang="en-US" sz="2400" b="0" dirty="0">
                <a:latin typeface="Futura Bk BT"/>
              </a:rPr>
              <a:t> to support CMC declarations</a:t>
            </a:r>
          </a:p>
          <a:p>
            <a:pPr marL="342900" indent="-342900">
              <a:buFont typeface="Arial" pitchFamily="34" charset="0"/>
              <a:buChar char="•"/>
              <a:defRPr/>
            </a:pPr>
            <a:r>
              <a:rPr lang="en-US" sz="2400" b="0" dirty="0">
                <a:solidFill>
                  <a:srgbClr val="C00000"/>
                </a:solidFill>
                <a:latin typeface="Futura Bk BT"/>
              </a:rPr>
              <a:t>review and approval of member NMI Quality Systems</a:t>
            </a:r>
            <a:r>
              <a:rPr lang="en-US" sz="2400" b="0" dirty="0">
                <a:latin typeface="Futura Bk BT"/>
              </a:rPr>
              <a:t> and submission of an annual report to the JCRB </a:t>
            </a:r>
          </a:p>
          <a:p>
            <a:pPr marL="342900" indent="-342900">
              <a:buFont typeface="Arial" pitchFamily="34" charset="0"/>
              <a:buChar char="•"/>
              <a:defRPr/>
            </a:pPr>
            <a:r>
              <a:rPr lang="en-US" sz="2400" b="0" dirty="0">
                <a:solidFill>
                  <a:srgbClr val="C00000"/>
                </a:solidFill>
                <a:latin typeface="Futura Bk BT"/>
              </a:rPr>
              <a:t>initial (“intra-regional”) review of the CMC declarations</a:t>
            </a:r>
            <a:r>
              <a:rPr lang="en-US" sz="2400" b="0" dirty="0">
                <a:latin typeface="Futura Bk BT"/>
              </a:rPr>
              <a:t> of member NMIs</a:t>
            </a:r>
          </a:p>
          <a:p>
            <a:pPr marL="342900" indent="-342900">
              <a:buFont typeface="Arial" pitchFamily="34" charset="0"/>
              <a:buChar char="•"/>
              <a:defRPr/>
            </a:pPr>
            <a:r>
              <a:rPr lang="en-US" sz="2400" b="0" dirty="0">
                <a:solidFill>
                  <a:srgbClr val="C00000"/>
                </a:solidFill>
                <a:latin typeface="Futura Bk BT"/>
              </a:rPr>
              <a:t>participation</a:t>
            </a:r>
            <a:r>
              <a:rPr lang="en-US" sz="2400" b="0" dirty="0">
                <a:latin typeface="Futura Bk BT"/>
              </a:rPr>
              <a:t> in the </a:t>
            </a:r>
            <a:r>
              <a:rPr lang="en-US" sz="2400" b="0" dirty="0" smtClean="0">
                <a:latin typeface="Futura Bk BT"/>
              </a:rPr>
              <a:t>JCRB</a:t>
            </a:r>
            <a:endParaRPr lang="en-US" sz="2400" b="0" dirty="0">
              <a:latin typeface="Futura Bk BT"/>
            </a:endParaRPr>
          </a:p>
        </p:txBody>
      </p:sp>
      <p:sp>
        <p:nvSpPr>
          <p:cNvPr id="8" name="Rectangle 8"/>
          <p:cNvSpPr>
            <a:spLocks noChangeArrowheads="1"/>
          </p:cNvSpPr>
          <p:nvPr/>
        </p:nvSpPr>
        <p:spPr bwMode="auto">
          <a:xfrm>
            <a:off x="47299" y="26272"/>
            <a:ext cx="8096602"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Role of the RMOs</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42</a:t>
            </a:fld>
            <a:endParaRPr lang="tr-TR" sz="1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1071546"/>
            <a:ext cx="8534400" cy="4893647"/>
          </a:xfrm>
          <a:prstGeom prst="rect">
            <a:avLst/>
          </a:prstGeom>
          <a:noFill/>
        </p:spPr>
        <p:txBody>
          <a:bodyPr>
            <a:spAutoFit/>
          </a:bodyPr>
          <a:lstStyle/>
          <a:p>
            <a:pPr algn="just">
              <a:defRPr/>
            </a:pPr>
            <a:r>
              <a:rPr lang="en-US" sz="2400" b="0" dirty="0">
                <a:latin typeface="Futura Bk BT"/>
              </a:rPr>
              <a:t>The CIPM MRA is essentially an agreement among NMIs, therefore NMIs have the utmost responsibility in implementing the requirements of the CIPM MRA according to established policies and guidelines. NMIs,</a:t>
            </a:r>
          </a:p>
          <a:p>
            <a:pPr algn="just">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participate in key and supplementary comparisons</a:t>
            </a:r>
            <a:r>
              <a:rPr lang="en-US" sz="2400" b="0" dirty="0">
                <a:latin typeface="Futura Bk BT"/>
              </a:rPr>
              <a:t>, in line with their needs</a:t>
            </a:r>
          </a:p>
          <a:p>
            <a:pPr marL="342900" indent="-342900" algn="just">
              <a:buFont typeface="Arial" pitchFamily="34" charset="0"/>
              <a:buChar char="•"/>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declare their CMCs </a:t>
            </a:r>
            <a:r>
              <a:rPr lang="en-US" sz="2400" b="0" dirty="0">
                <a:latin typeface="Futura Bk BT"/>
              </a:rPr>
              <a:t>and submit them to the established review process</a:t>
            </a:r>
          </a:p>
          <a:p>
            <a:pPr algn="just">
              <a:defRPr/>
            </a:pPr>
            <a:endParaRPr lang="en-US" sz="2400" b="0" dirty="0">
              <a:latin typeface="Futura Bk BT"/>
            </a:endParaRPr>
          </a:p>
          <a:p>
            <a:pPr marL="342900" indent="-342900" algn="just">
              <a:buFont typeface="Arial" pitchFamily="34" charset="0"/>
              <a:buChar char="•"/>
              <a:defRPr/>
            </a:pPr>
            <a:r>
              <a:rPr lang="en-US" sz="2400" b="0" dirty="0">
                <a:solidFill>
                  <a:srgbClr val="C00000"/>
                </a:solidFill>
                <a:latin typeface="Futura Bk BT"/>
              </a:rPr>
              <a:t>implement quality systems</a:t>
            </a:r>
            <a:r>
              <a:rPr lang="en-US" sz="2400" b="0" dirty="0">
                <a:latin typeface="Futura Bk BT"/>
              </a:rPr>
              <a:t> in line with the requirements of the CIPM </a:t>
            </a:r>
            <a:r>
              <a:rPr lang="en-US" sz="2400" b="0" dirty="0" smtClean="0">
                <a:latin typeface="Futura Bk BT"/>
              </a:rPr>
              <a:t>MRA</a:t>
            </a:r>
            <a:endParaRPr lang="en-US" sz="2400" b="0" dirty="0">
              <a:latin typeface="Futura Bk BT"/>
            </a:endParaRPr>
          </a:p>
        </p:txBody>
      </p:sp>
      <p:sp>
        <p:nvSpPr>
          <p:cNvPr id="7" name="Rectangle 8"/>
          <p:cNvSpPr>
            <a:spLocks noChangeArrowheads="1"/>
          </p:cNvSpPr>
          <p:nvPr/>
        </p:nvSpPr>
        <p:spPr bwMode="auto">
          <a:xfrm>
            <a:off x="15767" y="42038"/>
            <a:ext cx="812813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Role of the NMIs</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43</a:t>
            </a:fld>
            <a:endParaRPr lang="tr-TR" sz="1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1071546"/>
            <a:ext cx="8534400" cy="5386090"/>
          </a:xfrm>
          <a:prstGeom prst="rect">
            <a:avLst/>
          </a:prstGeom>
          <a:noFill/>
        </p:spPr>
        <p:txBody>
          <a:bodyPr>
            <a:spAutoFit/>
          </a:bodyPr>
          <a:lstStyle/>
          <a:p>
            <a:pPr algn="just">
              <a:defRPr/>
            </a:pPr>
            <a:r>
              <a:rPr lang="en-US" sz="2000" b="0" u="sng" dirty="0">
                <a:latin typeface="Futura Bk BT"/>
              </a:rPr>
              <a:t>According to Paragraph 3 of the CIPM MRA: </a:t>
            </a:r>
            <a:endParaRPr lang="tr-TR" sz="2000" b="0" u="sng" dirty="0" smtClean="0"/>
          </a:p>
          <a:p>
            <a:pPr algn="just">
              <a:defRPr/>
            </a:pPr>
            <a:endParaRPr lang="en-US" sz="2000" b="0" dirty="0">
              <a:latin typeface="Futura Bk BT"/>
            </a:endParaRPr>
          </a:p>
          <a:p>
            <a:pPr algn="just">
              <a:defRPr/>
            </a:pPr>
            <a:r>
              <a:rPr lang="en-US" sz="2000" b="0" i="1" dirty="0">
                <a:solidFill>
                  <a:srgbClr val="C00000"/>
                </a:solidFill>
                <a:latin typeface="Futura Bk BT"/>
              </a:rPr>
              <a:t>3.1</a:t>
            </a:r>
            <a:r>
              <a:rPr lang="en-US" sz="2000" b="0" i="1" dirty="0">
                <a:latin typeface="Futura Bk BT"/>
              </a:rPr>
              <a:t> The </a:t>
            </a:r>
            <a:r>
              <a:rPr lang="en-US" sz="2000" b="0" i="1" dirty="0">
                <a:solidFill>
                  <a:srgbClr val="C00000"/>
                </a:solidFill>
                <a:latin typeface="Futura Bk BT"/>
              </a:rPr>
              <a:t>technical basis of this arrangement is the set of results obtained in the course of time through key comparisons</a:t>
            </a:r>
            <a:r>
              <a:rPr lang="en-US" sz="2000" b="0" i="1" dirty="0">
                <a:latin typeface="Futura Bk BT"/>
              </a:rPr>
              <a:t> carried out by the Consultative Committees of the CIPM, the BIPM and the regional metrology organizations (RMOs), and published by the BIPM and maintained in the key comparison database1. Detailed technical provisions are given in the Technical Supplement to this arrangement. </a:t>
            </a:r>
            <a:endParaRPr lang="tr-TR" sz="2000" b="0" i="1" dirty="0" smtClean="0"/>
          </a:p>
          <a:p>
            <a:pPr algn="just">
              <a:defRPr/>
            </a:pPr>
            <a:endParaRPr lang="en-US" sz="2000" b="0" dirty="0">
              <a:latin typeface="Futura Bk BT"/>
            </a:endParaRPr>
          </a:p>
          <a:p>
            <a:pPr algn="just">
              <a:defRPr/>
            </a:pPr>
            <a:r>
              <a:rPr lang="en-US" sz="2000" b="0" i="1" dirty="0">
                <a:solidFill>
                  <a:srgbClr val="C00000"/>
                </a:solidFill>
                <a:latin typeface="Futura Bk BT"/>
              </a:rPr>
              <a:t>3.2</a:t>
            </a:r>
            <a:r>
              <a:rPr lang="en-US" sz="2000" b="0" i="1" dirty="0">
                <a:latin typeface="Futura Bk BT"/>
              </a:rPr>
              <a:t> Key comparisons carried out by Consultative Committees or the BIPM are referred to as </a:t>
            </a:r>
            <a:r>
              <a:rPr lang="en-US" sz="2000" b="0" i="1" dirty="0">
                <a:solidFill>
                  <a:srgbClr val="C00000"/>
                </a:solidFill>
                <a:latin typeface="Futura Bk BT"/>
              </a:rPr>
              <a:t>CIPM key comparisons</a:t>
            </a:r>
            <a:r>
              <a:rPr lang="en-US" sz="2000" b="0" i="1" dirty="0">
                <a:latin typeface="Futura Bk BT"/>
              </a:rPr>
              <a:t>; key comparisons carried out by regional metrology organizations are referred to as </a:t>
            </a:r>
            <a:r>
              <a:rPr lang="en-US" sz="2000" b="0" i="1" dirty="0">
                <a:solidFill>
                  <a:srgbClr val="C00000"/>
                </a:solidFill>
                <a:latin typeface="Futura Bk BT"/>
              </a:rPr>
              <a:t>RMO key comparisons</a:t>
            </a:r>
            <a:r>
              <a:rPr lang="en-US" sz="2000" b="0" i="1" dirty="0">
                <a:latin typeface="Futura Bk BT"/>
              </a:rPr>
              <a:t>; RMO key comparisons </a:t>
            </a:r>
            <a:r>
              <a:rPr lang="en-US" sz="2000" b="0" i="1" dirty="0">
                <a:solidFill>
                  <a:srgbClr val="C00000"/>
                </a:solidFill>
                <a:latin typeface="Futura Bk BT"/>
              </a:rPr>
              <a:t>must be linked </a:t>
            </a:r>
            <a:r>
              <a:rPr lang="en-US" sz="2000" b="0" i="1" dirty="0">
                <a:latin typeface="Futura Bk BT"/>
              </a:rPr>
              <a:t>to the corresponding CIPM key comparisons </a:t>
            </a:r>
            <a:r>
              <a:rPr lang="en-US" sz="2000" b="0" i="1" dirty="0">
                <a:solidFill>
                  <a:srgbClr val="C00000"/>
                </a:solidFill>
                <a:latin typeface="Futura Bk BT"/>
              </a:rPr>
              <a:t>by means of joint participants</a:t>
            </a:r>
            <a:r>
              <a:rPr lang="en-US" sz="2000" b="0" i="1" dirty="0">
                <a:latin typeface="Futura Bk BT"/>
              </a:rPr>
              <a:t>. The degree of equivalence derived from an RMO key comparison has the same status as that derived from a CIPM key comparison. </a:t>
            </a:r>
            <a:endParaRPr lang="en-US" sz="2000" b="0" dirty="0">
              <a:latin typeface="Futura Bk BT"/>
            </a:endParaRPr>
          </a:p>
          <a:p>
            <a:pPr marL="342900" indent="-342900">
              <a:defRPr/>
            </a:pPr>
            <a:endParaRPr lang="en-US" sz="2400" b="0" dirty="0">
              <a:solidFill>
                <a:srgbClr val="1E1182"/>
              </a:solidFill>
              <a:latin typeface="Futura Bk BT"/>
            </a:endParaRPr>
          </a:p>
        </p:txBody>
      </p:sp>
      <p:sp>
        <p:nvSpPr>
          <p:cNvPr id="7" name="Rectangle 8"/>
          <p:cNvSpPr>
            <a:spLocks noChangeArrowheads="1"/>
          </p:cNvSpPr>
          <p:nvPr/>
        </p:nvSpPr>
        <p:spPr bwMode="auto">
          <a:xfrm>
            <a:off x="1" y="10506"/>
            <a:ext cx="814390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Key Comparisons in the CIPM MRA</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44</a:t>
            </a:fld>
            <a:endParaRPr lang="tr-TR" sz="1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371600"/>
            <a:ext cx="8382000" cy="3939540"/>
          </a:xfrm>
          <a:prstGeom prst="rect">
            <a:avLst/>
          </a:prstGeom>
          <a:noFill/>
        </p:spPr>
        <p:txBody>
          <a:bodyPr>
            <a:spAutoFit/>
          </a:bodyPr>
          <a:lstStyle/>
          <a:p>
            <a:pPr algn="just">
              <a:defRPr/>
            </a:pPr>
            <a:r>
              <a:rPr lang="en-US" sz="2400" b="0" dirty="0">
                <a:latin typeface="Futura Bk BT"/>
              </a:rPr>
              <a:t>An NMI that has </a:t>
            </a:r>
            <a:r>
              <a:rPr lang="en-US" sz="2400" b="0" dirty="0">
                <a:solidFill>
                  <a:srgbClr val="C00000"/>
                </a:solidFill>
                <a:latin typeface="Futura Bk BT"/>
              </a:rPr>
              <a:t>participated in comparisons</a:t>
            </a:r>
            <a:r>
              <a:rPr lang="en-US" sz="2400" b="0" dirty="0">
                <a:latin typeface="Futura Bk BT"/>
              </a:rPr>
              <a:t> </a:t>
            </a:r>
            <a:r>
              <a:rPr lang="en-US" sz="2400" b="0" dirty="0" smtClean="0">
                <a:latin typeface="Futura Bk BT"/>
              </a:rPr>
              <a:t>and</a:t>
            </a:r>
            <a:r>
              <a:rPr lang="tr-TR" sz="2400" b="0" dirty="0" smtClean="0"/>
              <a:t> </a:t>
            </a:r>
            <a:r>
              <a:rPr lang="en-US" sz="2400" b="0" dirty="0" smtClean="0">
                <a:solidFill>
                  <a:srgbClr val="C00000"/>
                </a:solidFill>
                <a:latin typeface="Futura Bk BT"/>
              </a:rPr>
              <a:t>implemented </a:t>
            </a:r>
            <a:r>
              <a:rPr lang="en-US" sz="2400" b="0" dirty="0">
                <a:solidFill>
                  <a:srgbClr val="C00000"/>
                </a:solidFill>
                <a:latin typeface="Futura Bk BT"/>
              </a:rPr>
              <a:t>a QS </a:t>
            </a:r>
            <a:r>
              <a:rPr lang="en-US" sz="2400" b="0" dirty="0">
                <a:latin typeface="Futura Bk BT"/>
              </a:rPr>
              <a:t>that has received the approval of its RMO may submit CMCs for review and, if approved, publication in the KCDB. </a:t>
            </a:r>
          </a:p>
          <a:p>
            <a:pPr algn="just">
              <a:defRPr/>
            </a:pPr>
            <a:endParaRPr lang="en-US" sz="2400" b="0" dirty="0">
              <a:latin typeface="Futura Bk BT"/>
            </a:endParaRPr>
          </a:p>
          <a:p>
            <a:pPr algn="just">
              <a:defRPr/>
            </a:pPr>
            <a:r>
              <a:rPr lang="en-US" sz="2400" b="0" dirty="0">
                <a:latin typeface="Futura Bk BT"/>
              </a:rPr>
              <a:t>There are two stages to the CMC review process</a:t>
            </a:r>
            <a:r>
              <a:rPr lang="en-US" sz="2400" b="0" dirty="0" smtClean="0">
                <a:latin typeface="Futura Bk BT"/>
              </a:rPr>
              <a:t>:</a:t>
            </a:r>
            <a:endParaRPr lang="tr-TR" sz="2400" b="0" dirty="0" smtClean="0">
              <a:latin typeface="Futura Bk BT"/>
            </a:endParaRPr>
          </a:p>
          <a:p>
            <a:pPr algn="just">
              <a:defRPr/>
            </a:pPr>
            <a:endParaRPr lang="en-US" sz="1000" b="0" dirty="0">
              <a:latin typeface="Futura Bk BT"/>
            </a:endParaRPr>
          </a:p>
          <a:p>
            <a:pPr marL="457200" indent="-457200" algn="just">
              <a:buFontTx/>
              <a:buAutoNum type="arabicPeriod"/>
              <a:defRPr/>
            </a:pPr>
            <a:r>
              <a:rPr lang="en-US" sz="2400" b="0" dirty="0">
                <a:latin typeface="Futura Bk BT"/>
              </a:rPr>
              <a:t>Intra-regional review</a:t>
            </a:r>
          </a:p>
          <a:p>
            <a:pPr marL="457200" indent="-457200" algn="just">
              <a:buFontTx/>
              <a:buAutoNum type="arabicPeriod"/>
              <a:defRPr/>
            </a:pPr>
            <a:r>
              <a:rPr lang="en-US" sz="2400" b="0" dirty="0">
                <a:latin typeface="Futura Bk BT"/>
              </a:rPr>
              <a:t>Inter-regional review</a:t>
            </a:r>
          </a:p>
          <a:p>
            <a:pPr>
              <a:defRPr/>
            </a:pPr>
            <a:endParaRPr lang="en-US" sz="2400" b="0" dirty="0">
              <a:solidFill>
                <a:srgbClr val="1E1182"/>
              </a:solidFill>
              <a:latin typeface="Futura Bk BT"/>
            </a:endParaRPr>
          </a:p>
          <a:p>
            <a:pPr>
              <a:defRPr/>
            </a:pPr>
            <a:endParaRPr lang="en-US" sz="2400" b="0" dirty="0">
              <a:solidFill>
                <a:srgbClr val="1E1182"/>
              </a:solidFill>
              <a:latin typeface="Futura Bk BT"/>
            </a:endParaRPr>
          </a:p>
        </p:txBody>
      </p:sp>
      <p:sp>
        <p:nvSpPr>
          <p:cNvPr id="7" name="Rectangle 8"/>
          <p:cNvSpPr>
            <a:spLocks noChangeArrowheads="1"/>
          </p:cNvSpPr>
          <p:nvPr/>
        </p:nvSpPr>
        <p:spPr bwMode="auto">
          <a:xfrm>
            <a:off x="47299" y="26272"/>
            <a:ext cx="802516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 Declarations and Reviews</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45</a:t>
            </a:fld>
            <a:endParaRPr lang="tr-TR" sz="12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219200" y="1071546"/>
            <a:ext cx="1447800" cy="617554"/>
          </a:xfrm>
          <a:prstGeom prst="rect">
            <a:avLst/>
          </a:prstGeom>
          <a:solidFill>
            <a:srgbClr val="C00000"/>
          </a:solidFill>
          <a:ln w="9525" algn="ctr">
            <a:solidFill>
              <a:schemeClr val="tx1"/>
            </a:solidFill>
            <a:round/>
            <a:headEnd/>
            <a:tailEnd/>
          </a:ln>
        </p:spPr>
        <p:txBody>
          <a:bodyPr/>
          <a:lstStyle/>
          <a:p>
            <a:pPr algn="ctr" eaLnBrk="0" hangingPunct="0"/>
            <a:r>
              <a:rPr lang="en-US" dirty="0">
                <a:solidFill>
                  <a:schemeClr val="bg1"/>
                </a:solidFill>
                <a:latin typeface="Futura Bk BT"/>
              </a:rPr>
              <a:t>NMI CMC File</a:t>
            </a:r>
          </a:p>
        </p:txBody>
      </p:sp>
      <p:sp>
        <p:nvSpPr>
          <p:cNvPr id="5" name="Rectangle 4"/>
          <p:cNvSpPr/>
          <p:nvPr/>
        </p:nvSpPr>
        <p:spPr bwMode="auto">
          <a:xfrm>
            <a:off x="533400" y="2133600"/>
            <a:ext cx="2819400" cy="3733800"/>
          </a:xfrm>
          <a:prstGeom prst="rect">
            <a:avLst/>
          </a:prstGeom>
          <a:solidFill>
            <a:schemeClr val="tx1">
              <a:lumMod val="75000"/>
              <a:lumOff val="25000"/>
            </a:schemeClr>
          </a:solidFill>
          <a:ln w="9525" cap="flat" cmpd="sng" algn="ctr">
            <a:solidFill>
              <a:schemeClr val="tx1"/>
            </a:solidFill>
            <a:prstDash val="solid"/>
            <a:round/>
            <a:headEnd type="none" w="med" len="med"/>
            <a:tailEnd type="none" w="med" len="med"/>
          </a:ln>
          <a:effectLst/>
          <a:extLst/>
        </p:spPr>
        <p:txBody>
          <a:bodyPr anchor="ctr"/>
          <a:lstStyle/>
          <a:p>
            <a:pPr eaLnBrk="0" hangingPunct="0">
              <a:defRPr/>
            </a:pPr>
            <a:r>
              <a:rPr lang="en-US" sz="1400" dirty="0">
                <a:solidFill>
                  <a:schemeClr val="bg1"/>
                </a:solidFill>
                <a:latin typeface="Futura Bk BT"/>
              </a:rPr>
              <a:t>INTRA-REGIONAL CMC REVIEW:</a:t>
            </a:r>
          </a:p>
          <a:p>
            <a:pPr eaLnBrk="0" hangingPunct="0">
              <a:defRPr/>
            </a:pPr>
            <a:endParaRPr lang="en-US" sz="1400" dirty="0">
              <a:solidFill>
                <a:schemeClr val="bg1"/>
              </a:solidFill>
              <a:latin typeface="Futura Bk BT"/>
            </a:endParaRPr>
          </a:p>
          <a:p>
            <a:pPr marL="171450" indent="-171450" eaLnBrk="0" hangingPunct="0">
              <a:buFontTx/>
              <a:buChar char="-"/>
              <a:defRPr/>
            </a:pPr>
            <a:r>
              <a:rPr lang="en-US" sz="1400" dirty="0">
                <a:solidFill>
                  <a:schemeClr val="bg1"/>
                </a:solidFill>
                <a:latin typeface="Futura Bk BT"/>
              </a:rPr>
              <a:t>Lead by the TC Chair of the relevant area</a:t>
            </a:r>
          </a:p>
          <a:p>
            <a:pPr marL="171450" indent="-171450" eaLnBrk="0" hangingPunct="0">
              <a:buFontTx/>
              <a:buChar char="-"/>
              <a:defRPr/>
            </a:pPr>
            <a:r>
              <a:rPr lang="en-US" sz="1400" dirty="0">
                <a:solidFill>
                  <a:schemeClr val="bg1"/>
                </a:solidFill>
                <a:latin typeface="Futura Bk BT"/>
              </a:rPr>
              <a:t>Checks CMC declarations against required evidence and criteria specified by the JCRB </a:t>
            </a:r>
            <a:r>
              <a:rPr lang="en-US" sz="1400" dirty="0" smtClean="0">
                <a:solidFill>
                  <a:schemeClr val="bg1"/>
                </a:solidFill>
                <a:latin typeface="Futura Bk BT"/>
              </a:rPr>
              <a:t>Guidelines</a:t>
            </a:r>
            <a:r>
              <a:rPr lang="tr-TR" sz="1400" dirty="0" smtClean="0">
                <a:solidFill>
                  <a:schemeClr val="bg1"/>
                </a:solidFill>
              </a:rPr>
              <a:t> and CCs</a:t>
            </a:r>
            <a:endParaRPr lang="en-US" sz="1400" dirty="0">
              <a:solidFill>
                <a:schemeClr val="bg1"/>
              </a:solidFill>
              <a:latin typeface="Futura Bk BT"/>
            </a:endParaRPr>
          </a:p>
          <a:p>
            <a:pPr marL="171450" indent="-171450" eaLnBrk="0" hangingPunct="0">
              <a:buFontTx/>
              <a:buChar char="-"/>
              <a:defRPr/>
            </a:pPr>
            <a:r>
              <a:rPr lang="en-US" sz="1400" dirty="0">
                <a:solidFill>
                  <a:schemeClr val="bg1"/>
                </a:solidFill>
                <a:latin typeface="Futura Bk BT"/>
              </a:rPr>
              <a:t>NMI must respond to comments and questions submitted by reviewers</a:t>
            </a:r>
          </a:p>
          <a:p>
            <a:pPr marL="171450" indent="-171450" eaLnBrk="0" hangingPunct="0">
              <a:buFontTx/>
              <a:buChar char="-"/>
              <a:defRPr/>
            </a:pPr>
            <a:r>
              <a:rPr lang="en-US" sz="1400" dirty="0">
                <a:solidFill>
                  <a:schemeClr val="bg1"/>
                </a:solidFill>
                <a:latin typeface="Futura Bk BT"/>
              </a:rPr>
              <a:t>Quality System of the NMI must be approved and cover the CMCs under review</a:t>
            </a:r>
          </a:p>
          <a:p>
            <a:pPr marL="171450" indent="-171450" eaLnBrk="0" hangingPunct="0">
              <a:buFontTx/>
              <a:buChar char="-"/>
              <a:defRPr/>
            </a:pPr>
            <a:endParaRPr lang="en-US" dirty="0">
              <a:latin typeface="Futura Bk BT"/>
            </a:endParaRPr>
          </a:p>
        </p:txBody>
      </p:sp>
      <p:sp>
        <p:nvSpPr>
          <p:cNvPr id="9" name="Rectangle 8"/>
          <p:cNvSpPr/>
          <p:nvPr/>
        </p:nvSpPr>
        <p:spPr bwMode="auto">
          <a:xfrm>
            <a:off x="3810000" y="2133600"/>
            <a:ext cx="2819400" cy="3733800"/>
          </a:xfrm>
          <a:prstGeom prst="rect">
            <a:avLst/>
          </a:prstGeom>
          <a:solidFill>
            <a:schemeClr val="accent5">
              <a:lumMod val="75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eaLnBrk="0" hangingPunct="0">
              <a:defRPr/>
            </a:pPr>
            <a:r>
              <a:rPr lang="en-US" sz="1400" dirty="0">
                <a:solidFill>
                  <a:schemeClr val="bg1"/>
                </a:solidFill>
                <a:latin typeface="Futura Bk BT"/>
              </a:rPr>
              <a:t>INTER-REGIONAL CMC REVIEW:</a:t>
            </a:r>
          </a:p>
          <a:p>
            <a:pPr eaLnBrk="0" hangingPunct="0">
              <a:defRPr/>
            </a:pPr>
            <a:endParaRPr lang="en-US" sz="1400" dirty="0">
              <a:solidFill>
                <a:schemeClr val="bg1"/>
              </a:solidFill>
              <a:latin typeface="Futura Bk BT"/>
            </a:endParaRPr>
          </a:p>
          <a:p>
            <a:pPr marL="285750" indent="-285750" eaLnBrk="0" hangingPunct="0">
              <a:buFontTx/>
              <a:buChar char="-"/>
              <a:defRPr/>
            </a:pPr>
            <a:r>
              <a:rPr lang="en-US" sz="1400" dirty="0">
                <a:solidFill>
                  <a:schemeClr val="bg1"/>
                </a:solidFill>
                <a:latin typeface="Futura Bk BT"/>
              </a:rPr>
              <a:t>Conducted via dedicated JCRB website</a:t>
            </a:r>
          </a:p>
          <a:p>
            <a:pPr marL="285750" indent="-285750" eaLnBrk="0" hangingPunct="0">
              <a:buFontTx/>
              <a:buChar char="-"/>
              <a:defRPr/>
            </a:pPr>
            <a:r>
              <a:rPr lang="en-US" sz="1400" dirty="0">
                <a:solidFill>
                  <a:schemeClr val="bg1"/>
                </a:solidFill>
                <a:latin typeface="Futura Bk BT"/>
              </a:rPr>
              <a:t>Any RMO that wishes to may participate through its TCs</a:t>
            </a:r>
          </a:p>
          <a:p>
            <a:pPr marL="285750" indent="-285750" eaLnBrk="0" hangingPunct="0">
              <a:buFontTx/>
              <a:buChar char="-"/>
              <a:defRPr/>
            </a:pPr>
            <a:r>
              <a:rPr lang="en-US" sz="1400" dirty="0">
                <a:solidFill>
                  <a:schemeClr val="bg1"/>
                </a:solidFill>
                <a:latin typeface="Futura Bk BT"/>
              </a:rPr>
              <a:t>Checks against technical criteria only</a:t>
            </a:r>
          </a:p>
          <a:p>
            <a:pPr marL="285750" indent="-285750" eaLnBrk="0" hangingPunct="0">
              <a:buFontTx/>
              <a:buChar char="-"/>
              <a:defRPr/>
            </a:pPr>
            <a:r>
              <a:rPr lang="en-US" sz="1400" dirty="0">
                <a:solidFill>
                  <a:schemeClr val="bg1"/>
                </a:solidFill>
                <a:latin typeface="Futura Bk BT"/>
              </a:rPr>
              <a:t>NMI must respond to comments submitted by reviewers, and if </a:t>
            </a:r>
            <a:r>
              <a:rPr lang="en-US" sz="1400" dirty="0" smtClean="0">
                <a:solidFill>
                  <a:schemeClr val="bg1"/>
                </a:solidFill>
                <a:latin typeface="Futura Bk BT"/>
              </a:rPr>
              <a:t>necessary</a:t>
            </a:r>
            <a:r>
              <a:rPr lang="tr-TR" sz="1400" dirty="0" smtClean="0">
                <a:solidFill>
                  <a:schemeClr val="bg1"/>
                </a:solidFill>
              </a:rPr>
              <a:t>,</a:t>
            </a:r>
            <a:r>
              <a:rPr lang="en-US" sz="1400" dirty="0" smtClean="0">
                <a:solidFill>
                  <a:schemeClr val="bg1"/>
                </a:solidFill>
                <a:latin typeface="Futura Bk BT"/>
              </a:rPr>
              <a:t> </a:t>
            </a:r>
            <a:r>
              <a:rPr lang="en-US" sz="1400" dirty="0">
                <a:solidFill>
                  <a:schemeClr val="bg1"/>
                </a:solidFill>
                <a:latin typeface="Futura Bk BT"/>
              </a:rPr>
              <a:t>revise the CMC submission</a:t>
            </a:r>
          </a:p>
          <a:p>
            <a:pPr eaLnBrk="0" hangingPunct="0">
              <a:defRPr/>
            </a:pPr>
            <a:endParaRPr lang="en-US" sz="1400" dirty="0">
              <a:latin typeface="Futura Bk BT"/>
            </a:endParaRPr>
          </a:p>
          <a:p>
            <a:pPr eaLnBrk="0" hangingPunct="0">
              <a:defRPr/>
            </a:pPr>
            <a:endParaRPr lang="en-US" sz="1200" dirty="0">
              <a:latin typeface="Futura Bk BT"/>
            </a:endParaRPr>
          </a:p>
          <a:p>
            <a:pPr eaLnBrk="0" hangingPunct="0">
              <a:defRPr/>
            </a:pPr>
            <a:endParaRPr lang="en-US" sz="1200" dirty="0">
              <a:latin typeface="Futura Bk BT"/>
            </a:endParaRPr>
          </a:p>
        </p:txBody>
      </p:sp>
      <p:sp>
        <p:nvSpPr>
          <p:cNvPr id="6" name="Rectangle 5"/>
          <p:cNvSpPr>
            <a:spLocks noChangeArrowheads="1"/>
          </p:cNvSpPr>
          <p:nvPr/>
        </p:nvSpPr>
        <p:spPr bwMode="auto">
          <a:xfrm>
            <a:off x="7010400" y="2133600"/>
            <a:ext cx="1828800" cy="838200"/>
          </a:xfrm>
          <a:prstGeom prst="rect">
            <a:avLst/>
          </a:prstGeom>
          <a:solidFill>
            <a:schemeClr val="accent2">
              <a:lumMod val="75000"/>
            </a:schemeClr>
          </a:solidFill>
          <a:ln w="9525" algn="ctr">
            <a:solidFill>
              <a:schemeClr val="tx1"/>
            </a:solidFill>
            <a:round/>
            <a:headEnd/>
            <a:tailEnd/>
          </a:ln>
        </p:spPr>
        <p:txBody>
          <a:bodyPr anchor="ctr"/>
          <a:lstStyle/>
          <a:p>
            <a:pPr algn="ctr" eaLnBrk="0" hangingPunct="0"/>
            <a:r>
              <a:rPr lang="en-US" sz="1600" dirty="0" smtClean="0">
                <a:solidFill>
                  <a:schemeClr val="bg1"/>
                </a:solidFill>
                <a:latin typeface="Futura Bk BT"/>
              </a:rPr>
              <a:t>FINAL </a:t>
            </a:r>
            <a:r>
              <a:rPr lang="en-US" sz="1600" dirty="0">
                <a:solidFill>
                  <a:schemeClr val="bg1"/>
                </a:solidFill>
                <a:latin typeface="Futura Bk BT"/>
              </a:rPr>
              <a:t>JCRB APPROVAL</a:t>
            </a:r>
          </a:p>
        </p:txBody>
      </p:sp>
      <p:sp>
        <p:nvSpPr>
          <p:cNvPr id="11" name="Rectangle 10"/>
          <p:cNvSpPr>
            <a:spLocks noChangeArrowheads="1"/>
          </p:cNvSpPr>
          <p:nvPr/>
        </p:nvSpPr>
        <p:spPr bwMode="auto">
          <a:xfrm>
            <a:off x="7010400" y="3657600"/>
            <a:ext cx="1828800" cy="914400"/>
          </a:xfrm>
          <a:prstGeom prst="rect">
            <a:avLst/>
          </a:prstGeom>
          <a:solidFill>
            <a:schemeClr val="accent3">
              <a:lumMod val="50000"/>
            </a:schemeClr>
          </a:solidFill>
          <a:ln w="9525" algn="ctr">
            <a:solidFill>
              <a:schemeClr val="tx1"/>
            </a:solidFill>
            <a:round/>
            <a:headEnd/>
            <a:tailEnd/>
          </a:ln>
        </p:spPr>
        <p:txBody>
          <a:bodyPr anchor="ctr"/>
          <a:lstStyle/>
          <a:p>
            <a:pPr algn="ctr" eaLnBrk="0" hangingPunct="0"/>
            <a:r>
              <a:rPr lang="en-US" sz="1600" dirty="0">
                <a:solidFill>
                  <a:schemeClr val="bg1"/>
                </a:solidFill>
                <a:latin typeface="Futura Bk BT"/>
              </a:rPr>
              <a:t>PUBLICATION </a:t>
            </a:r>
            <a:r>
              <a:rPr lang="en-US" sz="1600" dirty="0" smtClean="0">
                <a:solidFill>
                  <a:schemeClr val="bg1"/>
                </a:solidFill>
                <a:latin typeface="Futura Bk BT"/>
              </a:rPr>
              <a:t>IN </a:t>
            </a:r>
            <a:r>
              <a:rPr lang="en-US" sz="1600" dirty="0">
                <a:solidFill>
                  <a:schemeClr val="bg1"/>
                </a:solidFill>
                <a:latin typeface="Futura Bk BT"/>
              </a:rPr>
              <a:t>KCDB</a:t>
            </a:r>
          </a:p>
        </p:txBody>
      </p:sp>
      <p:sp>
        <p:nvSpPr>
          <p:cNvPr id="8" name="Right Arrow 7"/>
          <p:cNvSpPr/>
          <p:nvPr/>
        </p:nvSpPr>
        <p:spPr bwMode="auto">
          <a:xfrm>
            <a:off x="3429000" y="3657600"/>
            <a:ext cx="304800" cy="457200"/>
          </a:xfrm>
          <a:prstGeom prst="rightArrow">
            <a:avLst/>
          </a:prstGeom>
          <a:solidFill>
            <a:schemeClr val="tx1">
              <a:lumMod val="75000"/>
              <a:lumOff val="25000"/>
            </a:schemeClr>
          </a:solidFill>
          <a:ln w="9525" cap="flat" cmpd="sng" algn="ctr">
            <a:solidFill>
              <a:schemeClr val="tx1"/>
            </a:solidFill>
            <a:prstDash val="solid"/>
            <a:round/>
            <a:headEnd type="none" w="med" len="med"/>
            <a:tailEnd type="none" w="med" len="med"/>
          </a:ln>
          <a:effectLst/>
          <a:extLst/>
        </p:spPr>
        <p:txBody>
          <a:bodyPr/>
          <a:lstStyle/>
          <a:p>
            <a:pPr eaLnBrk="0" hangingPunct="0">
              <a:defRPr/>
            </a:pPr>
            <a:endParaRPr lang="en-US">
              <a:latin typeface="Futura Bk BT"/>
            </a:endParaRPr>
          </a:p>
        </p:txBody>
      </p:sp>
      <p:sp>
        <p:nvSpPr>
          <p:cNvPr id="13" name="Right Arrow 12"/>
          <p:cNvSpPr/>
          <p:nvPr/>
        </p:nvSpPr>
        <p:spPr bwMode="auto">
          <a:xfrm>
            <a:off x="6654800" y="2324100"/>
            <a:ext cx="304800" cy="457200"/>
          </a:xfrm>
          <a:prstGeom prst="rightArrow">
            <a:avLst/>
          </a:prstGeom>
          <a:solidFill>
            <a:schemeClr val="tx1">
              <a:lumMod val="75000"/>
              <a:lumOff val="25000"/>
            </a:schemeClr>
          </a:solidFill>
          <a:ln w="9525" cap="flat" cmpd="sng" algn="ctr">
            <a:solidFill>
              <a:schemeClr val="tx1"/>
            </a:solidFill>
            <a:prstDash val="solid"/>
            <a:round/>
            <a:headEnd type="none" w="med" len="med"/>
            <a:tailEnd type="none" w="med" len="med"/>
          </a:ln>
          <a:effectLst/>
          <a:extLst/>
        </p:spPr>
        <p:txBody>
          <a:bodyPr/>
          <a:lstStyle/>
          <a:p>
            <a:pPr eaLnBrk="0" hangingPunct="0">
              <a:defRPr/>
            </a:pPr>
            <a:endParaRPr lang="en-US">
              <a:latin typeface="Futura Bk BT"/>
            </a:endParaRPr>
          </a:p>
        </p:txBody>
      </p:sp>
      <p:sp>
        <p:nvSpPr>
          <p:cNvPr id="10" name="Down Arrow 9"/>
          <p:cNvSpPr/>
          <p:nvPr/>
        </p:nvSpPr>
        <p:spPr bwMode="auto">
          <a:xfrm>
            <a:off x="7848600" y="3048000"/>
            <a:ext cx="228600" cy="533400"/>
          </a:xfrm>
          <a:prstGeom prst="downArrow">
            <a:avLst/>
          </a:prstGeom>
          <a:solidFill>
            <a:schemeClr val="tx1">
              <a:lumMod val="75000"/>
              <a:lumOff val="25000"/>
            </a:schemeClr>
          </a:solidFill>
          <a:ln w="9525" cap="flat" cmpd="sng" algn="ctr">
            <a:solidFill>
              <a:schemeClr val="tx1"/>
            </a:solidFill>
            <a:prstDash val="solid"/>
            <a:round/>
            <a:headEnd type="none" w="med" len="med"/>
            <a:tailEnd type="none" w="med" len="med"/>
          </a:ln>
          <a:effectLst/>
          <a:extLst/>
        </p:spPr>
        <p:txBody>
          <a:bodyPr/>
          <a:lstStyle/>
          <a:p>
            <a:pPr eaLnBrk="0" hangingPunct="0">
              <a:defRPr/>
            </a:pPr>
            <a:endParaRPr lang="en-US">
              <a:latin typeface="Futura Bk BT"/>
            </a:endParaRPr>
          </a:p>
        </p:txBody>
      </p:sp>
      <p:sp>
        <p:nvSpPr>
          <p:cNvPr id="16" name="Down Arrow 15"/>
          <p:cNvSpPr/>
          <p:nvPr/>
        </p:nvSpPr>
        <p:spPr bwMode="auto">
          <a:xfrm>
            <a:off x="1898650" y="1733550"/>
            <a:ext cx="114300" cy="342900"/>
          </a:xfrm>
          <a:prstGeom prst="downArrow">
            <a:avLst/>
          </a:prstGeom>
          <a:solidFill>
            <a:schemeClr val="tx1">
              <a:lumMod val="75000"/>
              <a:lumOff val="25000"/>
            </a:schemeClr>
          </a:solidFill>
          <a:ln w="9525" cap="flat" cmpd="sng" algn="ctr">
            <a:solidFill>
              <a:schemeClr val="tx1"/>
            </a:solidFill>
            <a:prstDash val="solid"/>
            <a:round/>
            <a:headEnd type="none" w="med" len="med"/>
            <a:tailEnd type="none" w="med" len="med"/>
          </a:ln>
          <a:effectLst/>
          <a:extLst/>
        </p:spPr>
        <p:txBody>
          <a:bodyPr/>
          <a:lstStyle/>
          <a:p>
            <a:pPr eaLnBrk="0" hangingPunct="0">
              <a:defRPr/>
            </a:pPr>
            <a:endParaRPr lang="en-US">
              <a:latin typeface="Futura Bk BT"/>
            </a:endParaRPr>
          </a:p>
        </p:txBody>
      </p:sp>
      <p:sp>
        <p:nvSpPr>
          <p:cNvPr id="18" name="Rectangle 8"/>
          <p:cNvSpPr>
            <a:spLocks noChangeArrowheads="1"/>
          </p:cNvSpPr>
          <p:nvPr/>
        </p:nvSpPr>
        <p:spPr bwMode="auto">
          <a:xfrm>
            <a:off x="0" y="42038"/>
            <a:ext cx="8001025"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 Declarations and Reviews</a:t>
            </a:r>
            <a:endParaRPr lang="en-GB" sz="3600" dirty="0">
              <a:solidFill>
                <a:schemeClr val="bg1"/>
              </a:solidFill>
              <a:latin typeface="Futura Bk BT"/>
              <a:ea typeface="+mj-ea"/>
              <a:cs typeface="+mj-cs"/>
            </a:endParaRPr>
          </a:p>
        </p:txBody>
      </p:sp>
      <p:sp>
        <p:nvSpPr>
          <p:cNvPr id="1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46</a:t>
            </a:fld>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6" grpId="0" animBg="1"/>
      <p:bldP spid="11" grpId="0" animBg="1"/>
      <p:bldP spid="8" grpId="0" animBg="1"/>
      <p:bldP spid="13" grpId="0" animBg="1"/>
      <p:bldP spid="10" grpId="0" animBg="1"/>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371600"/>
            <a:ext cx="8382000" cy="830997"/>
          </a:xfrm>
          <a:prstGeom prst="rect">
            <a:avLst/>
          </a:prstGeom>
          <a:noFill/>
        </p:spPr>
        <p:txBody>
          <a:bodyPr>
            <a:spAutoFit/>
          </a:bodyPr>
          <a:lstStyle/>
          <a:p>
            <a:pPr>
              <a:defRPr/>
            </a:pPr>
            <a:endParaRPr lang="en-US" sz="2400" b="0" dirty="0">
              <a:solidFill>
                <a:srgbClr val="1E1182"/>
              </a:solidFill>
              <a:latin typeface="Futura Bk BT"/>
            </a:endParaRPr>
          </a:p>
          <a:p>
            <a:pPr>
              <a:defRPr/>
            </a:pPr>
            <a:endParaRPr lang="en-US" sz="2400" b="0" dirty="0">
              <a:solidFill>
                <a:srgbClr val="1E1182"/>
              </a:solidFill>
              <a:latin typeface="Futura Bk BT"/>
            </a:endParaRPr>
          </a:p>
        </p:txBody>
      </p:sp>
      <p:sp>
        <p:nvSpPr>
          <p:cNvPr id="7" name="Rectangle 8"/>
          <p:cNvSpPr>
            <a:spLocks noChangeArrowheads="1"/>
          </p:cNvSpPr>
          <p:nvPr/>
        </p:nvSpPr>
        <p:spPr bwMode="auto">
          <a:xfrm>
            <a:off x="214283" y="26272"/>
            <a:ext cx="800105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The Key Comparison Database</a:t>
            </a:r>
            <a:endParaRPr lang="en-GB" sz="3600" dirty="0">
              <a:solidFill>
                <a:schemeClr val="bg1"/>
              </a:solidFill>
              <a:latin typeface="Futura Bk BT"/>
              <a:ea typeface="+mj-ea"/>
              <a:cs typeface="+mj-cs"/>
            </a:endParaRPr>
          </a:p>
        </p:txBody>
      </p:sp>
      <p:sp>
        <p:nvSpPr>
          <p:cNvPr id="6" name="TextBox 5"/>
          <p:cNvSpPr txBox="1"/>
          <p:nvPr/>
        </p:nvSpPr>
        <p:spPr>
          <a:xfrm>
            <a:off x="228600" y="2438400"/>
            <a:ext cx="8382000" cy="2677656"/>
          </a:xfrm>
          <a:prstGeom prst="rect">
            <a:avLst/>
          </a:prstGeom>
          <a:noFill/>
        </p:spPr>
        <p:txBody>
          <a:bodyPr>
            <a:spAutoFit/>
          </a:bodyPr>
          <a:lstStyle/>
          <a:p>
            <a:pPr marL="0" indent="0" algn="just">
              <a:lnSpc>
                <a:spcPct val="80000"/>
              </a:lnSpc>
              <a:buFontTx/>
              <a:buNone/>
            </a:pPr>
            <a:r>
              <a:rPr lang="en-GB" sz="2400" b="0" dirty="0" smtClean="0">
                <a:latin typeface="Futura Bk BT"/>
              </a:rPr>
              <a:t>The K</a:t>
            </a:r>
            <a:r>
              <a:rPr lang="tr-TR" sz="2400" b="0" dirty="0" smtClean="0"/>
              <a:t>ey Comparison Database (KCDB)</a:t>
            </a:r>
            <a:r>
              <a:rPr lang="en-GB" sz="2400" b="0" dirty="0" smtClean="0">
                <a:latin typeface="Futura Bk BT"/>
              </a:rPr>
              <a:t> is a public-access website</a:t>
            </a:r>
            <a:r>
              <a:rPr lang="tr-TR" sz="2400" b="0" dirty="0" smtClean="0"/>
              <a:t> </a:t>
            </a:r>
            <a:r>
              <a:rPr lang="en-GB" sz="2400" b="0" dirty="0" smtClean="0">
                <a:latin typeface="Futura Bk BT"/>
              </a:rPr>
              <a:t>built up upon a number of</a:t>
            </a:r>
            <a:r>
              <a:rPr lang="tr-TR" sz="2400" b="0" dirty="0" smtClean="0"/>
              <a:t> </a:t>
            </a:r>
            <a:r>
              <a:rPr lang="en-GB" sz="2400" b="0" dirty="0" smtClean="0">
                <a:latin typeface="Futura Bk BT"/>
              </a:rPr>
              <a:t>databases and</a:t>
            </a:r>
            <a:r>
              <a:rPr lang="tr-TR" sz="2400" b="0" dirty="0" smtClean="0"/>
              <a:t> </a:t>
            </a:r>
            <a:r>
              <a:rPr lang="en-GB" sz="2400" b="0" dirty="0" smtClean="0">
                <a:latin typeface="Futura Bk BT"/>
              </a:rPr>
              <a:t>maintained by the BIPM</a:t>
            </a:r>
            <a:r>
              <a:rPr lang="tr-TR" sz="2400" b="0" dirty="0" smtClean="0"/>
              <a:t>:</a:t>
            </a:r>
          </a:p>
          <a:p>
            <a:pPr marL="0" indent="0" algn="just">
              <a:lnSpc>
                <a:spcPct val="80000"/>
              </a:lnSpc>
              <a:buFontTx/>
              <a:buNone/>
            </a:pPr>
            <a:endParaRPr lang="tr-TR" sz="2400" b="0" dirty="0" smtClean="0"/>
          </a:p>
          <a:p>
            <a:pPr marL="0" indent="0" algn="ctr">
              <a:lnSpc>
                <a:spcPct val="80000"/>
              </a:lnSpc>
              <a:buFontTx/>
              <a:buNone/>
            </a:pPr>
            <a:r>
              <a:rPr lang="en-GB" sz="2400" b="0" dirty="0" smtClean="0">
                <a:latin typeface="Futura Bk BT"/>
                <a:hlinkClick r:id="rId3"/>
              </a:rPr>
              <a:t>http://www.bipm.org/kcdb</a:t>
            </a:r>
            <a:endParaRPr lang="en-GB" sz="2400" b="0" dirty="0" smtClean="0">
              <a:latin typeface="Futura Bk BT"/>
            </a:endParaRPr>
          </a:p>
          <a:p>
            <a:pPr algn="just">
              <a:defRPr/>
            </a:pPr>
            <a:endParaRPr lang="en-US" sz="2400" b="0" dirty="0">
              <a:latin typeface="Futura Bk BT"/>
            </a:endParaRPr>
          </a:p>
          <a:p>
            <a:pPr>
              <a:defRPr/>
            </a:pPr>
            <a:endParaRPr lang="en-US" sz="2400" b="0" dirty="0">
              <a:solidFill>
                <a:srgbClr val="1E1182"/>
              </a:solidFill>
              <a:latin typeface="Futura Bk BT"/>
            </a:endParaRPr>
          </a:p>
          <a:p>
            <a:pPr>
              <a:defRPr/>
            </a:pPr>
            <a:endParaRPr lang="en-US" sz="2400" b="0" dirty="0">
              <a:solidFill>
                <a:srgbClr val="1E1182"/>
              </a:solidFill>
              <a:latin typeface="Futura Bk BT"/>
            </a:endParaRPr>
          </a:p>
        </p:txBody>
      </p:sp>
      <p:pic>
        <p:nvPicPr>
          <p:cNvPr id="8" name="Picture 9" descr="logo500x500"/>
          <p:cNvPicPr>
            <a:picLocks noChangeAspect="1" noChangeArrowheads="1"/>
          </p:cNvPicPr>
          <p:nvPr/>
        </p:nvPicPr>
        <p:blipFill>
          <a:blip r:embed="rId4"/>
          <a:srcRect/>
          <a:stretch>
            <a:fillRect/>
          </a:stretch>
        </p:blipFill>
        <p:spPr bwMode="auto">
          <a:xfrm>
            <a:off x="3048000" y="990600"/>
            <a:ext cx="2790825" cy="1247775"/>
          </a:xfrm>
          <a:prstGeom prst="rect">
            <a:avLst/>
          </a:prstGeom>
          <a:noFill/>
          <a:ln w="9525">
            <a:noFill/>
            <a:miter lim="800000"/>
            <a:headEnd/>
            <a:tailEnd/>
          </a:ln>
        </p:spPr>
      </p:pic>
      <p:sp>
        <p:nvSpPr>
          <p:cNvPr id="9" name="Rectangle 8"/>
          <p:cNvSpPr/>
          <p:nvPr/>
        </p:nvSpPr>
        <p:spPr>
          <a:xfrm>
            <a:off x="228600" y="4419600"/>
            <a:ext cx="8534400" cy="1381147"/>
          </a:xfrm>
          <a:prstGeom prst="rect">
            <a:avLst/>
          </a:prstGeom>
        </p:spPr>
        <p:txBody>
          <a:bodyPr wrap="square">
            <a:spAutoFit/>
          </a:bodyPr>
          <a:lstStyle/>
          <a:p>
            <a:pPr marL="0" indent="0" algn="just">
              <a:lnSpc>
                <a:spcPct val="120000"/>
              </a:lnSpc>
              <a:buFontTx/>
              <a:buNone/>
            </a:pPr>
            <a:r>
              <a:rPr lang="en-GB" sz="2400" b="0" dirty="0" smtClean="0">
                <a:solidFill>
                  <a:srgbClr val="C00000"/>
                </a:solidFill>
                <a:latin typeface="Futura Bk BT"/>
              </a:rPr>
              <a:t>All the information it contains is</a:t>
            </a:r>
            <a:r>
              <a:rPr lang="tr-TR" sz="2400" b="0" dirty="0" smtClean="0">
                <a:solidFill>
                  <a:srgbClr val="C00000"/>
                </a:solidFill>
              </a:rPr>
              <a:t> </a:t>
            </a:r>
            <a:r>
              <a:rPr lang="en-GB" sz="2400" b="0" dirty="0" smtClean="0">
                <a:solidFill>
                  <a:srgbClr val="C00000"/>
                </a:solidFill>
                <a:latin typeface="Futura Bk BT"/>
              </a:rPr>
              <a:t>internationally reviewed and recognized</a:t>
            </a:r>
            <a:r>
              <a:rPr lang="tr-TR" sz="2400" b="0" dirty="0" smtClean="0"/>
              <a:t> </a:t>
            </a:r>
            <a:r>
              <a:rPr lang="en-GB" sz="2400" b="0" dirty="0" smtClean="0">
                <a:latin typeface="Futura Bk BT"/>
              </a:rPr>
              <a:t>through the procedures described in the text of the CIPM MRA and</a:t>
            </a:r>
            <a:r>
              <a:rPr lang="tr-TR" sz="2400" b="0" dirty="0" smtClean="0"/>
              <a:t> </a:t>
            </a:r>
            <a:r>
              <a:rPr lang="en-GB" sz="2400" b="0" dirty="0" smtClean="0">
                <a:latin typeface="Futura Bk BT"/>
              </a:rPr>
              <a:t>always kept up to date</a:t>
            </a:r>
            <a:endParaRPr lang="tr-TR" sz="2400" b="0" dirty="0" smtClean="0"/>
          </a:p>
        </p:txBody>
      </p:sp>
      <p:sp>
        <p:nvSpPr>
          <p:cNvPr id="10"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47</a:t>
            </a:fld>
            <a:endParaRPr lang="tr-TR"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3810000"/>
            <a:ext cx="8382000" cy="2308324"/>
          </a:xfrm>
          <a:prstGeom prst="rect">
            <a:avLst/>
          </a:prstGeom>
          <a:noFill/>
        </p:spPr>
        <p:txBody>
          <a:bodyPr>
            <a:spAutoFit/>
          </a:bodyPr>
          <a:lstStyle/>
          <a:p>
            <a:pPr algn="just">
              <a:defRPr/>
            </a:pPr>
            <a:r>
              <a:rPr lang="tr-TR" sz="2400" b="0" dirty="0" smtClean="0"/>
              <a:t>The KCDB contains:</a:t>
            </a:r>
          </a:p>
          <a:p>
            <a:pPr algn="just">
              <a:defRPr/>
            </a:pPr>
            <a:endParaRPr lang="tr-TR" sz="2400" b="0" dirty="0" smtClean="0"/>
          </a:p>
          <a:p>
            <a:pPr marL="457200" indent="-457200" algn="just">
              <a:buFont typeface="+mj-lt"/>
              <a:buAutoNum type="arabicPeriod"/>
              <a:defRPr/>
            </a:pPr>
            <a:r>
              <a:rPr lang="tr-TR" sz="2400" b="0" dirty="0" smtClean="0"/>
              <a:t>The results of </a:t>
            </a:r>
            <a:r>
              <a:rPr lang="tr-TR" sz="2400" b="0" dirty="0" smtClean="0">
                <a:solidFill>
                  <a:srgbClr val="C00000"/>
                </a:solidFill>
              </a:rPr>
              <a:t>key and supplementary comparisons</a:t>
            </a:r>
          </a:p>
          <a:p>
            <a:pPr marL="457200" indent="-457200" algn="just">
              <a:buFont typeface="+mj-lt"/>
              <a:buAutoNum type="arabicPeriod"/>
              <a:defRPr/>
            </a:pPr>
            <a:endParaRPr lang="tr-TR" sz="2400" b="0" dirty="0" smtClean="0"/>
          </a:p>
          <a:p>
            <a:pPr marL="457200" indent="-457200" algn="just">
              <a:buFont typeface="+mj-lt"/>
              <a:buAutoNum type="arabicPeriod"/>
              <a:defRPr/>
            </a:pPr>
            <a:r>
              <a:rPr lang="tr-TR" sz="2400" b="0" dirty="0" smtClean="0"/>
              <a:t>Lists of </a:t>
            </a:r>
            <a:r>
              <a:rPr lang="tr-TR" sz="2400" b="0" dirty="0" smtClean="0">
                <a:solidFill>
                  <a:srgbClr val="C00000"/>
                </a:solidFill>
              </a:rPr>
              <a:t>Calibration and Measurement Capabilities</a:t>
            </a:r>
          </a:p>
          <a:p>
            <a:pPr marL="457200" indent="-457200" algn="just">
              <a:defRPr/>
            </a:pPr>
            <a:r>
              <a:rPr lang="tr-TR" sz="2400" b="0" dirty="0" smtClean="0"/>
              <a:t> </a:t>
            </a:r>
            <a:endParaRPr lang="en-US" sz="2400" b="0" dirty="0" smtClean="0">
              <a:latin typeface="Futura Bk BT"/>
            </a:endParaRPr>
          </a:p>
        </p:txBody>
      </p:sp>
      <p:sp>
        <p:nvSpPr>
          <p:cNvPr id="7" name="Rectangle 8"/>
          <p:cNvSpPr>
            <a:spLocks noChangeArrowheads="1"/>
          </p:cNvSpPr>
          <p:nvPr/>
        </p:nvSpPr>
        <p:spPr bwMode="auto">
          <a:xfrm>
            <a:off x="63065" y="26272"/>
            <a:ext cx="8072462"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Information in the KCDB</a:t>
            </a:r>
            <a:endParaRPr lang="en-GB" sz="3600" dirty="0">
              <a:solidFill>
                <a:schemeClr val="bg1"/>
              </a:solidFill>
              <a:latin typeface="Futura Bk BT"/>
              <a:ea typeface="+mj-ea"/>
              <a:cs typeface="+mj-cs"/>
            </a:endParaRPr>
          </a:p>
        </p:txBody>
      </p:sp>
      <p:sp>
        <p:nvSpPr>
          <p:cNvPr id="5" name="Rectangle 2"/>
          <p:cNvSpPr txBox="1">
            <a:spLocks noChangeArrowheads="1"/>
          </p:cNvSpPr>
          <p:nvPr/>
        </p:nvSpPr>
        <p:spPr bwMode="auto">
          <a:xfrm>
            <a:off x="609600" y="2895600"/>
            <a:ext cx="4032250" cy="647700"/>
          </a:xfrm>
          <a:prstGeom prst="rect">
            <a:avLst/>
          </a:prstGeom>
          <a:noFill/>
          <a:ln w="19050">
            <a:solidFill>
              <a:schemeClr val="accent2"/>
            </a:solidFill>
            <a:miter lim="800000"/>
            <a:headEnd/>
            <a:tailEnd/>
          </a:ln>
        </p:spPr>
        <p:txBody>
          <a:bodyPr vert="horz" wrap="square" lIns="91440" tIns="45720" rIns="91440" bIns="45720" numCol="1" anchor="ctr" anchorCtr="0" compatLnSpc="1">
            <a:prstTxWarp prst="textNoShape">
              <a:avLst/>
            </a:prstTxWarp>
            <a:normAutofit/>
          </a:bodyPr>
          <a:lstStyle/>
          <a:p>
            <a:pPr marL="0" marR="0" lvl="0" indent="0" algn="ctr" defTabSz="914400" rtl="0" eaLnBrk="1" fontAlgn="base" latinLnBrk="0" hangingPunct="1">
              <a:lnSpc>
                <a:spcPct val="80000"/>
              </a:lnSpc>
              <a:spcBef>
                <a:spcPct val="20000"/>
              </a:spcBef>
              <a:spcAft>
                <a:spcPct val="0"/>
              </a:spcAft>
              <a:buClrTx/>
              <a:buSzTx/>
              <a:buFontTx/>
              <a:buNone/>
              <a:tabLst/>
              <a:defRPr/>
            </a:pPr>
            <a:r>
              <a:rPr kumimoji="0" lang="fr-FR" sz="1800" b="1" i="0" u="none" strike="noStrike" kern="1200" cap="none" spc="0" normalizeH="0" noProof="0" dirty="0" smtClean="0">
                <a:ln>
                  <a:noFill/>
                </a:ln>
                <a:solidFill>
                  <a:schemeClr val="tx1"/>
                </a:solidFill>
                <a:effectLst/>
                <a:uLnTx/>
                <a:uFillTx/>
                <a:latin typeface="Futura Bk BT"/>
                <a:cs typeface="Arial" pitchFamily="34" charset="0"/>
              </a:rPr>
              <a:t>EQUIVALENCE OF NATIONAL STANDARDS</a:t>
            </a:r>
          </a:p>
        </p:txBody>
      </p:sp>
      <p:pic>
        <p:nvPicPr>
          <p:cNvPr id="6" name="Picture 5" descr="KCDB_Home_page"/>
          <p:cNvPicPr>
            <a:picLocks noChangeAspect="1" noChangeArrowheads="1"/>
          </p:cNvPicPr>
          <p:nvPr/>
        </p:nvPicPr>
        <p:blipFill>
          <a:blip r:embed="rId3"/>
          <a:srcRect/>
          <a:stretch>
            <a:fillRect/>
          </a:stretch>
        </p:blipFill>
        <p:spPr bwMode="auto">
          <a:xfrm>
            <a:off x="685800" y="838200"/>
            <a:ext cx="7777163" cy="1882775"/>
          </a:xfrm>
          <a:prstGeom prst="rect">
            <a:avLst/>
          </a:prstGeom>
          <a:noFill/>
          <a:ln w="9525">
            <a:noFill/>
            <a:miter lim="800000"/>
            <a:headEnd/>
            <a:tailEnd/>
          </a:ln>
        </p:spPr>
      </p:pic>
      <p:sp>
        <p:nvSpPr>
          <p:cNvPr id="8" name="Line 8"/>
          <p:cNvSpPr>
            <a:spLocks noChangeShapeType="1"/>
          </p:cNvSpPr>
          <p:nvPr/>
        </p:nvSpPr>
        <p:spPr bwMode="auto">
          <a:xfrm flipV="1">
            <a:off x="3505200" y="1981200"/>
            <a:ext cx="0" cy="936625"/>
          </a:xfrm>
          <a:prstGeom prst="line">
            <a:avLst/>
          </a:prstGeom>
          <a:noFill/>
          <a:ln w="28575">
            <a:solidFill>
              <a:schemeClr val="accent2"/>
            </a:solidFill>
            <a:round/>
            <a:headEnd/>
            <a:tailEnd type="triangle" w="med" len="med"/>
          </a:ln>
        </p:spPr>
        <p:txBody>
          <a:bodyPr/>
          <a:lstStyle/>
          <a:p>
            <a:endParaRPr lang="tr-TR"/>
          </a:p>
        </p:txBody>
      </p:sp>
      <p:sp>
        <p:nvSpPr>
          <p:cNvPr id="9" name="Rectangle 12"/>
          <p:cNvSpPr>
            <a:spLocks noChangeArrowheads="1"/>
          </p:cNvSpPr>
          <p:nvPr/>
        </p:nvSpPr>
        <p:spPr bwMode="auto">
          <a:xfrm>
            <a:off x="4876800" y="2895600"/>
            <a:ext cx="3636963" cy="647700"/>
          </a:xfrm>
          <a:prstGeom prst="rect">
            <a:avLst/>
          </a:prstGeom>
          <a:noFill/>
          <a:ln w="19050">
            <a:solidFill>
              <a:schemeClr val="accent2"/>
            </a:solidFill>
            <a:miter lim="800000"/>
            <a:headEnd/>
            <a:tailEnd/>
          </a:ln>
        </p:spPr>
        <p:txBody>
          <a:bodyPr anchor="ctr"/>
          <a:lstStyle/>
          <a:p>
            <a:pPr algn="ctr">
              <a:lnSpc>
                <a:spcPct val="80000"/>
              </a:lnSpc>
              <a:spcBef>
                <a:spcPct val="20000"/>
              </a:spcBef>
            </a:pPr>
            <a:r>
              <a:rPr lang="fr-FR" sz="1800" b="1" dirty="0" smtClean="0">
                <a:latin typeface="Futura Bk BT"/>
                <a:cs typeface="Arial" pitchFamily="34" charset="0"/>
              </a:rPr>
              <a:t>ACCEPTANCE OF CERTIFICATES</a:t>
            </a:r>
          </a:p>
        </p:txBody>
      </p:sp>
      <p:sp>
        <p:nvSpPr>
          <p:cNvPr id="10" name="Line 13"/>
          <p:cNvSpPr>
            <a:spLocks noChangeShapeType="1"/>
          </p:cNvSpPr>
          <p:nvPr/>
        </p:nvSpPr>
        <p:spPr bwMode="auto">
          <a:xfrm flipV="1">
            <a:off x="7010400" y="1981200"/>
            <a:ext cx="0" cy="936625"/>
          </a:xfrm>
          <a:prstGeom prst="line">
            <a:avLst/>
          </a:prstGeom>
          <a:noFill/>
          <a:ln w="28575">
            <a:solidFill>
              <a:schemeClr val="accent2"/>
            </a:solidFill>
            <a:round/>
            <a:headEnd/>
            <a:tailEnd type="triangle" w="med" len="med"/>
          </a:ln>
        </p:spPr>
        <p:txBody>
          <a:bodyPr/>
          <a:lstStyle/>
          <a:p>
            <a:endParaRPr lang="tr-TR"/>
          </a:p>
        </p:txBody>
      </p:sp>
      <p:sp>
        <p:nvSpPr>
          <p:cNvPr id="12"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48</a:t>
            </a:fld>
            <a:endParaRPr lang="tr-TR" sz="12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5867400"/>
            <a:ext cx="8382000" cy="461665"/>
          </a:xfrm>
          <a:prstGeom prst="rect">
            <a:avLst/>
          </a:prstGeom>
          <a:noFill/>
        </p:spPr>
        <p:txBody>
          <a:bodyPr>
            <a:spAutoFit/>
          </a:bodyPr>
          <a:lstStyle/>
          <a:p>
            <a:pPr marL="457200" indent="-457200" algn="just">
              <a:defRPr/>
            </a:pPr>
            <a:r>
              <a:rPr lang="tr-TR" sz="2400" b="0" dirty="0" smtClean="0"/>
              <a:t> </a:t>
            </a:r>
            <a:endParaRPr lang="en-US" sz="2400" b="0" dirty="0" smtClean="0">
              <a:latin typeface="Futura Bk BT"/>
            </a:endParaRPr>
          </a:p>
        </p:txBody>
      </p:sp>
      <p:sp>
        <p:nvSpPr>
          <p:cNvPr id="7" name="Rectangle 8"/>
          <p:cNvSpPr>
            <a:spLocks noChangeArrowheads="1"/>
          </p:cNvSpPr>
          <p:nvPr/>
        </p:nvSpPr>
        <p:spPr bwMode="auto">
          <a:xfrm>
            <a:off x="94597" y="26272"/>
            <a:ext cx="792958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Comparisons in the KCDB</a:t>
            </a:r>
            <a:endParaRPr lang="en-GB" sz="3600" dirty="0">
              <a:solidFill>
                <a:schemeClr val="bg1"/>
              </a:solidFill>
              <a:latin typeface="Futura Bk BT"/>
              <a:ea typeface="+mj-ea"/>
              <a:cs typeface="+mj-cs"/>
            </a:endParaRPr>
          </a:p>
        </p:txBody>
      </p:sp>
      <p:pic>
        <p:nvPicPr>
          <p:cNvPr id="11" name="Picture 10" descr="Key Comp Search.png"/>
          <p:cNvPicPr>
            <a:picLocks noChangeAspect="1"/>
          </p:cNvPicPr>
          <p:nvPr/>
        </p:nvPicPr>
        <p:blipFill>
          <a:blip r:embed="rId3"/>
          <a:stretch>
            <a:fillRect/>
          </a:stretch>
        </p:blipFill>
        <p:spPr>
          <a:xfrm>
            <a:off x="457200" y="914400"/>
            <a:ext cx="5468114" cy="5477640"/>
          </a:xfrm>
          <a:prstGeom prst="rect">
            <a:avLst/>
          </a:prstGeom>
        </p:spPr>
      </p:pic>
      <p:sp>
        <p:nvSpPr>
          <p:cNvPr id="14" name="TextBox 13"/>
          <p:cNvSpPr txBox="1"/>
          <p:nvPr/>
        </p:nvSpPr>
        <p:spPr>
          <a:xfrm>
            <a:off x="6172200" y="1066800"/>
            <a:ext cx="2362200" cy="369332"/>
          </a:xfrm>
          <a:prstGeom prst="rect">
            <a:avLst/>
          </a:prstGeom>
          <a:noFill/>
        </p:spPr>
        <p:txBody>
          <a:bodyPr wrap="square" rtlCol="0">
            <a:spAutoFit/>
          </a:bodyPr>
          <a:lstStyle/>
          <a:p>
            <a:endParaRPr lang="tr-TR" dirty="0">
              <a:latin typeface="Futura Lt BT" pitchFamily="34" charset="0"/>
            </a:endParaRPr>
          </a:p>
        </p:txBody>
      </p:sp>
      <p:sp>
        <p:nvSpPr>
          <p:cNvPr id="16" name="TextBox 15"/>
          <p:cNvSpPr txBox="1"/>
          <p:nvPr/>
        </p:nvSpPr>
        <p:spPr>
          <a:xfrm>
            <a:off x="6019800" y="1143000"/>
            <a:ext cx="2667000" cy="5262979"/>
          </a:xfrm>
          <a:prstGeom prst="rect">
            <a:avLst/>
          </a:prstGeom>
          <a:noFill/>
        </p:spPr>
        <p:txBody>
          <a:bodyPr wrap="square" rtlCol="0">
            <a:spAutoFit/>
          </a:bodyPr>
          <a:lstStyle/>
          <a:p>
            <a:r>
              <a:rPr lang="tr-TR" sz="1400" dirty="0" smtClean="0">
                <a:latin typeface="Futura Lt BT" pitchFamily="34" charset="0"/>
              </a:rPr>
              <a:t>It is possible to search for information on comparions in three ways:</a:t>
            </a:r>
          </a:p>
          <a:p>
            <a:endParaRPr lang="tr-TR" sz="1400" dirty="0" smtClean="0">
              <a:latin typeface="Futura Lt BT" pitchFamily="34" charset="0"/>
            </a:endParaRPr>
          </a:p>
          <a:p>
            <a:pPr marL="228600" indent="-228600">
              <a:buAutoNum type="arabicPeriod"/>
            </a:pPr>
            <a:r>
              <a:rPr lang="tr-TR" sz="1400" dirty="0" smtClean="0">
                <a:solidFill>
                  <a:srgbClr val="C00000"/>
                </a:solidFill>
                <a:latin typeface="Futura Lt BT" pitchFamily="34" charset="0"/>
              </a:rPr>
              <a:t>Keyword: </a:t>
            </a:r>
            <a:r>
              <a:rPr lang="tr-TR" sz="1400" b="0" dirty="0" smtClean="0">
                <a:latin typeface="Futura Lt BT" pitchFamily="34" charset="0"/>
              </a:rPr>
              <a:t> </a:t>
            </a:r>
            <a:r>
              <a:rPr lang="tr-TR" sz="1400" dirty="0" smtClean="0">
                <a:latin typeface="Futura Lt BT" pitchFamily="34" charset="0"/>
              </a:rPr>
              <a:t>Free form search. For example, “SPRT Germany” for all comparisons involving SPRTS in which the NMI or a DI from Germany has participated</a:t>
            </a:r>
          </a:p>
          <a:p>
            <a:pPr marL="228600" indent="-228600">
              <a:buAutoNum type="arabicPeriod"/>
            </a:pPr>
            <a:endParaRPr lang="tr-TR" sz="1400" dirty="0" smtClean="0">
              <a:solidFill>
                <a:srgbClr val="C00000"/>
              </a:solidFill>
              <a:latin typeface="Futura Lt BT" pitchFamily="34" charset="0"/>
            </a:endParaRPr>
          </a:p>
          <a:p>
            <a:pPr marL="228600" indent="-228600">
              <a:buAutoNum type="arabicPeriod"/>
            </a:pPr>
            <a:r>
              <a:rPr lang="tr-TR" sz="1400" dirty="0" smtClean="0">
                <a:solidFill>
                  <a:srgbClr val="C00000"/>
                </a:solidFill>
                <a:latin typeface="Futura Lt BT" pitchFamily="34" charset="0"/>
              </a:rPr>
              <a:t>Comparison Identifier: </a:t>
            </a:r>
            <a:r>
              <a:rPr lang="tr-TR" sz="1400" dirty="0" smtClean="0">
                <a:latin typeface="Futura Lt BT" pitchFamily="34" charset="0"/>
              </a:rPr>
              <a:t>Each comparison registered in the KCDB has a unique identifier.  For example, CCEM-K5, EUROMET.M.P- K1.a, </a:t>
            </a:r>
            <a:r>
              <a:rPr lang="tr-TR" sz="1400" dirty="0" smtClean="0"/>
              <a:t>APMP.QM- K4</a:t>
            </a:r>
            <a:endParaRPr lang="tr-TR" sz="1400" dirty="0" smtClean="0">
              <a:latin typeface="Futura Lt BT" pitchFamily="34" charset="0"/>
            </a:endParaRPr>
          </a:p>
          <a:p>
            <a:pPr marL="228600" indent="-228600"/>
            <a:endParaRPr lang="tr-TR" sz="1400" dirty="0" smtClean="0">
              <a:latin typeface="Futura Lt BT" pitchFamily="34" charset="0"/>
            </a:endParaRPr>
          </a:p>
          <a:p>
            <a:pPr marL="228600" indent="-228600"/>
            <a:r>
              <a:rPr lang="tr-TR" sz="1400" dirty="0" smtClean="0">
                <a:solidFill>
                  <a:srgbClr val="C00000"/>
                </a:solidFill>
                <a:latin typeface="Futura Lt BT" pitchFamily="34" charset="0"/>
              </a:rPr>
              <a:t>3. 	Categories: </a:t>
            </a:r>
            <a:r>
              <a:rPr lang="tr-TR" sz="1400" dirty="0" smtClean="0">
                <a:latin typeface="Futura Lt BT" pitchFamily="34" charset="0"/>
              </a:rPr>
              <a:t>Metrology Area and Branch, Comparison Type, Organization, Validity, Country</a:t>
            </a:r>
          </a:p>
          <a:p>
            <a:pPr marL="228600" indent="-228600">
              <a:buAutoNum type="arabicPeriod"/>
            </a:pPr>
            <a:endParaRPr lang="tr-TR" sz="1400" dirty="0">
              <a:latin typeface="Futura Lt BT" pitchFamily="34" charset="0"/>
            </a:endParaRPr>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49</a:t>
            </a:fld>
            <a:endParaRPr lang="tr-TR"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85720" y="1142984"/>
            <a:ext cx="8305800" cy="48013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1000" b="1">
                <a:solidFill>
                  <a:schemeClr val="tx1"/>
                </a:solidFill>
                <a:latin typeface="Arial" charset="0"/>
              </a:defRPr>
            </a:lvl1pPr>
            <a:lvl2pPr>
              <a:defRPr sz="1000" b="1">
                <a:solidFill>
                  <a:schemeClr val="tx1"/>
                </a:solidFill>
                <a:latin typeface="Arial" charset="0"/>
              </a:defRPr>
            </a:lvl2pPr>
            <a:lvl3pPr marL="1143000" indent="-228600">
              <a:defRPr sz="1000" b="1">
                <a:solidFill>
                  <a:schemeClr val="tx1"/>
                </a:solidFill>
                <a:latin typeface="Arial" charset="0"/>
              </a:defRPr>
            </a:lvl3pPr>
            <a:lvl4pPr marL="1600200" indent="-228600">
              <a:defRPr sz="1000" b="1">
                <a:solidFill>
                  <a:schemeClr val="tx1"/>
                </a:solidFill>
                <a:latin typeface="Arial" charset="0"/>
              </a:defRPr>
            </a:lvl4pPr>
            <a:lvl5pPr marL="2057400" indent="-22860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lvl="1" algn="just" eaLnBrk="0" hangingPunct="0">
              <a:defRPr/>
            </a:pPr>
            <a:r>
              <a:rPr lang="en-US" sz="2400" b="0" dirty="0" smtClean="0">
                <a:latin typeface="Futura Bk BT"/>
              </a:rPr>
              <a:t>The objectives of the CIPM MRA are listed as follows:</a:t>
            </a:r>
          </a:p>
          <a:p>
            <a:pPr lvl="1" algn="just" eaLnBrk="0" hangingPunct="0">
              <a:defRPr/>
            </a:pPr>
            <a:endParaRPr lang="en-US" sz="2400" b="0" dirty="0" smtClean="0">
              <a:latin typeface="Futura Bk BT"/>
            </a:endParaRPr>
          </a:p>
          <a:p>
            <a:pPr marL="742950" lvl="1" indent="-285750" algn="just" eaLnBrk="0" hangingPunct="0">
              <a:buFont typeface="Arial" pitchFamily="34" charset="0"/>
              <a:buChar char="•"/>
              <a:defRPr/>
            </a:pPr>
            <a:r>
              <a:rPr lang="en-US" sz="2400" b="0" dirty="0" smtClean="0">
                <a:latin typeface="Futura Bk BT"/>
              </a:rPr>
              <a:t>to establish the </a:t>
            </a:r>
            <a:r>
              <a:rPr lang="en-US" sz="2400" b="0" dirty="0" smtClean="0">
                <a:solidFill>
                  <a:srgbClr val="C00000"/>
                </a:solidFill>
                <a:latin typeface="Futura Bk BT"/>
              </a:rPr>
              <a:t>degree of equivalence of national measurement standards</a:t>
            </a:r>
            <a:r>
              <a:rPr lang="en-US" sz="2400" b="0" dirty="0" smtClean="0">
                <a:latin typeface="Futura Bk BT"/>
              </a:rPr>
              <a:t> maintained by NMIs</a:t>
            </a:r>
          </a:p>
          <a:p>
            <a:pPr lvl="1" algn="just" eaLnBrk="0" hangingPunct="0">
              <a:defRPr/>
            </a:pPr>
            <a:endParaRPr lang="en-US" sz="2400" b="0" dirty="0" smtClean="0">
              <a:latin typeface="Futura Bk BT"/>
            </a:endParaRPr>
          </a:p>
          <a:p>
            <a:pPr marL="742950" lvl="1" indent="-285750" algn="just" eaLnBrk="0" hangingPunct="0">
              <a:buFont typeface="Arial" pitchFamily="34" charset="0"/>
              <a:buChar char="•"/>
              <a:defRPr/>
            </a:pPr>
            <a:r>
              <a:rPr lang="en-US" sz="2400" b="0" dirty="0" smtClean="0">
                <a:latin typeface="Futura Bk BT"/>
              </a:rPr>
              <a:t>to provide for the </a:t>
            </a:r>
            <a:r>
              <a:rPr lang="en-US" sz="2400" b="0" dirty="0" smtClean="0">
                <a:solidFill>
                  <a:srgbClr val="C00000"/>
                </a:solidFill>
                <a:latin typeface="Futura Bk BT"/>
              </a:rPr>
              <a:t>mutual recognition of calibration and measurement certificates </a:t>
            </a:r>
            <a:r>
              <a:rPr lang="en-US" sz="2400" b="0" dirty="0" smtClean="0">
                <a:latin typeface="Futura Bk BT"/>
              </a:rPr>
              <a:t>issued by NMIs</a:t>
            </a:r>
          </a:p>
          <a:p>
            <a:pPr marL="742950" lvl="1" indent="-285750" algn="just" eaLnBrk="0" hangingPunct="0">
              <a:buFont typeface="Arial" pitchFamily="34" charset="0"/>
              <a:buChar char="•"/>
              <a:defRPr/>
            </a:pPr>
            <a:endParaRPr lang="en-US" sz="2400" b="0" dirty="0" smtClean="0">
              <a:latin typeface="Futura Bk BT"/>
            </a:endParaRPr>
          </a:p>
          <a:p>
            <a:pPr marL="742950" lvl="1" indent="-285750" algn="just" eaLnBrk="0" hangingPunct="0">
              <a:buFont typeface="Arial" pitchFamily="34" charset="0"/>
              <a:buChar char="•"/>
              <a:defRPr/>
            </a:pPr>
            <a:r>
              <a:rPr lang="en-US" sz="2400" b="0" dirty="0" smtClean="0">
                <a:latin typeface="Futura Bk BT"/>
              </a:rPr>
              <a:t>thereby to provide governments and other parties with a </a:t>
            </a:r>
            <a:r>
              <a:rPr lang="en-US" sz="2400" b="0" dirty="0" smtClean="0">
                <a:solidFill>
                  <a:srgbClr val="C00000"/>
                </a:solidFill>
                <a:latin typeface="Futura Bk BT"/>
              </a:rPr>
              <a:t>secure technical foundation for wider agreements</a:t>
            </a:r>
            <a:r>
              <a:rPr lang="en-US" sz="2400" b="0" dirty="0" smtClean="0">
                <a:latin typeface="Futura Bk BT"/>
              </a:rPr>
              <a:t> related to international trade, commerce and regulatory affairs</a:t>
            </a:r>
          </a:p>
          <a:p>
            <a:pPr lvl="1" eaLnBrk="0" hangingPunct="0">
              <a:defRPr/>
            </a:pPr>
            <a:endParaRPr lang="en-US" sz="1800" b="0" dirty="0" smtClean="0">
              <a:solidFill>
                <a:schemeClr val="accent2"/>
              </a:solidFill>
              <a:latin typeface="Futura Bk BT"/>
            </a:endParaRPr>
          </a:p>
        </p:txBody>
      </p:sp>
      <p:sp>
        <p:nvSpPr>
          <p:cNvPr id="5" name="Rectangle 8"/>
          <p:cNvSpPr>
            <a:spLocks noChangeArrowheads="1"/>
          </p:cNvSpPr>
          <p:nvPr/>
        </p:nvSpPr>
        <p:spPr bwMode="auto">
          <a:xfrm>
            <a:off x="63064" y="26272"/>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Objectives</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a:t>
            </a:fld>
            <a:endParaRPr lang="tr-TR" sz="12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a:spLocks noChangeArrowheads="1"/>
          </p:cNvSpPr>
          <p:nvPr/>
        </p:nvSpPr>
        <p:spPr bwMode="auto">
          <a:xfrm>
            <a:off x="94597" y="26272"/>
            <a:ext cx="707233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in the KCDB</a:t>
            </a:r>
            <a:endParaRPr lang="en-GB" sz="3600" dirty="0">
              <a:solidFill>
                <a:schemeClr val="bg1"/>
              </a:solidFill>
              <a:latin typeface="Futura Bk BT" pitchFamily="34" charset="0"/>
              <a:ea typeface="+mj-ea"/>
              <a:cs typeface="+mj-cs"/>
            </a:endParaRPr>
          </a:p>
        </p:txBody>
      </p:sp>
      <p:sp>
        <p:nvSpPr>
          <p:cNvPr id="14" name="TextBox 13"/>
          <p:cNvSpPr txBox="1"/>
          <p:nvPr/>
        </p:nvSpPr>
        <p:spPr>
          <a:xfrm>
            <a:off x="6172200" y="1066800"/>
            <a:ext cx="2362200" cy="246221"/>
          </a:xfrm>
          <a:prstGeom prst="rect">
            <a:avLst/>
          </a:prstGeom>
          <a:noFill/>
        </p:spPr>
        <p:txBody>
          <a:bodyPr wrap="square" rtlCol="0">
            <a:spAutoFit/>
          </a:bodyPr>
          <a:lstStyle/>
          <a:p>
            <a:endParaRPr lang="tr-TR" dirty="0">
              <a:latin typeface="Futura Lt BT" pitchFamily="34" charset="0"/>
            </a:endParaRPr>
          </a:p>
        </p:txBody>
      </p:sp>
      <p:pic>
        <p:nvPicPr>
          <p:cNvPr id="6" name="Picture 5" descr="CMC Search.png"/>
          <p:cNvPicPr>
            <a:picLocks noChangeAspect="1"/>
          </p:cNvPicPr>
          <p:nvPr/>
        </p:nvPicPr>
        <p:blipFill>
          <a:blip r:embed="rId3"/>
          <a:stretch>
            <a:fillRect/>
          </a:stretch>
        </p:blipFill>
        <p:spPr>
          <a:xfrm>
            <a:off x="990600" y="990600"/>
            <a:ext cx="7430538" cy="4305901"/>
          </a:xfrm>
          <a:prstGeom prst="rect">
            <a:avLst/>
          </a:prstGeom>
        </p:spPr>
      </p:pic>
      <p:sp>
        <p:nvSpPr>
          <p:cNvPr id="10" name="TextBox 9"/>
          <p:cNvSpPr txBox="1"/>
          <p:nvPr/>
        </p:nvSpPr>
        <p:spPr>
          <a:xfrm>
            <a:off x="838200" y="5257800"/>
            <a:ext cx="7924800" cy="246221"/>
          </a:xfrm>
          <a:prstGeom prst="rect">
            <a:avLst/>
          </a:prstGeom>
          <a:noFill/>
        </p:spPr>
        <p:txBody>
          <a:bodyPr wrap="square" rtlCol="0">
            <a:spAutoFit/>
          </a:bodyPr>
          <a:lstStyle/>
          <a:p>
            <a:endParaRPr lang="tr-TR" dirty="0">
              <a:latin typeface="Futura Lt BT" pitchFamily="34" charset="0"/>
            </a:endParaRPr>
          </a:p>
        </p:txBody>
      </p:sp>
      <p:sp>
        <p:nvSpPr>
          <p:cNvPr id="11" name="TextBox 10"/>
          <p:cNvSpPr txBox="1"/>
          <p:nvPr/>
        </p:nvSpPr>
        <p:spPr>
          <a:xfrm>
            <a:off x="990600" y="5410200"/>
            <a:ext cx="7391400" cy="584775"/>
          </a:xfrm>
          <a:prstGeom prst="rect">
            <a:avLst/>
          </a:prstGeom>
          <a:noFill/>
        </p:spPr>
        <p:txBody>
          <a:bodyPr wrap="square" rtlCol="0">
            <a:spAutoFit/>
          </a:bodyPr>
          <a:lstStyle/>
          <a:p>
            <a:r>
              <a:rPr lang="tr-TR" sz="1600" b="1" dirty="0" smtClean="0">
                <a:cs typeface="Arial" pitchFamily="34" charset="0"/>
              </a:rPr>
              <a:t>CMCs are organized according to classification of services: </a:t>
            </a:r>
          </a:p>
          <a:p>
            <a:r>
              <a:rPr lang="tr-TR" sz="1600" b="1" dirty="0" smtClean="0">
                <a:cs typeface="Arial" pitchFamily="34" charset="0"/>
              </a:rPr>
              <a:t>Metrology Area, Branch, Service, Sub-service</a:t>
            </a:r>
            <a:endParaRPr lang="tr-TR" sz="1600" b="1" dirty="0">
              <a:cs typeface="Arial" pitchFamily="34" charset="0"/>
            </a:endParaRPr>
          </a:p>
        </p:txBody>
      </p:sp>
      <p:sp>
        <p:nvSpPr>
          <p:cNvPr id="12" name="Rectangle 11"/>
          <p:cNvSpPr/>
          <p:nvPr/>
        </p:nvSpPr>
        <p:spPr>
          <a:xfrm>
            <a:off x="3048000" y="2895600"/>
            <a:ext cx="5257800" cy="2362200"/>
          </a:xfrm>
          <a:prstGeom prst="rect">
            <a:avLst/>
          </a:prstGeom>
          <a:noFill/>
          <a:ln w="25400" cmpd="sng">
            <a:solidFill>
              <a:srgbClr val="C00000"/>
            </a:solidFill>
          </a:ln>
          <a:effectLst/>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endParaRPr lang="tr-TR" b="1" u="none" kern="1200" dirty="0" smtClean="0">
              <a:latin typeface="Futura Bk BT" pitchFamily="34" charset="0"/>
            </a:endParaRPr>
          </a:p>
        </p:txBody>
      </p: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50</a:t>
            </a:fld>
            <a:endParaRPr lang="tr-TR" sz="12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MC Search II.png"/>
          <p:cNvPicPr>
            <a:picLocks noChangeAspect="1"/>
          </p:cNvPicPr>
          <p:nvPr/>
        </p:nvPicPr>
        <p:blipFill>
          <a:blip r:embed="rId3"/>
          <a:stretch>
            <a:fillRect/>
          </a:stretch>
        </p:blipFill>
        <p:spPr>
          <a:xfrm>
            <a:off x="838200" y="990600"/>
            <a:ext cx="7582959" cy="4163006"/>
          </a:xfrm>
          <a:prstGeom prst="rect">
            <a:avLst/>
          </a:prstGeom>
        </p:spPr>
      </p:pic>
      <p:sp>
        <p:nvSpPr>
          <p:cNvPr id="7" name="Rectangle 8"/>
          <p:cNvSpPr>
            <a:spLocks noChangeArrowheads="1"/>
          </p:cNvSpPr>
          <p:nvPr/>
        </p:nvSpPr>
        <p:spPr bwMode="auto">
          <a:xfrm>
            <a:off x="110363" y="42038"/>
            <a:ext cx="7676348"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in the KCDB</a:t>
            </a:r>
            <a:endParaRPr lang="en-GB" sz="3600" dirty="0">
              <a:solidFill>
                <a:schemeClr val="bg1"/>
              </a:solidFill>
              <a:latin typeface="Futura Bk BT" pitchFamily="34" charset="0"/>
              <a:ea typeface="+mj-ea"/>
              <a:cs typeface="+mj-cs"/>
            </a:endParaRPr>
          </a:p>
        </p:txBody>
      </p:sp>
      <p:sp>
        <p:nvSpPr>
          <p:cNvPr id="14" name="TextBox 13"/>
          <p:cNvSpPr txBox="1"/>
          <p:nvPr/>
        </p:nvSpPr>
        <p:spPr>
          <a:xfrm>
            <a:off x="6172200" y="1066800"/>
            <a:ext cx="2362200" cy="246221"/>
          </a:xfrm>
          <a:prstGeom prst="rect">
            <a:avLst/>
          </a:prstGeom>
          <a:noFill/>
        </p:spPr>
        <p:txBody>
          <a:bodyPr wrap="square" rtlCol="0">
            <a:spAutoFit/>
          </a:bodyPr>
          <a:lstStyle/>
          <a:p>
            <a:endParaRPr lang="tr-TR" dirty="0">
              <a:latin typeface="Futura Lt BT" pitchFamily="34" charset="0"/>
            </a:endParaRPr>
          </a:p>
        </p:txBody>
      </p:sp>
      <p:sp>
        <p:nvSpPr>
          <p:cNvPr id="10" name="TextBox 9"/>
          <p:cNvSpPr txBox="1"/>
          <p:nvPr/>
        </p:nvSpPr>
        <p:spPr>
          <a:xfrm>
            <a:off x="838200" y="5257800"/>
            <a:ext cx="7924800" cy="246221"/>
          </a:xfrm>
          <a:prstGeom prst="rect">
            <a:avLst/>
          </a:prstGeom>
          <a:noFill/>
        </p:spPr>
        <p:txBody>
          <a:bodyPr wrap="square" rtlCol="0">
            <a:spAutoFit/>
          </a:bodyPr>
          <a:lstStyle/>
          <a:p>
            <a:endParaRPr lang="tr-TR" dirty="0">
              <a:latin typeface="Futura Lt BT" pitchFamily="34" charset="0"/>
            </a:endParaRPr>
          </a:p>
        </p:txBody>
      </p:sp>
      <p:sp>
        <p:nvSpPr>
          <p:cNvPr id="11" name="TextBox 10"/>
          <p:cNvSpPr txBox="1"/>
          <p:nvPr/>
        </p:nvSpPr>
        <p:spPr>
          <a:xfrm>
            <a:off x="990600" y="5410200"/>
            <a:ext cx="7391400" cy="830997"/>
          </a:xfrm>
          <a:prstGeom prst="rect">
            <a:avLst/>
          </a:prstGeom>
          <a:noFill/>
        </p:spPr>
        <p:txBody>
          <a:bodyPr wrap="square" rtlCol="0">
            <a:spAutoFit/>
          </a:bodyPr>
          <a:lstStyle/>
          <a:p>
            <a:r>
              <a:rPr lang="tr-TR" sz="1600" b="1" dirty="0" smtClean="0">
                <a:cs typeface="Arial" pitchFamily="34" charset="0"/>
              </a:rPr>
              <a:t>Possible to obtain PDF file listing all CMCs of a country or search by classification of services within an area to obtain lists of CMCs for specific services in all countries. </a:t>
            </a:r>
            <a:endParaRPr lang="tr-TR" sz="1600" b="1" dirty="0">
              <a:cs typeface="Arial" pitchFamily="34" charset="0"/>
            </a:endParaRPr>
          </a:p>
        </p:txBody>
      </p:sp>
      <p:sp>
        <p:nvSpPr>
          <p:cNvPr id="12" name="Rectangle 11"/>
          <p:cNvSpPr/>
          <p:nvPr/>
        </p:nvSpPr>
        <p:spPr>
          <a:xfrm>
            <a:off x="2743200" y="2895600"/>
            <a:ext cx="5486400" cy="2057400"/>
          </a:xfrm>
          <a:prstGeom prst="rect">
            <a:avLst/>
          </a:prstGeom>
          <a:noFill/>
          <a:ln w="25400" cmpd="sng">
            <a:solidFill>
              <a:srgbClr val="C00000"/>
            </a:solidFill>
          </a:ln>
          <a:effectLst/>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endParaRPr lang="tr-TR" b="1" u="none" kern="1200" dirty="0" smtClean="0">
              <a:latin typeface="Futura Bk BT" pitchFamily="34" charset="0"/>
            </a:endParaRPr>
          </a:p>
        </p:txBody>
      </p:sp>
      <p:sp>
        <p:nvSpPr>
          <p:cNvPr id="13" name="Rectangle 12"/>
          <p:cNvSpPr/>
          <p:nvPr/>
        </p:nvSpPr>
        <p:spPr>
          <a:xfrm>
            <a:off x="6705600" y="1676400"/>
            <a:ext cx="1524000" cy="457200"/>
          </a:xfrm>
          <a:prstGeom prst="rect">
            <a:avLst/>
          </a:prstGeom>
          <a:noFill/>
          <a:ln w="25400" cmpd="sng">
            <a:solidFill>
              <a:srgbClr val="C00000"/>
            </a:solidFill>
          </a:ln>
          <a:effectLst/>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endParaRPr lang="tr-TR" b="1" u="none" kern="1200" dirty="0" smtClean="0">
              <a:latin typeface="Futura Bk BT" pitchFamily="34" charset="0"/>
            </a:endParaRPr>
          </a:p>
        </p:txBody>
      </p:sp>
      <p:sp>
        <p:nvSpPr>
          <p:cNvPr id="15" name="Rectangle 14"/>
          <p:cNvSpPr/>
          <p:nvPr/>
        </p:nvSpPr>
        <p:spPr>
          <a:xfrm>
            <a:off x="2743200" y="2362200"/>
            <a:ext cx="5486400" cy="457200"/>
          </a:xfrm>
          <a:prstGeom prst="rect">
            <a:avLst/>
          </a:prstGeom>
          <a:noFill/>
          <a:ln w="25400" cmpd="sng">
            <a:solidFill>
              <a:srgbClr val="C00000"/>
            </a:solidFill>
          </a:ln>
          <a:effectLst/>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endParaRPr lang="tr-TR" b="1" u="none" kern="1200" dirty="0" smtClean="0">
              <a:latin typeface="Futura Bk BT" pitchFamily="34" charset="0"/>
            </a:endParaRPr>
          </a:p>
        </p:txBody>
      </p:sp>
      <p:sp>
        <p:nvSpPr>
          <p:cNvPr id="1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51</a:t>
            </a:fld>
            <a:endParaRPr lang="tr-T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in)">
                                      <p:cBhvr>
                                        <p:cTn id="12" dur="500"/>
                                        <p:tgtEl>
                                          <p:spTgt spid="15"/>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ox(in)">
                                      <p:cBhvr>
                                        <p:cTn id="15" dur="500"/>
                                        <p:tgtEl>
                                          <p:spTgt spid="13"/>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ox(i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5"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a:spLocks noChangeArrowheads="1"/>
          </p:cNvSpPr>
          <p:nvPr/>
        </p:nvSpPr>
        <p:spPr bwMode="auto">
          <a:xfrm>
            <a:off x="94597" y="42038"/>
            <a:ext cx="762067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in the KCDB</a:t>
            </a:r>
            <a:endParaRPr lang="en-GB" sz="3600" dirty="0">
              <a:solidFill>
                <a:schemeClr val="bg1"/>
              </a:solidFill>
              <a:latin typeface="Futura Bk BT" pitchFamily="34" charset="0"/>
              <a:ea typeface="+mj-ea"/>
              <a:cs typeface="+mj-cs"/>
            </a:endParaRPr>
          </a:p>
        </p:txBody>
      </p:sp>
      <p:sp>
        <p:nvSpPr>
          <p:cNvPr id="14" name="TextBox 13"/>
          <p:cNvSpPr txBox="1"/>
          <p:nvPr/>
        </p:nvSpPr>
        <p:spPr>
          <a:xfrm>
            <a:off x="6172200" y="1066800"/>
            <a:ext cx="2362200" cy="246221"/>
          </a:xfrm>
          <a:prstGeom prst="rect">
            <a:avLst/>
          </a:prstGeom>
          <a:noFill/>
        </p:spPr>
        <p:txBody>
          <a:bodyPr wrap="square" rtlCol="0">
            <a:spAutoFit/>
          </a:bodyPr>
          <a:lstStyle/>
          <a:p>
            <a:endParaRPr lang="tr-TR" dirty="0">
              <a:latin typeface="Futura Lt BT" pitchFamily="34" charset="0"/>
            </a:endParaRPr>
          </a:p>
        </p:txBody>
      </p:sp>
      <p:sp>
        <p:nvSpPr>
          <p:cNvPr id="10" name="TextBox 9"/>
          <p:cNvSpPr txBox="1"/>
          <p:nvPr/>
        </p:nvSpPr>
        <p:spPr>
          <a:xfrm>
            <a:off x="838200" y="5257800"/>
            <a:ext cx="7924800" cy="246221"/>
          </a:xfrm>
          <a:prstGeom prst="rect">
            <a:avLst/>
          </a:prstGeom>
          <a:noFill/>
        </p:spPr>
        <p:txBody>
          <a:bodyPr wrap="square" rtlCol="0">
            <a:spAutoFit/>
          </a:bodyPr>
          <a:lstStyle/>
          <a:p>
            <a:endParaRPr lang="tr-TR" dirty="0">
              <a:latin typeface="Futura Lt BT" pitchFamily="34" charset="0"/>
            </a:endParaRPr>
          </a:p>
        </p:txBody>
      </p:sp>
      <p:sp>
        <p:nvSpPr>
          <p:cNvPr id="11" name="TextBox 10"/>
          <p:cNvSpPr txBox="1"/>
          <p:nvPr/>
        </p:nvSpPr>
        <p:spPr>
          <a:xfrm>
            <a:off x="500034" y="6000768"/>
            <a:ext cx="7929618" cy="584775"/>
          </a:xfrm>
          <a:prstGeom prst="rect">
            <a:avLst/>
          </a:prstGeom>
          <a:noFill/>
        </p:spPr>
        <p:txBody>
          <a:bodyPr wrap="square" rtlCol="0">
            <a:spAutoFit/>
          </a:bodyPr>
          <a:lstStyle/>
          <a:p>
            <a:pPr algn="just"/>
            <a:r>
              <a:rPr lang="tr-TR" sz="1600" b="1" dirty="0" smtClean="0">
                <a:cs typeface="Arial" pitchFamily="34" charset="0"/>
              </a:rPr>
              <a:t>Possible to obtain PDF file listing all CMCs of a country or search by classification of services within an area </a:t>
            </a:r>
            <a:endParaRPr lang="tr-TR" sz="1600" b="1" dirty="0">
              <a:cs typeface="Arial" pitchFamily="34" charset="0"/>
            </a:endParaRPr>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52</a:t>
            </a:fld>
            <a:endParaRPr lang="tr-TR" sz="1200" dirty="0"/>
          </a:p>
        </p:txBody>
      </p:sp>
      <p:pic>
        <p:nvPicPr>
          <p:cNvPr id="9" name="Picture 8" descr="CMCs.jpg"/>
          <p:cNvPicPr>
            <a:picLocks noChangeAspect="1"/>
          </p:cNvPicPr>
          <p:nvPr/>
        </p:nvPicPr>
        <p:blipFill>
          <a:blip r:embed="rId3"/>
          <a:stretch>
            <a:fillRect/>
          </a:stretch>
        </p:blipFill>
        <p:spPr>
          <a:xfrm>
            <a:off x="571472" y="1000108"/>
            <a:ext cx="7929618" cy="4714908"/>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a:spLocks noChangeArrowheads="1"/>
          </p:cNvSpPr>
          <p:nvPr/>
        </p:nvSpPr>
        <p:spPr bwMode="auto">
          <a:xfrm>
            <a:off x="135453" y="57804"/>
            <a:ext cx="785818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in the KCDB</a:t>
            </a:r>
            <a:endParaRPr lang="en-GB" sz="3600" dirty="0">
              <a:solidFill>
                <a:schemeClr val="bg1"/>
              </a:solidFill>
              <a:latin typeface="Futura Bk BT" pitchFamily="34" charset="0"/>
              <a:ea typeface="+mj-ea"/>
              <a:cs typeface="+mj-cs"/>
            </a:endParaRPr>
          </a:p>
        </p:txBody>
      </p:sp>
      <p:grpSp>
        <p:nvGrpSpPr>
          <p:cNvPr id="2" name="Group 38"/>
          <p:cNvGrpSpPr/>
          <p:nvPr/>
        </p:nvGrpSpPr>
        <p:grpSpPr>
          <a:xfrm>
            <a:off x="285720" y="1714488"/>
            <a:ext cx="8610600" cy="4560332"/>
            <a:chOff x="152400" y="1066800"/>
            <a:chExt cx="8610600" cy="4560332"/>
          </a:xfrm>
        </p:grpSpPr>
        <p:sp>
          <p:nvSpPr>
            <p:cNvPr id="14" name="TextBox 13"/>
            <p:cNvSpPr txBox="1"/>
            <p:nvPr/>
          </p:nvSpPr>
          <p:spPr>
            <a:xfrm>
              <a:off x="6172200" y="1066800"/>
              <a:ext cx="2362200" cy="369332"/>
            </a:xfrm>
            <a:prstGeom prst="rect">
              <a:avLst/>
            </a:prstGeom>
            <a:noFill/>
          </p:spPr>
          <p:txBody>
            <a:bodyPr wrap="square" rtlCol="0">
              <a:spAutoFit/>
            </a:bodyPr>
            <a:lstStyle/>
            <a:p>
              <a:endParaRPr lang="tr-TR" b="1" dirty="0">
                <a:latin typeface="Futura Lt BT" pitchFamily="34" charset="0"/>
              </a:endParaRPr>
            </a:p>
          </p:txBody>
        </p:sp>
        <p:sp>
          <p:nvSpPr>
            <p:cNvPr id="10" name="TextBox 9"/>
            <p:cNvSpPr txBox="1"/>
            <p:nvPr/>
          </p:nvSpPr>
          <p:spPr>
            <a:xfrm>
              <a:off x="838200" y="5257800"/>
              <a:ext cx="7924800" cy="369332"/>
            </a:xfrm>
            <a:prstGeom prst="rect">
              <a:avLst/>
            </a:prstGeom>
            <a:noFill/>
          </p:spPr>
          <p:txBody>
            <a:bodyPr wrap="square" rtlCol="0">
              <a:spAutoFit/>
            </a:bodyPr>
            <a:lstStyle/>
            <a:p>
              <a:endParaRPr lang="tr-TR" b="1" dirty="0">
                <a:latin typeface="Futura Lt BT" pitchFamily="34" charset="0"/>
              </a:endParaRPr>
            </a:p>
          </p:txBody>
        </p:sp>
        <p:pic>
          <p:nvPicPr>
            <p:cNvPr id="9" name="Picture 32" descr="CMC_Germany_power"/>
            <p:cNvPicPr>
              <a:picLocks noChangeAspect="1" noChangeArrowheads="1"/>
            </p:cNvPicPr>
            <p:nvPr/>
          </p:nvPicPr>
          <p:blipFill>
            <a:blip r:embed="rId3"/>
            <a:srcRect/>
            <a:stretch>
              <a:fillRect/>
            </a:stretch>
          </p:blipFill>
          <p:spPr bwMode="auto">
            <a:xfrm>
              <a:off x="1498600" y="2257425"/>
              <a:ext cx="5976938" cy="2032000"/>
            </a:xfrm>
            <a:prstGeom prst="rect">
              <a:avLst/>
            </a:prstGeom>
            <a:noFill/>
          </p:spPr>
        </p:pic>
        <p:sp>
          <p:nvSpPr>
            <p:cNvPr id="12" name="Rectangle 8"/>
            <p:cNvSpPr>
              <a:spLocks noChangeArrowheads="1"/>
            </p:cNvSpPr>
            <p:nvPr/>
          </p:nvSpPr>
          <p:spPr bwMode="auto">
            <a:xfrm>
              <a:off x="1066800" y="1752600"/>
              <a:ext cx="1081088" cy="287338"/>
            </a:xfrm>
            <a:prstGeom prst="rect">
              <a:avLst/>
            </a:prstGeom>
            <a:noFill/>
            <a:ln w="9525">
              <a:noFill/>
              <a:miter lim="800000"/>
              <a:headEnd/>
              <a:tailEnd/>
            </a:ln>
          </p:spPr>
          <p:txBody>
            <a:bodyPr wrap="none" anchor="ctr"/>
            <a:lstStyle/>
            <a:p>
              <a:pPr algn="ctr"/>
              <a:r>
                <a:rPr lang="fr-FR" sz="1600" b="1">
                  <a:latin typeface="Futura Bk BT"/>
                </a:rPr>
                <a:t>Country</a:t>
              </a:r>
            </a:p>
          </p:txBody>
        </p:sp>
        <p:sp>
          <p:nvSpPr>
            <p:cNvPr id="13" name="Rectangle 13"/>
            <p:cNvSpPr>
              <a:spLocks noChangeArrowheads="1"/>
            </p:cNvSpPr>
            <p:nvPr/>
          </p:nvSpPr>
          <p:spPr bwMode="auto">
            <a:xfrm>
              <a:off x="2506663" y="1752600"/>
              <a:ext cx="1368425" cy="287338"/>
            </a:xfrm>
            <a:prstGeom prst="rect">
              <a:avLst/>
            </a:prstGeom>
            <a:noFill/>
            <a:ln w="9525">
              <a:noFill/>
              <a:miter lim="800000"/>
              <a:headEnd/>
              <a:tailEnd/>
            </a:ln>
          </p:spPr>
          <p:txBody>
            <a:bodyPr wrap="none" anchor="ctr"/>
            <a:lstStyle/>
            <a:p>
              <a:pPr algn="ctr"/>
              <a:r>
                <a:rPr lang="fr-FR" sz="1600" b="1">
                  <a:latin typeface="Futura Bk BT"/>
                </a:rPr>
                <a:t>Laboratory</a:t>
              </a:r>
            </a:p>
          </p:txBody>
        </p:sp>
        <p:sp>
          <p:nvSpPr>
            <p:cNvPr id="15" name="Rectangle 14"/>
            <p:cNvSpPr>
              <a:spLocks noChangeArrowheads="1"/>
            </p:cNvSpPr>
            <p:nvPr/>
          </p:nvSpPr>
          <p:spPr bwMode="auto">
            <a:xfrm>
              <a:off x="3802063" y="3265488"/>
              <a:ext cx="1081087" cy="287337"/>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Parameters</a:t>
              </a:r>
              <a:endParaRPr lang="fr-FR" sz="1600" b="1" dirty="0">
                <a:solidFill>
                  <a:srgbClr val="C00000"/>
                </a:solidFill>
                <a:latin typeface="Futura Bk BT"/>
              </a:endParaRPr>
            </a:p>
          </p:txBody>
        </p:sp>
        <p:sp>
          <p:nvSpPr>
            <p:cNvPr id="17" name="Rectangle 15"/>
            <p:cNvSpPr>
              <a:spLocks noChangeArrowheads="1"/>
            </p:cNvSpPr>
            <p:nvPr/>
          </p:nvSpPr>
          <p:spPr bwMode="auto">
            <a:xfrm>
              <a:off x="7259638" y="3121025"/>
              <a:ext cx="1223962" cy="504825"/>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Expanded</a:t>
              </a:r>
              <a:endParaRPr lang="fr-FR" sz="1600" b="1" dirty="0">
                <a:solidFill>
                  <a:srgbClr val="C00000"/>
                </a:solidFill>
                <a:latin typeface="Futura Bk BT"/>
              </a:endParaRPr>
            </a:p>
            <a:p>
              <a:pPr algn="ctr"/>
              <a:r>
                <a:rPr lang="fr-FR" sz="1600" b="1" dirty="0" err="1">
                  <a:solidFill>
                    <a:srgbClr val="C00000"/>
                  </a:solidFill>
                  <a:latin typeface="Futura Bk BT"/>
                </a:rPr>
                <a:t>uncertainty</a:t>
              </a:r>
              <a:endParaRPr lang="fr-FR" sz="1600" b="1" dirty="0">
                <a:solidFill>
                  <a:srgbClr val="C00000"/>
                </a:solidFill>
                <a:latin typeface="Futura Bk BT"/>
              </a:endParaRPr>
            </a:p>
          </p:txBody>
        </p:sp>
        <p:sp>
          <p:nvSpPr>
            <p:cNvPr id="18" name="Rectangle 16"/>
            <p:cNvSpPr>
              <a:spLocks noChangeArrowheads="1"/>
            </p:cNvSpPr>
            <p:nvPr/>
          </p:nvSpPr>
          <p:spPr bwMode="auto">
            <a:xfrm>
              <a:off x="4306888" y="3625850"/>
              <a:ext cx="1584325" cy="287338"/>
            </a:xfrm>
            <a:prstGeom prst="rect">
              <a:avLst/>
            </a:prstGeom>
            <a:noFill/>
            <a:ln w="9525">
              <a:noFill/>
              <a:miter lim="800000"/>
              <a:headEnd/>
              <a:tailEnd/>
            </a:ln>
          </p:spPr>
          <p:txBody>
            <a:bodyPr wrap="none" anchor="ctr"/>
            <a:lstStyle/>
            <a:p>
              <a:pPr algn="ctr"/>
              <a:r>
                <a:rPr lang="fr-FR" sz="1600" b="1" dirty="0">
                  <a:solidFill>
                    <a:srgbClr val="C00000"/>
                  </a:solidFill>
                  <a:latin typeface="Futura Bk BT"/>
                </a:rPr>
                <a:t>Date of </a:t>
              </a:r>
              <a:r>
                <a:rPr lang="fr-FR" sz="1600" b="1" dirty="0" err="1">
                  <a:solidFill>
                    <a:srgbClr val="C00000"/>
                  </a:solidFill>
                  <a:latin typeface="Futura Bk BT"/>
                </a:rPr>
                <a:t>approval</a:t>
              </a:r>
              <a:endParaRPr lang="fr-FR" sz="1600" b="1" dirty="0">
                <a:solidFill>
                  <a:srgbClr val="C00000"/>
                </a:solidFill>
                <a:latin typeface="Futura Bk BT"/>
              </a:endParaRPr>
            </a:p>
          </p:txBody>
        </p:sp>
        <p:sp>
          <p:nvSpPr>
            <p:cNvPr id="19" name="Rectangle 17"/>
            <p:cNvSpPr>
              <a:spLocks noChangeArrowheads="1"/>
            </p:cNvSpPr>
            <p:nvPr/>
          </p:nvSpPr>
          <p:spPr bwMode="auto">
            <a:xfrm>
              <a:off x="5314950" y="3986213"/>
              <a:ext cx="1584325" cy="287337"/>
            </a:xfrm>
            <a:prstGeom prst="rect">
              <a:avLst/>
            </a:prstGeom>
            <a:noFill/>
            <a:ln w="9525">
              <a:noFill/>
              <a:miter lim="800000"/>
              <a:headEnd/>
              <a:tailEnd/>
            </a:ln>
          </p:spPr>
          <p:txBody>
            <a:bodyPr wrap="none" anchor="ctr"/>
            <a:lstStyle/>
            <a:p>
              <a:pPr algn="ctr"/>
              <a:r>
                <a:rPr lang="fr-FR" sz="1600" b="1" dirty="0">
                  <a:solidFill>
                    <a:srgbClr val="C00000"/>
                  </a:solidFill>
                  <a:latin typeface="Futura Bk BT"/>
                </a:rPr>
                <a:t>Service identifier</a:t>
              </a:r>
            </a:p>
          </p:txBody>
        </p:sp>
        <p:sp>
          <p:nvSpPr>
            <p:cNvPr id="20" name="Rectangle 19"/>
            <p:cNvSpPr>
              <a:spLocks noChangeArrowheads="1"/>
            </p:cNvSpPr>
            <p:nvPr/>
          </p:nvSpPr>
          <p:spPr bwMode="auto">
            <a:xfrm>
              <a:off x="7115175" y="2185988"/>
              <a:ext cx="1081088" cy="287337"/>
            </a:xfrm>
            <a:prstGeom prst="rect">
              <a:avLst/>
            </a:prstGeom>
            <a:noFill/>
            <a:ln w="9525">
              <a:noFill/>
              <a:miter lim="800000"/>
              <a:headEnd/>
              <a:tailEnd/>
            </a:ln>
          </p:spPr>
          <p:txBody>
            <a:bodyPr wrap="none" anchor="ctr"/>
            <a:lstStyle/>
            <a:p>
              <a:pPr algn="ctr"/>
              <a:r>
                <a:rPr lang="fr-FR" sz="1600" b="1" dirty="0">
                  <a:solidFill>
                    <a:srgbClr val="FF0000"/>
                  </a:solidFill>
                  <a:latin typeface="Futura Bk BT"/>
                </a:rPr>
                <a:t>I</a:t>
              </a:r>
              <a:r>
                <a:rPr lang="fr-FR" sz="1600" b="1" dirty="0">
                  <a:solidFill>
                    <a:srgbClr val="C00000"/>
                  </a:solidFill>
                  <a:latin typeface="Futura Bk BT"/>
                </a:rPr>
                <a:t>nstrument</a:t>
              </a:r>
            </a:p>
          </p:txBody>
        </p:sp>
        <p:sp>
          <p:nvSpPr>
            <p:cNvPr id="21" name="Line 20"/>
            <p:cNvSpPr>
              <a:spLocks noChangeShapeType="1"/>
            </p:cNvSpPr>
            <p:nvPr/>
          </p:nvSpPr>
          <p:spPr bwMode="auto">
            <a:xfrm>
              <a:off x="1570038" y="2041525"/>
              <a:ext cx="144462" cy="215900"/>
            </a:xfrm>
            <a:prstGeom prst="line">
              <a:avLst/>
            </a:prstGeom>
            <a:noFill/>
            <a:ln w="9525">
              <a:solidFill>
                <a:srgbClr val="FF0000"/>
              </a:solidFill>
              <a:round/>
              <a:headEnd/>
              <a:tailEnd type="triangle" w="med" len="med"/>
            </a:ln>
          </p:spPr>
          <p:txBody>
            <a:bodyPr/>
            <a:lstStyle/>
            <a:p>
              <a:endParaRPr lang="tr-TR" b="1"/>
            </a:p>
          </p:txBody>
        </p:sp>
        <p:sp>
          <p:nvSpPr>
            <p:cNvPr id="22" name="Line 21"/>
            <p:cNvSpPr>
              <a:spLocks noChangeShapeType="1"/>
            </p:cNvSpPr>
            <p:nvPr/>
          </p:nvSpPr>
          <p:spPr bwMode="auto">
            <a:xfrm flipH="1">
              <a:off x="2579688" y="2041525"/>
              <a:ext cx="144462" cy="215900"/>
            </a:xfrm>
            <a:prstGeom prst="line">
              <a:avLst/>
            </a:prstGeom>
            <a:noFill/>
            <a:ln w="9525">
              <a:solidFill>
                <a:srgbClr val="FF0000"/>
              </a:solidFill>
              <a:round/>
              <a:headEnd/>
              <a:tailEnd type="triangle" w="med" len="med"/>
            </a:ln>
          </p:spPr>
          <p:txBody>
            <a:bodyPr/>
            <a:lstStyle/>
            <a:p>
              <a:endParaRPr lang="tr-TR" b="1"/>
            </a:p>
          </p:txBody>
        </p:sp>
        <p:sp>
          <p:nvSpPr>
            <p:cNvPr id="23" name="Line 23"/>
            <p:cNvSpPr>
              <a:spLocks noChangeShapeType="1"/>
            </p:cNvSpPr>
            <p:nvPr/>
          </p:nvSpPr>
          <p:spPr bwMode="auto">
            <a:xfrm flipH="1" flipV="1">
              <a:off x="6827838" y="3049588"/>
              <a:ext cx="503237" cy="287337"/>
            </a:xfrm>
            <a:prstGeom prst="line">
              <a:avLst/>
            </a:prstGeom>
            <a:noFill/>
            <a:ln w="9525">
              <a:solidFill>
                <a:srgbClr val="FF0000"/>
              </a:solidFill>
              <a:round/>
              <a:headEnd/>
              <a:tailEnd type="triangle" w="med" len="med"/>
            </a:ln>
          </p:spPr>
          <p:txBody>
            <a:bodyPr/>
            <a:lstStyle/>
            <a:p>
              <a:endParaRPr lang="tr-TR" b="1"/>
            </a:p>
          </p:txBody>
        </p:sp>
        <p:sp>
          <p:nvSpPr>
            <p:cNvPr id="24" name="Line 25"/>
            <p:cNvSpPr>
              <a:spLocks noChangeShapeType="1"/>
            </p:cNvSpPr>
            <p:nvPr/>
          </p:nvSpPr>
          <p:spPr bwMode="auto">
            <a:xfrm flipH="1" flipV="1">
              <a:off x="2997200" y="3321050"/>
              <a:ext cx="714375" cy="155575"/>
            </a:xfrm>
            <a:prstGeom prst="line">
              <a:avLst/>
            </a:prstGeom>
            <a:noFill/>
            <a:ln w="9525">
              <a:solidFill>
                <a:srgbClr val="FF0000"/>
              </a:solidFill>
              <a:round/>
              <a:headEnd/>
              <a:tailEnd type="triangle" w="med" len="med"/>
            </a:ln>
          </p:spPr>
          <p:txBody>
            <a:bodyPr/>
            <a:lstStyle/>
            <a:p>
              <a:endParaRPr lang="tr-TR" b="1"/>
            </a:p>
          </p:txBody>
        </p:sp>
        <p:sp>
          <p:nvSpPr>
            <p:cNvPr id="25" name="Line 26"/>
            <p:cNvSpPr>
              <a:spLocks noChangeShapeType="1"/>
            </p:cNvSpPr>
            <p:nvPr/>
          </p:nvSpPr>
          <p:spPr bwMode="auto">
            <a:xfrm flipH="1">
              <a:off x="3175000" y="3481388"/>
              <a:ext cx="555625" cy="0"/>
            </a:xfrm>
            <a:prstGeom prst="line">
              <a:avLst/>
            </a:prstGeom>
            <a:noFill/>
            <a:ln w="9525">
              <a:solidFill>
                <a:srgbClr val="FF0000"/>
              </a:solidFill>
              <a:round/>
              <a:headEnd/>
              <a:tailEnd type="triangle" w="med" len="med"/>
            </a:ln>
          </p:spPr>
          <p:txBody>
            <a:bodyPr/>
            <a:lstStyle/>
            <a:p>
              <a:endParaRPr lang="tr-TR" b="1"/>
            </a:p>
          </p:txBody>
        </p:sp>
        <p:sp>
          <p:nvSpPr>
            <p:cNvPr id="26" name="Line 28"/>
            <p:cNvSpPr>
              <a:spLocks noChangeShapeType="1"/>
            </p:cNvSpPr>
            <p:nvPr/>
          </p:nvSpPr>
          <p:spPr bwMode="auto">
            <a:xfrm flipH="1" flipV="1">
              <a:off x="4264025" y="4025900"/>
              <a:ext cx="979488" cy="103188"/>
            </a:xfrm>
            <a:prstGeom prst="line">
              <a:avLst/>
            </a:prstGeom>
            <a:noFill/>
            <a:ln w="9525">
              <a:solidFill>
                <a:srgbClr val="FF0000"/>
              </a:solidFill>
              <a:round/>
              <a:headEnd/>
              <a:tailEnd type="triangle" w="med" len="med"/>
            </a:ln>
          </p:spPr>
          <p:txBody>
            <a:bodyPr/>
            <a:lstStyle/>
            <a:p>
              <a:endParaRPr lang="tr-TR" b="1"/>
            </a:p>
          </p:txBody>
        </p:sp>
        <p:sp>
          <p:nvSpPr>
            <p:cNvPr id="27" name="Rectangle 29"/>
            <p:cNvSpPr>
              <a:spLocks noChangeArrowheads="1"/>
            </p:cNvSpPr>
            <p:nvPr/>
          </p:nvSpPr>
          <p:spPr bwMode="auto">
            <a:xfrm>
              <a:off x="4595813" y="1752600"/>
              <a:ext cx="1868487" cy="287338"/>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Metrology</a:t>
              </a:r>
              <a:r>
                <a:rPr lang="fr-FR" sz="1600" b="1" dirty="0">
                  <a:solidFill>
                    <a:srgbClr val="C00000"/>
                  </a:solidFill>
                  <a:latin typeface="Futura Bk BT"/>
                </a:rPr>
                <a:t> area</a:t>
              </a:r>
            </a:p>
          </p:txBody>
        </p:sp>
        <p:sp>
          <p:nvSpPr>
            <p:cNvPr id="28" name="Line 30"/>
            <p:cNvSpPr>
              <a:spLocks noChangeShapeType="1"/>
            </p:cNvSpPr>
            <p:nvPr/>
          </p:nvSpPr>
          <p:spPr bwMode="auto">
            <a:xfrm flipH="1">
              <a:off x="4017963" y="2041525"/>
              <a:ext cx="865187" cy="431800"/>
            </a:xfrm>
            <a:prstGeom prst="line">
              <a:avLst/>
            </a:prstGeom>
            <a:noFill/>
            <a:ln w="9525">
              <a:solidFill>
                <a:srgbClr val="FF0000"/>
              </a:solidFill>
              <a:round/>
              <a:headEnd/>
              <a:tailEnd type="triangle" w="med" len="med"/>
            </a:ln>
          </p:spPr>
          <p:txBody>
            <a:bodyPr/>
            <a:lstStyle/>
            <a:p>
              <a:endParaRPr lang="tr-TR" b="1"/>
            </a:p>
          </p:txBody>
        </p:sp>
        <p:sp>
          <p:nvSpPr>
            <p:cNvPr id="29" name="Line 31"/>
            <p:cNvSpPr>
              <a:spLocks noChangeShapeType="1"/>
            </p:cNvSpPr>
            <p:nvPr/>
          </p:nvSpPr>
          <p:spPr bwMode="auto">
            <a:xfrm flipH="1">
              <a:off x="3397250" y="3841750"/>
              <a:ext cx="838200" cy="41275"/>
            </a:xfrm>
            <a:prstGeom prst="line">
              <a:avLst/>
            </a:prstGeom>
            <a:noFill/>
            <a:ln w="9525">
              <a:solidFill>
                <a:srgbClr val="FF0000"/>
              </a:solidFill>
              <a:round/>
              <a:headEnd/>
              <a:tailEnd type="triangle" w="med" len="med"/>
            </a:ln>
          </p:spPr>
          <p:txBody>
            <a:bodyPr/>
            <a:lstStyle/>
            <a:p>
              <a:endParaRPr lang="tr-TR" b="1"/>
            </a:p>
          </p:txBody>
        </p:sp>
        <p:sp>
          <p:nvSpPr>
            <p:cNvPr id="30" name="Line 33"/>
            <p:cNvSpPr>
              <a:spLocks noChangeShapeType="1"/>
            </p:cNvSpPr>
            <p:nvPr/>
          </p:nvSpPr>
          <p:spPr bwMode="auto">
            <a:xfrm flipH="1">
              <a:off x="3382963" y="3473450"/>
              <a:ext cx="328612" cy="257175"/>
            </a:xfrm>
            <a:prstGeom prst="line">
              <a:avLst/>
            </a:prstGeom>
            <a:noFill/>
            <a:ln w="9525">
              <a:solidFill>
                <a:srgbClr val="FF0000"/>
              </a:solidFill>
              <a:round/>
              <a:headEnd/>
              <a:tailEnd type="triangle" w="med" len="med"/>
            </a:ln>
          </p:spPr>
          <p:txBody>
            <a:bodyPr/>
            <a:lstStyle/>
            <a:p>
              <a:endParaRPr lang="tr-TR" b="1"/>
            </a:p>
          </p:txBody>
        </p:sp>
        <p:sp>
          <p:nvSpPr>
            <p:cNvPr id="31" name="Line 22"/>
            <p:cNvSpPr>
              <a:spLocks noChangeShapeType="1"/>
            </p:cNvSpPr>
            <p:nvPr/>
          </p:nvSpPr>
          <p:spPr bwMode="auto">
            <a:xfrm>
              <a:off x="1282700" y="2795588"/>
              <a:ext cx="215900" cy="0"/>
            </a:xfrm>
            <a:prstGeom prst="line">
              <a:avLst/>
            </a:prstGeom>
            <a:noFill/>
            <a:ln w="9525">
              <a:solidFill>
                <a:srgbClr val="FF0000"/>
              </a:solidFill>
              <a:round/>
              <a:headEnd/>
              <a:tailEnd type="triangle" w="med" len="med"/>
            </a:ln>
          </p:spPr>
          <p:txBody>
            <a:bodyPr/>
            <a:lstStyle/>
            <a:p>
              <a:endParaRPr lang="tr-TR" b="1"/>
            </a:p>
          </p:txBody>
        </p:sp>
        <p:sp>
          <p:nvSpPr>
            <p:cNvPr id="32" name="Line 23"/>
            <p:cNvSpPr>
              <a:spLocks noChangeShapeType="1"/>
            </p:cNvSpPr>
            <p:nvPr/>
          </p:nvSpPr>
          <p:spPr bwMode="auto">
            <a:xfrm flipH="1">
              <a:off x="6899275" y="2473325"/>
              <a:ext cx="288925" cy="215900"/>
            </a:xfrm>
            <a:prstGeom prst="line">
              <a:avLst/>
            </a:prstGeom>
            <a:noFill/>
            <a:ln w="9525">
              <a:solidFill>
                <a:srgbClr val="FF0000"/>
              </a:solidFill>
              <a:round/>
              <a:headEnd/>
              <a:tailEnd type="triangle" w="med" len="med"/>
            </a:ln>
          </p:spPr>
          <p:txBody>
            <a:bodyPr/>
            <a:lstStyle/>
            <a:p>
              <a:endParaRPr lang="tr-TR" b="1"/>
            </a:p>
          </p:txBody>
        </p:sp>
        <p:sp>
          <p:nvSpPr>
            <p:cNvPr id="33" name="Line 22"/>
            <p:cNvSpPr>
              <a:spLocks noChangeShapeType="1"/>
            </p:cNvSpPr>
            <p:nvPr/>
          </p:nvSpPr>
          <p:spPr bwMode="auto">
            <a:xfrm>
              <a:off x="1282700" y="3194050"/>
              <a:ext cx="215900" cy="0"/>
            </a:xfrm>
            <a:prstGeom prst="line">
              <a:avLst/>
            </a:prstGeom>
            <a:noFill/>
            <a:ln w="9525">
              <a:solidFill>
                <a:srgbClr val="FF0000"/>
              </a:solidFill>
              <a:round/>
              <a:headEnd/>
              <a:tailEnd type="triangle" w="med" len="med"/>
            </a:ln>
          </p:spPr>
          <p:txBody>
            <a:bodyPr/>
            <a:lstStyle/>
            <a:p>
              <a:endParaRPr lang="tr-TR" b="1"/>
            </a:p>
          </p:txBody>
        </p:sp>
        <p:sp>
          <p:nvSpPr>
            <p:cNvPr id="34" name="Line 33"/>
            <p:cNvSpPr>
              <a:spLocks noChangeShapeType="1"/>
            </p:cNvSpPr>
            <p:nvPr/>
          </p:nvSpPr>
          <p:spPr bwMode="auto">
            <a:xfrm flipH="1">
              <a:off x="3136900" y="3481388"/>
              <a:ext cx="593725" cy="115887"/>
            </a:xfrm>
            <a:prstGeom prst="line">
              <a:avLst/>
            </a:prstGeom>
            <a:noFill/>
            <a:ln w="9525">
              <a:solidFill>
                <a:srgbClr val="FF0000"/>
              </a:solidFill>
              <a:round/>
              <a:headEnd/>
              <a:tailEnd type="triangle" w="med" len="med"/>
            </a:ln>
          </p:spPr>
          <p:txBody>
            <a:bodyPr/>
            <a:lstStyle/>
            <a:p>
              <a:endParaRPr lang="tr-TR" b="1"/>
            </a:p>
          </p:txBody>
        </p:sp>
        <p:sp>
          <p:nvSpPr>
            <p:cNvPr id="35" name="Rectangle 8"/>
            <p:cNvSpPr>
              <a:spLocks noChangeArrowheads="1"/>
            </p:cNvSpPr>
            <p:nvPr/>
          </p:nvSpPr>
          <p:spPr bwMode="auto">
            <a:xfrm>
              <a:off x="1066800" y="1752600"/>
              <a:ext cx="1081088" cy="287338"/>
            </a:xfrm>
            <a:prstGeom prst="rect">
              <a:avLst/>
            </a:prstGeom>
            <a:noFill/>
            <a:ln w="9525">
              <a:noFill/>
              <a:miter lim="800000"/>
              <a:headEnd/>
              <a:tailEnd/>
            </a:ln>
          </p:spPr>
          <p:txBody>
            <a:bodyPr wrap="none" anchor="ctr"/>
            <a:lstStyle/>
            <a:p>
              <a:pPr algn="ctr"/>
              <a:r>
                <a:rPr lang="fr-FR" sz="1600" b="1" dirty="0">
                  <a:solidFill>
                    <a:srgbClr val="FF0000"/>
                  </a:solidFill>
                  <a:latin typeface="Futura Bk BT"/>
                </a:rPr>
                <a:t>Country</a:t>
              </a:r>
            </a:p>
          </p:txBody>
        </p:sp>
        <p:sp>
          <p:nvSpPr>
            <p:cNvPr id="36" name="Rectangle 13"/>
            <p:cNvSpPr>
              <a:spLocks noChangeArrowheads="1"/>
            </p:cNvSpPr>
            <p:nvPr/>
          </p:nvSpPr>
          <p:spPr bwMode="auto">
            <a:xfrm>
              <a:off x="2506663" y="1752600"/>
              <a:ext cx="1368425" cy="287338"/>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Laboratory</a:t>
              </a:r>
              <a:endParaRPr lang="fr-FR" sz="1600" b="1" dirty="0">
                <a:solidFill>
                  <a:srgbClr val="C00000"/>
                </a:solidFill>
                <a:latin typeface="Futura Bk BT"/>
              </a:endParaRPr>
            </a:p>
          </p:txBody>
        </p:sp>
        <p:sp>
          <p:nvSpPr>
            <p:cNvPr id="37" name="Rectangle 18"/>
            <p:cNvSpPr>
              <a:spLocks noChangeArrowheads="1"/>
            </p:cNvSpPr>
            <p:nvPr/>
          </p:nvSpPr>
          <p:spPr bwMode="auto">
            <a:xfrm>
              <a:off x="152400" y="3048000"/>
              <a:ext cx="1081088" cy="287337"/>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Method</a:t>
              </a:r>
              <a:endParaRPr lang="fr-FR" sz="1600" b="1" dirty="0">
                <a:solidFill>
                  <a:srgbClr val="C00000"/>
                </a:solidFill>
                <a:latin typeface="Futura Bk BT"/>
              </a:endParaRPr>
            </a:p>
          </p:txBody>
        </p:sp>
        <p:sp>
          <p:nvSpPr>
            <p:cNvPr id="38" name="Rectangle 12"/>
            <p:cNvSpPr>
              <a:spLocks noChangeArrowheads="1"/>
            </p:cNvSpPr>
            <p:nvPr/>
          </p:nvSpPr>
          <p:spPr bwMode="auto">
            <a:xfrm>
              <a:off x="152400" y="2514600"/>
              <a:ext cx="1081088" cy="647700"/>
            </a:xfrm>
            <a:prstGeom prst="rect">
              <a:avLst/>
            </a:prstGeom>
            <a:noFill/>
            <a:ln w="9525">
              <a:noFill/>
              <a:miter lim="800000"/>
              <a:headEnd/>
              <a:tailEnd/>
            </a:ln>
          </p:spPr>
          <p:txBody>
            <a:bodyPr wrap="none" anchor="ctr"/>
            <a:lstStyle/>
            <a:p>
              <a:pPr algn="ctr"/>
              <a:r>
                <a:rPr lang="fr-FR" sz="1600" b="1" dirty="0" err="1">
                  <a:solidFill>
                    <a:srgbClr val="C00000"/>
                  </a:solidFill>
                  <a:latin typeface="Futura Bk BT"/>
                </a:rPr>
                <a:t>Quantity</a:t>
              </a:r>
              <a:endParaRPr lang="fr-FR" sz="1600" b="1" dirty="0">
                <a:solidFill>
                  <a:srgbClr val="C00000"/>
                </a:solidFill>
                <a:latin typeface="Futura Bk BT"/>
              </a:endParaRPr>
            </a:p>
            <a:p>
              <a:pPr algn="ctr"/>
              <a:r>
                <a:rPr lang="fr-FR" sz="1600" b="1" dirty="0">
                  <a:solidFill>
                    <a:srgbClr val="C00000"/>
                  </a:solidFill>
                  <a:latin typeface="Futura Bk BT"/>
                </a:rPr>
                <a:t>and range</a:t>
              </a:r>
            </a:p>
          </p:txBody>
        </p:sp>
      </p:grpSp>
      <p:sp>
        <p:nvSpPr>
          <p:cNvPr id="40" name="TextBox 39"/>
          <p:cNvSpPr txBox="1"/>
          <p:nvPr/>
        </p:nvSpPr>
        <p:spPr>
          <a:xfrm>
            <a:off x="838200" y="1219200"/>
            <a:ext cx="7162824" cy="400110"/>
          </a:xfrm>
          <a:prstGeom prst="rect">
            <a:avLst/>
          </a:prstGeom>
          <a:noFill/>
        </p:spPr>
        <p:txBody>
          <a:bodyPr wrap="square" rtlCol="0">
            <a:spAutoFit/>
          </a:bodyPr>
          <a:lstStyle/>
          <a:p>
            <a:r>
              <a:rPr lang="tr-TR" sz="2000" b="0" dirty="0" smtClean="0">
                <a:cs typeface="Arial" pitchFamily="34" charset="0"/>
              </a:rPr>
              <a:t>CMCs listed in the KCDB contain the following information:</a:t>
            </a:r>
            <a:endParaRPr lang="tr-TR" sz="2000" b="0" dirty="0">
              <a:cs typeface="Arial" pitchFamily="34" charset="0"/>
            </a:endParaRPr>
          </a:p>
        </p:txBody>
      </p:sp>
      <p:sp>
        <p:nvSpPr>
          <p:cNvPr id="3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53</a:t>
            </a:fld>
            <a:endParaRPr lang="tr-TR" sz="12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6172200" y="1066800"/>
            <a:ext cx="2362200" cy="246221"/>
          </a:xfrm>
          <a:prstGeom prst="rect">
            <a:avLst/>
          </a:prstGeom>
          <a:noFill/>
        </p:spPr>
        <p:txBody>
          <a:bodyPr wrap="square" rtlCol="0">
            <a:spAutoFit/>
          </a:bodyPr>
          <a:lstStyle/>
          <a:p>
            <a:endParaRPr lang="tr-TR" dirty="0">
              <a:latin typeface="Futura Lt BT" pitchFamily="34" charset="0"/>
            </a:endParaRPr>
          </a:p>
        </p:txBody>
      </p:sp>
      <p:pic>
        <p:nvPicPr>
          <p:cNvPr id="6" name="Picture 9" descr="CMCs_Number_Sep12"/>
          <p:cNvPicPr>
            <a:picLocks noChangeAspect="1" noChangeArrowheads="1"/>
          </p:cNvPicPr>
          <p:nvPr/>
        </p:nvPicPr>
        <p:blipFill>
          <a:blip r:embed="rId3"/>
          <a:srcRect/>
          <a:stretch>
            <a:fillRect/>
          </a:stretch>
        </p:blipFill>
        <p:spPr bwMode="auto">
          <a:xfrm>
            <a:off x="152400" y="914400"/>
            <a:ext cx="8839200" cy="4724400"/>
          </a:xfrm>
          <a:prstGeom prst="rect">
            <a:avLst/>
          </a:prstGeom>
          <a:noFill/>
        </p:spPr>
      </p:pic>
      <p:sp>
        <p:nvSpPr>
          <p:cNvPr id="8" name="Rectangle 7"/>
          <p:cNvSpPr/>
          <p:nvPr/>
        </p:nvSpPr>
        <p:spPr>
          <a:xfrm>
            <a:off x="228600" y="5867400"/>
            <a:ext cx="8763000" cy="400110"/>
          </a:xfrm>
          <a:prstGeom prst="rect">
            <a:avLst/>
          </a:prstGeom>
        </p:spPr>
        <p:txBody>
          <a:bodyPr wrap="square">
            <a:spAutoFit/>
          </a:bodyPr>
          <a:lstStyle/>
          <a:p>
            <a:pPr marL="342900" indent="-342900" algn="ctr">
              <a:spcBef>
                <a:spcPct val="20000"/>
              </a:spcBef>
            </a:pPr>
            <a:r>
              <a:rPr lang="en-GB" sz="2000" b="1" dirty="0" smtClean="0">
                <a:latin typeface="Futura Bk BT"/>
              </a:rPr>
              <a:t>On 24 January 2013: ~ 25 500 CMCs published in the KCDB</a:t>
            </a:r>
            <a:endParaRPr lang="fr-FR" sz="2000" b="1" dirty="0">
              <a:latin typeface="Futura Bk BT"/>
            </a:endParaRPr>
          </a:p>
        </p:txBody>
      </p:sp>
      <p:sp>
        <p:nvSpPr>
          <p:cNvPr id="13" name="Rectangle 8"/>
          <p:cNvSpPr>
            <a:spLocks noChangeArrowheads="1"/>
          </p:cNvSpPr>
          <p:nvPr/>
        </p:nvSpPr>
        <p:spPr bwMode="auto">
          <a:xfrm>
            <a:off x="94597" y="57804"/>
            <a:ext cx="7858148"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CMCs in the KCDB</a:t>
            </a:r>
            <a:endParaRPr lang="en-GB" sz="3600" dirty="0">
              <a:solidFill>
                <a:schemeClr val="bg1"/>
              </a:solidFill>
              <a:latin typeface="Futura Bk BT" pitchFamily="34" charset="0"/>
              <a:ea typeface="+mj-ea"/>
              <a:cs typeface="+mj-cs"/>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54</a:t>
            </a:fld>
            <a:endParaRPr lang="tr-TR" sz="1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57224" y="3037332"/>
            <a:ext cx="7715304" cy="646331"/>
          </a:xfrm>
          <a:prstGeom prst="rect">
            <a:avLst/>
          </a:prstGeom>
          <a:noFill/>
        </p:spPr>
        <p:txBody>
          <a:bodyPr wrap="square" rtlCol="0">
            <a:spAutoFit/>
          </a:bodyPr>
          <a:lstStyle/>
          <a:p>
            <a:pPr algn="ctr"/>
            <a:r>
              <a:rPr lang="tr-TR" sz="3600" b="1" kern="0" dirty="0" smtClean="0">
                <a:solidFill>
                  <a:srgbClr val="C00000"/>
                </a:solidFill>
                <a:latin typeface="Futura Bk BT"/>
              </a:rPr>
              <a:t>USE of the CIPM MRA LOGO</a:t>
            </a:r>
            <a:endParaRPr lang="tr-TR" sz="3600" b="1" kern="0" dirty="0">
              <a:solidFill>
                <a:srgbClr val="C00000"/>
              </a:solidFill>
              <a:latin typeface="Futura Bk BT"/>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55</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629"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pic>
        <p:nvPicPr>
          <p:cNvPr id="26630" name="Picture 4"/>
          <p:cNvPicPr>
            <a:picLocks noChangeAspect="1" noChangeArrowheads="1"/>
          </p:cNvPicPr>
          <p:nvPr/>
        </p:nvPicPr>
        <p:blipFill>
          <a:blip r:embed="rId3"/>
          <a:srcRect/>
          <a:stretch>
            <a:fillRect/>
          </a:stretch>
        </p:blipFill>
        <p:spPr bwMode="auto">
          <a:xfrm>
            <a:off x="357188" y="1524000"/>
            <a:ext cx="3910012" cy="1879600"/>
          </a:xfrm>
          <a:prstGeom prst="rect">
            <a:avLst/>
          </a:prstGeom>
          <a:noFill/>
          <a:ln w="9525">
            <a:noFill/>
            <a:miter lim="800000"/>
            <a:headEnd/>
            <a:tailEnd/>
          </a:ln>
          <a:effectLst>
            <a:outerShdw dist="35921" dir="2700000" algn="ctr" rotWithShape="0">
              <a:schemeClr val="bg2"/>
            </a:outerShdw>
          </a:effectLst>
        </p:spPr>
      </p:pic>
      <p:sp>
        <p:nvSpPr>
          <p:cNvPr id="26631" name="TextBox 1"/>
          <p:cNvSpPr txBox="1">
            <a:spLocks noChangeArrowheads="1"/>
          </p:cNvSpPr>
          <p:nvPr/>
        </p:nvSpPr>
        <p:spPr bwMode="auto">
          <a:xfrm>
            <a:off x="4560888" y="1371600"/>
            <a:ext cx="4049712" cy="3046988"/>
          </a:xfrm>
          <a:prstGeom prst="rect">
            <a:avLst/>
          </a:prstGeom>
          <a:noFill/>
          <a:ln w="9525">
            <a:noFill/>
            <a:miter lim="800000"/>
            <a:headEnd/>
            <a:tailEnd/>
          </a:ln>
        </p:spPr>
        <p:txBody>
          <a:bodyPr>
            <a:spAutoFit/>
          </a:bodyPr>
          <a:lstStyle/>
          <a:p>
            <a:r>
              <a:rPr lang="en-US" sz="2400" b="0" dirty="0">
                <a:latin typeface="Futura Bk BT"/>
              </a:rPr>
              <a:t>Once an NMI has published CMCs, it can apply to the BIPM Director to use the CIPM MRA logo on its calibration and measurement certificates </a:t>
            </a:r>
            <a:r>
              <a:rPr lang="en-US" sz="2400" b="0" dirty="0">
                <a:solidFill>
                  <a:srgbClr val="C00000"/>
                </a:solidFill>
                <a:latin typeface="Futura Bk BT"/>
              </a:rPr>
              <a:t>covered by </a:t>
            </a:r>
            <a:r>
              <a:rPr lang="tr-TR" sz="2400" b="0" dirty="0" smtClean="0">
                <a:solidFill>
                  <a:srgbClr val="C00000"/>
                </a:solidFill>
              </a:rPr>
              <a:t>published</a:t>
            </a:r>
            <a:r>
              <a:rPr lang="en-US" sz="2400" b="0" dirty="0" smtClean="0">
                <a:solidFill>
                  <a:srgbClr val="C00000"/>
                </a:solidFill>
                <a:latin typeface="Futura Bk BT"/>
              </a:rPr>
              <a:t> </a:t>
            </a:r>
            <a:r>
              <a:rPr lang="en-US" sz="2400" b="0" dirty="0">
                <a:solidFill>
                  <a:srgbClr val="C00000"/>
                </a:solidFill>
                <a:latin typeface="Futura Bk BT"/>
              </a:rPr>
              <a:t>CMCs</a:t>
            </a:r>
            <a:r>
              <a:rPr lang="en-US" sz="2400" b="0" dirty="0">
                <a:latin typeface="Futura Bk BT"/>
              </a:rPr>
              <a:t>. </a:t>
            </a:r>
          </a:p>
        </p:txBody>
      </p:sp>
      <p:sp>
        <p:nvSpPr>
          <p:cNvPr id="26632" name="TextBox 2"/>
          <p:cNvSpPr txBox="1">
            <a:spLocks noChangeArrowheads="1"/>
          </p:cNvSpPr>
          <p:nvPr/>
        </p:nvSpPr>
        <p:spPr bwMode="auto">
          <a:xfrm>
            <a:off x="457200" y="4572000"/>
            <a:ext cx="8177212" cy="1569660"/>
          </a:xfrm>
          <a:prstGeom prst="rect">
            <a:avLst/>
          </a:prstGeom>
          <a:noFill/>
          <a:ln w="38100" cmpd="sng">
            <a:solidFill>
              <a:schemeClr val="tx1"/>
            </a:solidFill>
            <a:miter lim="800000"/>
            <a:headEnd/>
            <a:tailEnd/>
          </a:ln>
        </p:spPr>
        <p:txBody>
          <a:bodyPr>
            <a:spAutoFit/>
          </a:bodyPr>
          <a:lstStyle/>
          <a:p>
            <a:pPr eaLnBrk="0" hangingPunct="0"/>
            <a:r>
              <a:rPr lang="en-GB" sz="1600" b="0" i="1" dirty="0">
                <a:solidFill>
                  <a:srgbClr val="C00000"/>
                </a:solidFill>
                <a:latin typeface="Futura Bk BT"/>
              </a:rPr>
              <a:t>“This certificate is consistent with the capabilities that are included in Appendix C of the MRA drawn up by the CIPM. </a:t>
            </a:r>
            <a:endParaRPr lang="tr-TR" sz="1600" b="0" i="1" dirty="0" smtClean="0">
              <a:solidFill>
                <a:srgbClr val="C00000"/>
              </a:solidFill>
            </a:endParaRPr>
          </a:p>
          <a:p>
            <a:pPr eaLnBrk="0" hangingPunct="0"/>
            <a:endParaRPr lang="en-GB" sz="1600" b="0" i="1" dirty="0">
              <a:solidFill>
                <a:srgbClr val="C00000"/>
              </a:solidFill>
              <a:latin typeface="Futura Bk BT"/>
            </a:endParaRPr>
          </a:p>
          <a:p>
            <a:pPr eaLnBrk="0" hangingPunct="0"/>
            <a:r>
              <a:rPr lang="en-GB" sz="1600" b="0" i="1" dirty="0">
                <a:solidFill>
                  <a:srgbClr val="C00000"/>
                </a:solidFill>
                <a:latin typeface="Futura Bk BT"/>
              </a:rPr>
              <a:t>Under the MRA, all participating institutes recognize the validity of each other’s calibration and measurement certificates for the quantities, ranges and measurement uncertainties specified in Appendix C (for details see http://www.bipm.org)”</a:t>
            </a:r>
          </a:p>
        </p:txBody>
      </p:sp>
      <p:sp>
        <p:nvSpPr>
          <p:cNvPr id="10" name="Rectangle 9"/>
          <p:cNvSpPr>
            <a:spLocks noChangeArrowheads="1"/>
          </p:cNvSpPr>
          <p:nvPr/>
        </p:nvSpPr>
        <p:spPr bwMode="auto">
          <a:xfrm>
            <a:off x="47299" y="26272"/>
            <a:ext cx="7572396"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The CIPM MRA Logo</a:t>
            </a:r>
            <a:endParaRPr lang="en-GB" sz="3600" dirty="0">
              <a:solidFill>
                <a:schemeClr val="bg1"/>
              </a:solidFill>
              <a:latin typeface="Futura Bk BT"/>
              <a:ea typeface="+mj-ea"/>
              <a:cs typeface="+mj-cs"/>
            </a:endParaRPr>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56</a:t>
            </a:fld>
            <a:endParaRPr lang="tr-TR" sz="12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629"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0" name="Rectangle 9"/>
          <p:cNvSpPr>
            <a:spLocks noChangeArrowheads="1"/>
          </p:cNvSpPr>
          <p:nvPr/>
        </p:nvSpPr>
        <p:spPr bwMode="auto">
          <a:xfrm>
            <a:off x="78831" y="42038"/>
            <a:ext cx="778671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The CIPM MRA Logo</a:t>
            </a:r>
            <a:endParaRPr lang="en-GB" sz="3600" dirty="0">
              <a:solidFill>
                <a:schemeClr val="bg1"/>
              </a:solidFill>
              <a:latin typeface="Futura Bk BT" pitchFamily="34" charset="0"/>
              <a:ea typeface="+mj-ea"/>
              <a:cs typeface="+mj-cs"/>
            </a:endParaRPr>
          </a:p>
        </p:txBody>
      </p:sp>
      <p:sp>
        <p:nvSpPr>
          <p:cNvPr id="8" name="TextBox 2"/>
          <p:cNvSpPr txBox="1">
            <a:spLocks noChangeArrowheads="1"/>
          </p:cNvSpPr>
          <p:nvPr/>
        </p:nvSpPr>
        <p:spPr bwMode="auto">
          <a:xfrm>
            <a:off x="381000" y="1066800"/>
            <a:ext cx="8382000" cy="830997"/>
          </a:xfrm>
          <a:prstGeom prst="rect">
            <a:avLst/>
          </a:prstGeom>
          <a:noFill/>
          <a:ln w="9525">
            <a:noFill/>
            <a:miter lim="800000"/>
            <a:headEnd/>
            <a:tailEnd/>
          </a:ln>
        </p:spPr>
        <p:txBody>
          <a:bodyPr>
            <a:spAutoFit/>
          </a:bodyPr>
          <a:lstStyle/>
          <a:p>
            <a:endParaRPr lang="en-US" sz="2400" b="0" dirty="0">
              <a:solidFill>
                <a:srgbClr val="1E1182"/>
              </a:solidFill>
            </a:endParaRPr>
          </a:p>
          <a:p>
            <a:endParaRPr lang="en-US" sz="2400" b="0" dirty="0">
              <a:solidFill>
                <a:srgbClr val="1E1182"/>
              </a:solidFill>
            </a:endParaRPr>
          </a:p>
        </p:txBody>
      </p:sp>
      <p:sp>
        <p:nvSpPr>
          <p:cNvPr id="9" name="TextBox 2"/>
          <p:cNvSpPr txBox="1">
            <a:spLocks noChangeArrowheads="1"/>
          </p:cNvSpPr>
          <p:nvPr/>
        </p:nvSpPr>
        <p:spPr bwMode="auto">
          <a:xfrm>
            <a:off x="381000" y="1066800"/>
            <a:ext cx="8382000" cy="4862870"/>
          </a:xfrm>
          <a:prstGeom prst="rect">
            <a:avLst/>
          </a:prstGeom>
          <a:noFill/>
          <a:ln w="9525">
            <a:noFill/>
            <a:miter lim="800000"/>
            <a:headEnd/>
            <a:tailEnd/>
          </a:ln>
        </p:spPr>
        <p:txBody>
          <a:bodyPr>
            <a:spAutoFit/>
          </a:bodyPr>
          <a:lstStyle/>
          <a:p>
            <a:pPr algn="just"/>
            <a:r>
              <a:rPr lang="tr-TR" sz="2400" b="0" dirty="0" smtClean="0"/>
              <a:t>In order to use the CIPM MRA Logo:</a:t>
            </a:r>
          </a:p>
          <a:p>
            <a:pPr algn="just">
              <a:spcBef>
                <a:spcPts val="1200"/>
              </a:spcBef>
              <a:buFont typeface="Arial" pitchFamily="34" charset="0"/>
              <a:buChar char="•"/>
              <a:tabLst>
                <a:tab pos="361950" algn="l"/>
              </a:tabLst>
            </a:pPr>
            <a:r>
              <a:rPr lang="tr-TR" sz="2400" b="0" dirty="0" smtClean="0"/>
              <a:t> 	The NMI signs and sends </a:t>
            </a:r>
            <a:r>
              <a:rPr lang="tr-TR" sz="2400" b="0" dirty="0" smtClean="0">
                <a:solidFill>
                  <a:srgbClr val="FF0000"/>
                </a:solidFill>
              </a:rPr>
              <a:t>“Request for use of the CIPM 	MRA Logo” </a:t>
            </a:r>
            <a:r>
              <a:rPr lang="tr-TR" sz="2400" b="0" dirty="0" smtClean="0"/>
              <a:t>to Director of the BIPM</a:t>
            </a:r>
          </a:p>
          <a:p>
            <a:pPr algn="just">
              <a:spcBef>
                <a:spcPts val="1200"/>
              </a:spcBef>
              <a:buFont typeface="Arial" pitchFamily="34" charset="0"/>
              <a:buChar char="•"/>
              <a:tabLst>
                <a:tab pos="361950" algn="l"/>
              </a:tabLst>
            </a:pPr>
            <a:r>
              <a:rPr lang="tr-TR" sz="2400" b="0" dirty="0" smtClean="0"/>
              <a:t> 	BIPM Director authorizes NMI (or DI) to use the CIPM 	MRA Logo on certificates for calibration and 	measurement services for which the NMI has published 	CMCs in the KCDB</a:t>
            </a:r>
          </a:p>
          <a:p>
            <a:pPr algn="just">
              <a:spcBef>
                <a:spcPts val="1200"/>
              </a:spcBef>
              <a:buFont typeface="Arial" pitchFamily="34" charset="0"/>
              <a:buChar char="•"/>
              <a:tabLst>
                <a:tab pos="361950" algn="l"/>
              </a:tabLst>
            </a:pPr>
            <a:r>
              <a:rPr lang="tr-TR" sz="2400" b="0" dirty="0" smtClean="0"/>
              <a:t> 	Authorization given for initial period of 2 years. Renewed 	on yearly basis by tacit agreement</a:t>
            </a:r>
          </a:p>
          <a:p>
            <a:pPr algn="just">
              <a:spcBef>
                <a:spcPts val="1200"/>
              </a:spcBef>
            </a:pPr>
            <a:r>
              <a:rPr lang="tr-TR" sz="2400" b="0" dirty="0" smtClean="0"/>
              <a:t>Guidelines for use of the CIPM MRA Logo: </a:t>
            </a:r>
          </a:p>
          <a:p>
            <a:pPr algn="just">
              <a:spcBef>
                <a:spcPts val="1200"/>
              </a:spcBef>
            </a:pPr>
            <a:r>
              <a:rPr lang="tr-TR" sz="2000" b="0" dirty="0" smtClean="0">
                <a:hlinkClick r:id="rId3"/>
              </a:rPr>
              <a:t>http://www.bipm.org/utils/common/CIPM_MRA/CIPM_MRA-D-02.pdf</a:t>
            </a:r>
            <a:endParaRPr lang="en-US" sz="2400" b="0" dirty="0">
              <a:solidFill>
                <a:srgbClr val="1E1182"/>
              </a:solidFill>
              <a:latin typeface="Futura Bk BT"/>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57</a:t>
            </a:fld>
            <a:endParaRPr lang="tr-TR" sz="12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4710" y="3000372"/>
            <a:ext cx="7715304" cy="646331"/>
          </a:xfrm>
          <a:prstGeom prst="rect">
            <a:avLst/>
          </a:prstGeom>
          <a:noFill/>
        </p:spPr>
        <p:txBody>
          <a:bodyPr wrap="square" rtlCol="0">
            <a:spAutoFit/>
          </a:bodyPr>
          <a:lstStyle/>
          <a:p>
            <a:pPr algn="ctr"/>
            <a:r>
              <a:rPr lang="tr-TR" sz="3600" b="1" kern="0" dirty="0" smtClean="0">
                <a:solidFill>
                  <a:srgbClr val="C00000"/>
                </a:solidFill>
                <a:latin typeface="Futura Bk BT"/>
              </a:rPr>
              <a:t>IMPACT of the CIPM MRA</a:t>
            </a:r>
            <a:endParaRPr lang="tr-TR" sz="3600" b="1" kern="0" dirty="0">
              <a:solidFill>
                <a:srgbClr val="C00000"/>
              </a:solidFill>
              <a:latin typeface="Futura Bk BT"/>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58</a:t>
            </a:fld>
            <a:endParaRPr lang="tr-TR" sz="1200" dirty="0"/>
          </a:p>
        </p:txBody>
      </p:sp>
    </p:spTree>
    <p:extLst>
      <p:ext uri="{BB962C8B-B14F-4D97-AF65-F5344CB8AC3E}">
        <p14:creationId xmlns="" xmlns:p14="http://schemas.microsoft.com/office/powerpoint/2010/main" val="978644246"/>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629" name="Straight Connector 15369"/>
          <p:cNvCxnSpPr>
            <a:cxnSpLocks noChangeShapeType="1"/>
          </p:cNvCxnSpPr>
          <p:nvPr/>
        </p:nvCxnSpPr>
        <p:spPr bwMode="auto">
          <a:xfrm>
            <a:off x="4267200" y="1939925"/>
            <a:ext cx="0" cy="0"/>
          </a:xfrm>
          <a:prstGeom prst="line">
            <a:avLst/>
          </a:prstGeom>
          <a:noFill/>
          <a:ln w="9525" algn="ctr">
            <a:solidFill>
              <a:schemeClr val="tx1"/>
            </a:solidFill>
            <a:round/>
            <a:headEnd/>
            <a:tailEnd/>
          </a:ln>
          <a:effectLst/>
        </p:spPr>
      </p:cxnSp>
      <p:sp>
        <p:nvSpPr>
          <p:cNvPr id="10" name="Rectangle 9"/>
          <p:cNvSpPr>
            <a:spLocks noChangeArrowheads="1"/>
          </p:cNvSpPr>
          <p:nvPr/>
        </p:nvSpPr>
        <p:spPr bwMode="auto">
          <a:xfrm>
            <a:off x="78831" y="42038"/>
            <a:ext cx="800102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&amp; The World of Metrology</a:t>
            </a:r>
            <a:endParaRPr lang="en-GB" sz="3600" dirty="0">
              <a:solidFill>
                <a:schemeClr val="bg1"/>
              </a:solidFill>
              <a:latin typeface="Futura Bk BT" pitchFamily="34" charset="0"/>
              <a:ea typeface="+mj-ea"/>
              <a:cs typeface="+mj-cs"/>
            </a:endParaRPr>
          </a:p>
        </p:txBody>
      </p:sp>
      <p:sp>
        <p:nvSpPr>
          <p:cNvPr id="8" name="TextBox 2"/>
          <p:cNvSpPr txBox="1">
            <a:spLocks noChangeArrowheads="1"/>
          </p:cNvSpPr>
          <p:nvPr/>
        </p:nvSpPr>
        <p:spPr bwMode="auto">
          <a:xfrm>
            <a:off x="381000" y="1066800"/>
            <a:ext cx="8382000" cy="830997"/>
          </a:xfrm>
          <a:prstGeom prst="rect">
            <a:avLst/>
          </a:prstGeom>
          <a:noFill/>
          <a:ln w="9525">
            <a:noFill/>
            <a:miter lim="800000"/>
            <a:headEnd/>
            <a:tailEnd/>
          </a:ln>
        </p:spPr>
        <p:txBody>
          <a:bodyPr>
            <a:spAutoFit/>
          </a:bodyPr>
          <a:lstStyle/>
          <a:p>
            <a:endParaRPr lang="en-US" sz="2400" b="0" dirty="0">
              <a:solidFill>
                <a:srgbClr val="1E1182"/>
              </a:solidFill>
            </a:endParaRPr>
          </a:p>
          <a:p>
            <a:endParaRPr lang="en-US" sz="2400" b="0" dirty="0">
              <a:solidFill>
                <a:srgbClr val="1E1182"/>
              </a:solidFill>
            </a:endParaRPr>
          </a:p>
        </p:txBody>
      </p:sp>
      <p:sp>
        <p:nvSpPr>
          <p:cNvPr id="9" name="TextBox 2"/>
          <p:cNvSpPr txBox="1">
            <a:spLocks noChangeArrowheads="1"/>
          </p:cNvSpPr>
          <p:nvPr/>
        </p:nvSpPr>
        <p:spPr bwMode="auto">
          <a:xfrm>
            <a:off x="381000" y="1066800"/>
            <a:ext cx="8382000" cy="2246769"/>
          </a:xfrm>
          <a:prstGeom prst="rect">
            <a:avLst/>
          </a:prstGeom>
          <a:noFill/>
          <a:ln w="9525">
            <a:noFill/>
            <a:miter lim="800000"/>
            <a:headEnd/>
            <a:tailEnd/>
          </a:ln>
        </p:spPr>
        <p:txBody>
          <a:bodyPr>
            <a:spAutoFit/>
          </a:bodyPr>
          <a:lstStyle/>
          <a:p>
            <a:pPr algn="just">
              <a:spcBef>
                <a:spcPts val="1200"/>
              </a:spcBef>
            </a:pPr>
            <a:endParaRPr lang="tr-TR" sz="2400" b="0" dirty="0" smtClean="0"/>
          </a:p>
          <a:p>
            <a:pPr algn="just">
              <a:spcBef>
                <a:spcPts val="1200"/>
              </a:spcBef>
              <a:buFont typeface="Arial" pitchFamily="34" charset="0"/>
              <a:buChar char="•"/>
            </a:pPr>
            <a:endParaRPr lang="tr-TR" sz="2400" b="0" dirty="0" smtClean="0"/>
          </a:p>
          <a:p>
            <a:pPr algn="just">
              <a:spcBef>
                <a:spcPts val="1200"/>
              </a:spcBef>
              <a:buFont typeface="Arial" pitchFamily="34" charset="0"/>
              <a:buChar char="•"/>
            </a:pPr>
            <a:endParaRPr lang="tr-TR" sz="2400" b="0" dirty="0" smtClean="0"/>
          </a:p>
          <a:p>
            <a:pPr algn="just"/>
            <a:endParaRPr lang="en-US" sz="2400" b="0" dirty="0" smtClean="0">
              <a:solidFill>
                <a:srgbClr val="1E1182"/>
              </a:solidFill>
            </a:endParaRPr>
          </a:p>
          <a:p>
            <a:endParaRPr lang="en-US" sz="2400" b="0" dirty="0">
              <a:solidFill>
                <a:srgbClr val="1E1182"/>
              </a:solidFill>
            </a:endParaRPr>
          </a:p>
        </p:txBody>
      </p:sp>
      <p:sp>
        <p:nvSpPr>
          <p:cNvPr id="7" name="TextBox 2"/>
          <p:cNvSpPr txBox="1">
            <a:spLocks noChangeArrowheads="1"/>
          </p:cNvSpPr>
          <p:nvPr/>
        </p:nvSpPr>
        <p:spPr bwMode="auto">
          <a:xfrm>
            <a:off x="381000" y="1066800"/>
            <a:ext cx="8382000" cy="5139869"/>
          </a:xfrm>
          <a:prstGeom prst="rect">
            <a:avLst/>
          </a:prstGeom>
          <a:noFill/>
          <a:ln w="9525">
            <a:noFill/>
            <a:miter lim="800000"/>
            <a:headEnd/>
            <a:tailEnd/>
          </a:ln>
        </p:spPr>
        <p:txBody>
          <a:bodyPr>
            <a:spAutoFit/>
          </a:bodyPr>
          <a:lstStyle/>
          <a:p>
            <a:pPr algn="just"/>
            <a:r>
              <a:rPr lang="tr-TR" sz="2200" b="0" dirty="0" smtClean="0"/>
              <a:t>For the world of metrology, the CIPM MRA has brought an </a:t>
            </a:r>
            <a:r>
              <a:rPr lang="tr-TR" sz="2200" b="0" dirty="0" smtClean="0">
                <a:solidFill>
                  <a:srgbClr val="FF0000"/>
                </a:solidFill>
              </a:rPr>
              <a:t>integrated and widely accepted system for demonstrating the equivalence of national standards and having capabilities recognized worldwide.</a:t>
            </a:r>
          </a:p>
          <a:p>
            <a:pPr algn="just"/>
            <a:endParaRPr lang="tr-TR" sz="2200" b="0" dirty="0" smtClean="0">
              <a:solidFill>
                <a:srgbClr val="FF0000"/>
              </a:solidFill>
            </a:endParaRPr>
          </a:p>
          <a:p>
            <a:pPr algn="just">
              <a:buFont typeface="Arial" pitchFamily="34" charset="0"/>
              <a:buChar char="•"/>
              <a:tabLst>
                <a:tab pos="361950" algn="l"/>
              </a:tabLst>
            </a:pPr>
            <a:r>
              <a:rPr lang="tr-TR" sz="2200" b="0" dirty="0" smtClean="0"/>
              <a:t>   systemization of key comparisons – more frequent and 	covering more measurands, involving the participation of more 	NMIs</a:t>
            </a:r>
          </a:p>
          <a:p>
            <a:pPr algn="just">
              <a:tabLst>
                <a:tab pos="361950" algn="l"/>
              </a:tabLst>
            </a:pPr>
            <a:endParaRPr lang="tr-TR" sz="2200" b="0" dirty="0" smtClean="0"/>
          </a:p>
          <a:p>
            <a:pPr algn="just">
              <a:buFont typeface="Arial" pitchFamily="34" charset="0"/>
              <a:buChar char="•"/>
              <a:tabLst>
                <a:tab pos="361950" algn="l"/>
              </a:tabLst>
            </a:pPr>
            <a:r>
              <a:rPr lang="tr-TR" sz="2200" b="0" dirty="0" smtClean="0"/>
              <a:t>   established peer–review system for validating NMI capabilities 	and easy access to information on those capabilties</a:t>
            </a:r>
          </a:p>
          <a:p>
            <a:pPr algn="just">
              <a:buFont typeface="Arial" pitchFamily="34" charset="0"/>
              <a:buChar char="•"/>
              <a:tabLst>
                <a:tab pos="361950" algn="l"/>
              </a:tabLst>
            </a:pPr>
            <a:endParaRPr lang="tr-TR" sz="2200" b="0" dirty="0" smtClean="0"/>
          </a:p>
          <a:p>
            <a:pPr algn="just">
              <a:buFont typeface="Arial" pitchFamily="34" charset="0"/>
              <a:buChar char="•"/>
              <a:tabLst>
                <a:tab pos="361950" algn="l"/>
              </a:tabLst>
            </a:pPr>
            <a:r>
              <a:rPr lang="tr-TR" sz="2200" b="0" dirty="0" smtClean="0"/>
              <a:t>   defined requirements for implementation of NMI quality 	management system</a:t>
            </a:r>
          </a:p>
          <a:p>
            <a:pPr algn="just"/>
            <a:endParaRPr lang="tr-TR" sz="2000" b="0" dirty="0" smtClean="0"/>
          </a:p>
        </p:txBody>
      </p:sp>
      <p:sp>
        <p:nvSpPr>
          <p:cNvPr id="11"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59</a:t>
            </a:fld>
            <a:endParaRPr lang="tr-TR"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85720" y="1214422"/>
            <a:ext cx="8572560" cy="51706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1000" b="1">
                <a:solidFill>
                  <a:schemeClr val="tx1"/>
                </a:solidFill>
                <a:latin typeface="Arial" charset="0"/>
              </a:defRPr>
            </a:lvl1pPr>
            <a:lvl2pPr>
              <a:defRPr sz="1000" b="1">
                <a:solidFill>
                  <a:schemeClr val="tx1"/>
                </a:solidFill>
                <a:latin typeface="Arial" charset="0"/>
              </a:defRPr>
            </a:lvl2pPr>
            <a:lvl3pPr marL="1143000" indent="-228600">
              <a:defRPr sz="1000" b="1">
                <a:solidFill>
                  <a:schemeClr val="tx1"/>
                </a:solidFill>
                <a:latin typeface="Arial" charset="0"/>
              </a:defRPr>
            </a:lvl3pPr>
            <a:lvl4pPr marL="1600200" indent="-228600">
              <a:defRPr sz="1000" b="1">
                <a:solidFill>
                  <a:schemeClr val="tx1"/>
                </a:solidFill>
                <a:latin typeface="Arial" charset="0"/>
              </a:defRPr>
            </a:lvl4pPr>
            <a:lvl5pPr marL="2057400" indent="-22860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lvl="1" eaLnBrk="0" hangingPunct="0">
              <a:defRPr/>
            </a:pPr>
            <a:r>
              <a:rPr lang="en-US" sz="2400" b="0" dirty="0" smtClean="0">
                <a:latin typeface="Futura Bk BT"/>
              </a:rPr>
              <a:t>The objectives of the CIPM MRA are to be achieved through:</a:t>
            </a:r>
          </a:p>
          <a:p>
            <a:pPr lvl="1" eaLnBrk="0" hangingPunct="0">
              <a:defRPr/>
            </a:pPr>
            <a:endParaRPr lang="en-US" sz="2400" b="0" dirty="0" smtClean="0">
              <a:latin typeface="Futura Bk BT"/>
            </a:endParaRPr>
          </a:p>
          <a:p>
            <a:pPr marL="800100" lvl="1" indent="-342900" eaLnBrk="0" hangingPunct="0">
              <a:buFont typeface="Arial" pitchFamily="34" charset="0"/>
              <a:buChar char="•"/>
              <a:defRPr/>
            </a:pPr>
            <a:r>
              <a:rPr lang="en-US" sz="2400" b="0" dirty="0" smtClean="0">
                <a:latin typeface="Futura Bk BT"/>
              </a:rPr>
              <a:t>International comparisons of measurements, to be known as </a:t>
            </a:r>
            <a:r>
              <a:rPr lang="en-US" sz="2400" b="0" dirty="0" smtClean="0">
                <a:solidFill>
                  <a:srgbClr val="C00000"/>
                </a:solidFill>
                <a:latin typeface="Futura Bk BT"/>
              </a:rPr>
              <a:t>key comparisons</a:t>
            </a:r>
          </a:p>
          <a:p>
            <a:pPr marL="800100" lvl="1" indent="-342900" eaLnBrk="0" hangingPunct="0">
              <a:buFont typeface="Arial" pitchFamily="34" charset="0"/>
              <a:buChar char="•"/>
              <a:defRPr/>
            </a:pPr>
            <a:endParaRPr lang="en-US" sz="2400" b="0" dirty="0" smtClean="0">
              <a:latin typeface="Futura Bk BT"/>
            </a:endParaRPr>
          </a:p>
          <a:p>
            <a:pPr marL="800100" lvl="1" indent="-342900" eaLnBrk="0" hangingPunct="0">
              <a:buFont typeface="Arial" pitchFamily="34" charset="0"/>
              <a:buChar char="•"/>
              <a:defRPr/>
            </a:pPr>
            <a:r>
              <a:rPr lang="en-US" sz="2400" b="0" dirty="0" smtClean="0">
                <a:solidFill>
                  <a:srgbClr val="C00000"/>
                </a:solidFill>
                <a:latin typeface="Futura Bk BT"/>
              </a:rPr>
              <a:t>Supplementary</a:t>
            </a:r>
            <a:r>
              <a:rPr lang="en-US" sz="2400" b="0" dirty="0" smtClean="0">
                <a:latin typeface="Futura Bk BT"/>
              </a:rPr>
              <a:t> </a:t>
            </a:r>
            <a:r>
              <a:rPr lang="en-US" sz="2400" b="0" dirty="0" smtClean="0">
                <a:solidFill>
                  <a:srgbClr val="C00000"/>
                </a:solidFill>
                <a:latin typeface="Futura Bk BT"/>
              </a:rPr>
              <a:t>international comparisons </a:t>
            </a:r>
            <a:r>
              <a:rPr lang="en-US" sz="2400" b="0" dirty="0" smtClean="0">
                <a:latin typeface="Futura Bk BT"/>
              </a:rPr>
              <a:t>of measurements</a:t>
            </a:r>
          </a:p>
          <a:p>
            <a:pPr marL="800100" lvl="1" indent="-342900" eaLnBrk="0" hangingPunct="0">
              <a:buFont typeface="Arial" pitchFamily="34" charset="0"/>
              <a:buChar char="•"/>
              <a:defRPr/>
            </a:pPr>
            <a:endParaRPr lang="en-US" sz="2400" b="0" dirty="0" smtClean="0">
              <a:latin typeface="Futura Bk BT"/>
            </a:endParaRPr>
          </a:p>
          <a:p>
            <a:pPr marL="800100" lvl="1" indent="-342900" eaLnBrk="0" hangingPunct="0">
              <a:buFont typeface="Arial" pitchFamily="34" charset="0"/>
              <a:buChar char="•"/>
              <a:defRPr/>
            </a:pPr>
            <a:r>
              <a:rPr lang="en-US" sz="2400" b="0" dirty="0" smtClean="0">
                <a:solidFill>
                  <a:srgbClr val="C00000"/>
                </a:solidFill>
                <a:latin typeface="Futura Bk BT"/>
              </a:rPr>
              <a:t>Quality systems</a:t>
            </a:r>
            <a:r>
              <a:rPr lang="en-US" sz="2400" b="0" dirty="0" smtClean="0">
                <a:latin typeface="Futura Bk BT"/>
              </a:rPr>
              <a:t> and demonstrations of competence by NMIs</a:t>
            </a:r>
          </a:p>
          <a:p>
            <a:pPr lvl="1" eaLnBrk="0" hangingPunct="0">
              <a:defRPr/>
            </a:pPr>
            <a:endParaRPr lang="en-US" sz="2400" b="0" dirty="0" smtClean="0">
              <a:solidFill>
                <a:schemeClr val="accent2"/>
              </a:solidFill>
              <a:latin typeface="Futura Bk BT"/>
            </a:endParaRPr>
          </a:p>
          <a:p>
            <a:pPr marL="800100" lvl="1" indent="-342900" eaLnBrk="0" hangingPunct="0">
              <a:buFont typeface="Arial" pitchFamily="34" charset="0"/>
              <a:buChar char="•"/>
              <a:defRPr/>
            </a:pPr>
            <a:endParaRPr lang="en-US" sz="2400" b="0" dirty="0" smtClean="0">
              <a:solidFill>
                <a:schemeClr val="accent2"/>
              </a:solidFill>
              <a:latin typeface="Futura Bk BT"/>
            </a:endParaRPr>
          </a:p>
          <a:p>
            <a:pPr lvl="1" eaLnBrk="0" hangingPunct="0">
              <a:defRPr/>
            </a:pPr>
            <a:endParaRPr lang="en-US" sz="1800" b="0" dirty="0" smtClean="0">
              <a:solidFill>
                <a:schemeClr val="accent2"/>
              </a:solidFill>
              <a:latin typeface="Futura Bk BT"/>
            </a:endParaRPr>
          </a:p>
        </p:txBody>
      </p:sp>
      <p:sp>
        <p:nvSpPr>
          <p:cNvPr id="5" name="Rectangle 8"/>
          <p:cNvSpPr>
            <a:spLocks noChangeArrowheads="1"/>
          </p:cNvSpPr>
          <p:nvPr/>
        </p:nvSpPr>
        <p:spPr bwMode="auto">
          <a:xfrm>
            <a:off x="47298" y="73570"/>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Process</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6</a:t>
            </a:fld>
            <a:endParaRPr lang="tr-TR" sz="12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a:spLocks noChangeArrowheads="1"/>
          </p:cNvSpPr>
          <p:nvPr/>
        </p:nvSpPr>
        <p:spPr bwMode="auto">
          <a:xfrm>
            <a:off x="381000" y="1066800"/>
            <a:ext cx="8382000" cy="830997"/>
          </a:xfrm>
          <a:prstGeom prst="rect">
            <a:avLst/>
          </a:prstGeom>
          <a:noFill/>
          <a:ln w="9525">
            <a:noFill/>
            <a:miter lim="800000"/>
            <a:headEnd/>
            <a:tailEnd/>
          </a:ln>
        </p:spPr>
        <p:txBody>
          <a:bodyPr>
            <a:spAutoFit/>
          </a:bodyPr>
          <a:lstStyle/>
          <a:p>
            <a:endParaRPr lang="en-US" sz="2400" b="0" dirty="0">
              <a:solidFill>
                <a:srgbClr val="1E1182"/>
              </a:solidFill>
              <a:latin typeface="Futura Bk BT"/>
            </a:endParaRPr>
          </a:p>
          <a:p>
            <a:endParaRPr lang="en-US" sz="2400" b="0" dirty="0">
              <a:solidFill>
                <a:srgbClr val="1E1182"/>
              </a:solidFill>
              <a:latin typeface="Futura Bk BT"/>
            </a:endParaRPr>
          </a:p>
        </p:txBody>
      </p:sp>
      <p:sp>
        <p:nvSpPr>
          <p:cNvPr id="9" name="TextBox 2"/>
          <p:cNvSpPr txBox="1">
            <a:spLocks noChangeArrowheads="1"/>
          </p:cNvSpPr>
          <p:nvPr/>
        </p:nvSpPr>
        <p:spPr bwMode="auto">
          <a:xfrm>
            <a:off x="381000" y="838200"/>
            <a:ext cx="8382000" cy="2246769"/>
          </a:xfrm>
          <a:prstGeom prst="rect">
            <a:avLst/>
          </a:prstGeom>
          <a:noFill/>
          <a:ln w="9525">
            <a:noFill/>
            <a:miter lim="800000"/>
            <a:headEnd/>
            <a:tailEnd/>
          </a:ln>
        </p:spPr>
        <p:txBody>
          <a:bodyPr>
            <a:spAutoFit/>
          </a:bodyPr>
          <a:lstStyle/>
          <a:p>
            <a:pPr algn="just">
              <a:spcBef>
                <a:spcPts val="1200"/>
              </a:spcBef>
            </a:pPr>
            <a:endParaRPr lang="tr-TR" sz="2400" b="0" dirty="0" smtClean="0"/>
          </a:p>
          <a:p>
            <a:pPr algn="just">
              <a:spcBef>
                <a:spcPts val="1200"/>
              </a:spcBef>
              <a:buFont typeface="Arial" pitchFamily="34" charset="0"/>
              <a:buChar char="•"/>
            </a:pPr>
            <a:endParaRPr lang="tr-TR" sz="2400" b="0" dirty="0" smtClean="0"/>
          </a:p>
          <a:p>
            <a:pPr algn="just">
              <a:spcBef>
                <a:spcPts val="1200"/>
              </a:spcBef>
              <a:buFont typeface="Arial" pitchFamily="34" charset="0"/>
              <a:buChar char="•"/>
            </a:pPr>
            <a:endParaRPr lang="tr-TR" sz="2400" b="0" dirty="0" smtClean="0"/>
          </a:p>
          <a:p>
            <a:pPr algn="just"/>
            <a:endParaRPr lang="en-US" sz="2400" b="0" dirty="0" smtClean="0">
              <a:solidFill>
                <a:srgbClr val="1E1182"/>
              </a:solidFill>
              <a:latin typeface="Futura Bk BT"/>
            </a:endParaRPr>
          </a:p>
          <a:p>
            <a:endParaRPr lang="en-US" sz="2400" b="0" dirty="0">
              <a:solidFill>
                <a:srgbClr val="1E1182"/>
              </a:solidFill>
              <a:latin typeface="Futura Bk BT"/>
            </a:endParaRPr>
          </a:p>
        </p:txBody>
      </p:sp>
      <p:sp>
        <p:nvSpPr>
          <p:cNvPr id="7" name="TextBox 2"/>
          <p:cNvSpPr txBox="1">
            <a:spLocks noChangeArrowheads="1"/>
          </p:cNvSpPr>
          <p:nvPr/>
        </p:nvSpPr>
        <p:spPr bwMode="auto">
          <a:xfrm>
            <a:off x="381000" y="1066800"/>
            <a:ext cx="8382000" cy="2985433"/>
          </a:xfrm>
          <a:prstGeom prst="rect">
            <a:avLst/>
          </a:prstGeom>
          <a:noFill/>
          <a:ln w="9525">
            <a:noFill/>
            <a:miter lim="800000"/>
            <a:headEnd/>
            <a:tailEnd/>
          </a:ln>
        </p:spPr>
        <p:txBody>
          <a:bodyPr>
            <a:spAutoFit/>
          </a:bodyPr>
          <a:lstStyle/>
          <a:p>
            <a:pPr algn="just"/>
            <a:r>
              <a:rPr lang="tr-TR" sz="2400" b="0" dirty="0" smtClean="0"/>
              <a:t>The CIPM MRA, along with the complementary ILAC MRA, has brought us closer to the ideal:</a:t>
            </a:r>
          </a:p>
          <a:p>
            <a:pPr algn="just"/>
            <a:endParaRPr lang="tr-TR" sz="2400" b="0" dirty="0" smtClean="0">
              <a:solidFill>
                <a:srgbClr val="C00000"/>
              </a:solidFill>
            </a:endParaRPr>
          </a:p>
          <a:p>
            <a:pPr algn="just"/>
            <a:r>
              <a:rPr lang="tr-TR" sz="2400" b="0" dirty="0" smtClean="0">
                <a:solidFill>
                  <a:srgbClr val="C00000"/>
                </a:solidFill>
              </a:rPr>
              <a:t>“Measured once, recognized everywhere”</a:t>
            </a:r>
          </a:p>
          <a:p>
            <a:pPr algn="just"/>
            <a:endParaRPr lang="tr-TR" sz="2400" b="0" dirty="0" smtClean="0"/>
          </a:p>
          <a:p>
            <a:pPr algn="just"/>
            <a:r>
              <a:rPr lang="tr-TR" sz="2400" b="0" dirty="0" smtClean="0"/>
              <a:t> </a:t>
            </a:r>
          </a:p>
          <a:p>
            <a:pPr algn="just"/>
            <a:endParaRPr lang="tr-TR" sz="2400" b="0" dirty="0" smtClean="0">
              <a:solidFill>
                <a:srgbClr val="FF0000"/>
              </a:solidFill>
            </a:endParaRPr>
          </a:p>
          <a:p>
            <a:pPr algn="just"/>
            <a:endParaRPr lang="tr-TR" sz="2000" b="0" dirty="0" smtClean="0"/>
          </a:p>
        </p:txBody>
      </p:sp>
      <p:grpSp>
        <p:nvGrpSpPr>
          <p:cNvPr id="2" name="Group 33"/>
          <p:cNvGrpSpPr/>
          <p:nvPr/>
        </p:nvGrpSpPr>
        <p:grpSpPr>
          <a:xfrm>
            <a:off x="1587064" y="3245068"/>
            <a:ext cx="6096000" cy="2476500"/>
            <a:chOff x="1143000" y="3276600"/>
            <a:chExt cx="6096000" cy="2476500"/>
          </a:xfrm>
        </p:grpSpPr>
        <p:sp>
          <p:nvSpPr>
            <p:cNvPr id="12" name="Rounded Rectangle 11"/>
            <p:cNvSpPr/>
            <p:nvPr/>
          </p:nvSpPr>
          <p:spPr>
            <a:xfrm>
              <a:off x="1143000" y="3276600"/>
              <a:ext cx="1905000" cy="762000"/>
            </a:xfrm>
            <a:prstGeom prst="roundRect">
              <a:avLst/>
            </a:prstGeom>
            <a:ln>
              <a:solidFill>
                <a:srgbClr val="C00000"/>
              </a:solidFill>
            </a:ln>
          </p:spPr>
          <p:style>
            <a:lnRef idx="2">
              <a:schemeClr val="accent2"/>
            </a:lnRef>
            <a:fillRef idx="1">
              <a:schemeClr val="lt1"/>
            </a:fillRef>
            <a:effectRef idx="0">
              <a:schemeClr val="accent2"/>
            </a:effectRef>
            <a:fontRef idx="minor">
              <a:schemeClr val="dk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2000" b="1" u="none" kern="1200" dirty="0" smtClean="0">
                  <a:latin typeface="Futura Bk BT" pitchFamily="34" charset="0"/>
                </a:rPr>
                <a:t>NMI A</a:t>
              </a:r>
            </a:p>
          </p:txBody>
        </p:sp>
        <p:sp>
          <p:nvSpPr>
            <p:cNvPr id="13" name="Rounded Rectangle 12"/>
            <p:cNvSpPr/>
            <p:nvPr/>
          </p:nvSpPr>
          <p:spPr>
            <a:xfrm>
              <a:off x="5334000" y="3276600"/>
              <a:ext cx="1905000" cy="762000"/>
            </a:xfrm>
            <a:prstGeom prst="roundRect">
              <a:avLst/>
            </a:prstGeom>
            <a:ln>
              <a:solidFill>
                <a:srgbClr val="C00000"/>
              </a:solidFill>
            </a:ln>
          </p:spPr>
          <p:style>
            <a:lnRef idx="2">
              <a:schemeClr val="accent2"/>
            </a:lnRef>
            <a:fillRef idx="1">
              <a:schemeClr val="lt1"/>
            </a:fillRef>
            <a:effectRef idx="0">
              <a:schemeClr val="accent2"/>
            </a:effectRef>
            <a:fontRef idx="minor">
              <a:schemeClr val="dk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2000" b="1" u="none" kern="1200" dirty="0" smtClean="0">
                  <a:latin typeface="Futura Bk BT" pitchFamily="34" charset="0"/>
                </a:rPr>
                <a:t>NMI B </a:t>
              </a:r>
            </a:p>
          </p:txBody>
        </p:sp>
        <p:sp>
          <p:nvSpPr>
            <p:cNvPr id="16" name="Left-Right Arrow 15"/>
            <p:cNvSpPr/>
            <p:nvPr/>
          </p:nvSpPr>
          <p:spPr>
            <a:xfrm>
              <a:off x="3352800" y="3289736"/>
              <a:ext cx="1752600" cy="790580"/>
            </a:xfrm>
            <a:prstGeom prst="leftRightArrow">
              <a:avLst/>
            </a:prstGeom>
            <a:solidFill>
              <a:srgbClr val="1E1182"/>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1400" b="1" u="none" kern="1200" dirty="0" smtClean="0">
                  <a:latin typeface="Futura Bk BT" pitchFamily="34" charset="0"/>
                </a:rPr>
                <a:t>CIPM MRA</a:t>
              </a:r>
            </a:p>
          </p:txBody>
        </p:sp>
        <p:sp>
          <p:nvSpPr>
            <p:cNvPr id="17" name="Oval 16"/>
            <p:cNvSpPr/>
            <p:nvPr/>
          </p:nvSpPr>
          <p:spPr>
            <a:xfrm>
              <a:off x="1371600" y="4914900"/>
              <a:ext cx="1447800" cy="838200"/>
            </a:xfrm>
            <a:prstGeom prst="ellipse">
              <a:avLst/>
            </a:prstGeom>
            <a:solidFill>
              <a:schemeClr val="bg1"/>
            </a:solidFill>
            <a:ln>
              <a:solidFill>
                <a:schemeClr val="tx1"/>
              </a:solidFill>
            </a:ln>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1400" dirty="0" smtClean="0">
                  <a:solidFill>
                    <a:schemeClr val="tx1"/>
                  </a:solidFill>
                  <a:latin typeface="Futura Bk BT" pitchFamily="34" charset="0"/>
                </a:rPr>
                <a:t>Accr. Lab 1</a:t>
              </a:r>
              <a:endParaRPr lang="tr-TR" sz="1400" b="1" u="none" kern="1200" dirty="0" smtClean="0">
                <a:solidFill>
                  <a:schemeClr val="tx1"/>
                </a:solidFill>
                <a:latin typeface="Futura Bk BT" pitchFamily="34" charset="0"/>
              </a:endParaRPr>
            </a:p>
          </p:txBody>
        </p:sp>
        <p:sp>
          <p:nvSpPr>
            <p:cNvPr id="18" name="Oval 17"/>
            <p:cNvSpPr/>
            <p:nvPr/>
          </p:nvSpPr>
          <p:spPr>
            <a:xfrm>
              <a:off x="5562600" y="4876800"/>
              <a:ext cx="1447800" cy="838200"/>
            </a:xfrm>
            <a:prstGeom prst="ellipse">
              <a:avLst/>
            </a:prstGeom>
            <a:solidFill>
              <a:schemeClr val="bg1"/>
            </a:solidFill>
            <a:ln>
              <a:solidFill>
                <a:schemeClr val="tx1"/>
              </a:solidFill>
            </a:ln>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1400" dirty="0" smtClean="0">
                  <a:solidFill>
                    <a:schemeClr val="tx1"/>
                  </a:solidFill>
                  <a:latin typeface="Futura Bk BT" pitchFamily="34" charset="0"/>
                </a:rPr>
                <a:t>Accr. Lab 2</a:t>
              </a:r>
              <a:endParaRPr lang="tr-TR" sz="1400" b="1" u="none" kern="1200" dirty="0" smtClean="0">
                <a:solidFill>
                  <a:schemeClr val="tx1"/>
                </a:solidFill>
                <a:latin typeface="Futura Bk BT" pitchFamily="34" charset="0"/>
              </a:endParaRPr>
            </a:p>
          </p:txBody>
        </p:sp>
        <p:cxnSp>
          <p:nvCxnSpPr>
            <p:cNvPr id="27" name="Straight Arrow Connector 26"/>
            <p:cNvCxnSpPr>
              <a:stCxn id="18" idx="0"/>
              <a:endCxn id="13" idx="2"/>
            </p:cNvCxnSpPr>
            <p:nvPr/>
          </p:nvCxnSpPr>
          <p:spPr>
            <a:xfrm rot="5400000" flipH="1" flipV="1">
              <a:off x="5867400" y="4457700"/>
              <a:ext cx="838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7" idx="0"/>
              <a:endCxn id="12" idx="2"/>
            </p:cNvCxnSpPr>
            <p:nvPr/>
          </p:nvCxnSpPr>
          <p:spPr>
            <a:xfrm rot="5400000" flipH="1" flipV="1">
              <a:off x="1657350" y="4476750"/>
              <a:ext cx="8763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Left-Right Arrow 31"/>
            <p:cNvSpPr/>
            <p:nvPr/>
          </p:nvSpPr>
          <p:spPr>
            <a:xfrm>
              <a:off x="3352800" y="4857760"/>
              <a:ext cx="1752600" cy="781040"/>
            </a:xfrm>
            <a:prstGeom prst="leftRightArrow">
              <a:avLst/>
            </a:prstGeom>
            <a:solidFill>
              <a:srgbClr val="1E1182"/>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sz="1400" b="1" u="none" kern="1200" dirty="0" smtClean="0">
                  <a:latin typeface="Futura Bk BT" pitchFamily="34" charset="0"/>
                </a:rPr>
                <a:t>ILAC MRA</a:t>
              </a:r>
            </a:p>
          </p:txBody>
        </p:sp>
      </p:grpSp>
      <p:sp>
        <p:nvSpPr>
          <p:cNvPr id="35" name="TextBox 34"/>
          <p:cNvSpPr txBox="1"/>
          <p:nvPr/>
        </p:nvSpPr>
        <p:spPr>
          <a:xfrm>
            <a:off x="7086600" y="4343400"/>
            <a:ext cx="1447800" cy="338554"/>
          </a:xfrm>
          <a:prstGeom prst="rect">
            <a:avLst/>
          </a:prstGeom>
          <a:noFill/>
        </p:spPr>
        <p:txBody>
          <a:bodyPr wrap="square" rtlCol="0">
            <a:spAutoFit/>
          </a:bodyPr>
          <a:lstStyle/>
          <a:p>
            <a:pPr algn="ctr"/>
            <a:r>
              <a:rPr lang="tr-TR" sz="1600" b="1" dirty="0" smtClean="0">
                <a:latin typeface="Futura Lt BT" pitchFamily="34" charset="0"/>
              </a:rPr>
              <a:t>Traceability</a:t>
            </a:r>
            <a:endParaRPr lang="tr-TR" sz="1600" b="1" dirty="0">
              <a:latin typeface="Futura Lt BT" pitchFamily="34" charset="0"/>
            </a:endParaRPr>
          </a:p>
        </p:txBody>
      </p:sp>
      <p:sp>
        <p:nvSpPr>
          <p:cNvPr id="36" name="TextBox 35"/>
          <p:cNvSpPr txBox="1"/>
          <p:nvPr/>
        </p:nvSpPr>
        <p:spPr>
          <a:xfrm>
            <a:off x="685800" y="4343400"/>
            <a:ext cx="1447800" cy="338554"/>
          </a:xfrm>
          <a:prstGeom prst="rect">
            <a:avLst/>
          </a:prstGeom>
          <a:noFill/>
        </p:spPr>
        <p:txBody>
          <a:bodyPr wrap="square" rtlCol="0">
            <a:spAutoFit/>
          </a:bodyPr>
          <a:lstStyle/>
          <a:p>
            <a:pPr algn="ctr"/>
            <a:r>
              <a:rPr lang="tr-TR" sz="1600" b="1" dirty="0" smtClean="0">
                <a:latin typeface="Futura Lt BT" pitchFamily="34" charset="0"/>
              </a:rPr>
              <a:t>Traceability</a:t>
            </a:r>
            <a:endParaRPr lang="tr-TR" sz="1600" b="1" dirty="0">
              <a:latin typeface="Futura Lt BT" pitchFamily="34" charset="0"/>
            </a:endParaRPr>
          </a:p>
        </p:txBody>
      </p:sp>
      <p:sp>
        <p:nvSpPr>
          <p:cNvPr id="1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60</a:t>
            </a:fld>
            <a:endParaRPr lang="tr-TR" sz="1200" dirty="0"/>
          </a:p>
        </p:txBody>
      </p:sp>
      <p:sp>
        <p:nvSpPr>
          <p:cNvPr id="20" name="Rectangle 19"/>
          <p:cNvSpPr>
            <a:spLocks noChangeArrowheads="1"/>
          </p:cNvSpPr>
          <p:nvPr/>
        </p:nvSpPr>
        <p:spPr bwMode="auto">
          <a:xfrm>
            <a:off x="78831" y="42038"/>
            <a:ext cx="8001024"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&amp; The World of Metrology</a:t>
            </a:r>
            <a:endParaRPr lang="en-GB" sz="3600" dirty="0">
              <a:solidFill>
                <a:schemeClr val="bg1"/>
              </a:solidFill>
              <a:latin typeface="Futura Bk BT"/>
              <a:ea typeface="+mj-ea"/>
              <a:cs typeface="+mj-cs"/>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285719" y="42038"/>
            <a:ext cx="7858181"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&amp; Developing NMIs</a:t>
            </a:r>
            <a:endParaRPr lang="en-GB" sz="3600" dirty="0">
              <a:solidFill>
                <a:schemeClr val="bg1"/>
              </a:solidFill>
              <a:latin typeface="Futura Bk BT"/>
              <a:ea typeface="+mj-ea"/>
              <a:cs typeface="+mj-cs"/>
            </a:endParaRPr>
          </a:p>
        </p:txBody>
      </p:sp>
      <p:sp>
        <p:nvSpPr>
          <p:cNvPr id="8" name="TextBox 2"/>
          <p:cNvSpPr txBox="1">
            <a:spLocks noChangeArrowheads="1"/>
          </p:cNvSpPr>
          <p:nvPr/>
        </p:nvSpPr>
        <p:spPr bwMode="auto">
          <a:xfrm>
            <a:off x="381000" y="1066800"/>
            <a:ext cx="8382000" cy="830997"/>
          </a:xfrm>
          <a:prstGeom prst="rect">
            <a:avLst/>
          </a:prstGeom>
          <a:noFill/>
          <a:ln w="9525">
            <a:noFill/>
            <a:miter lim="800000"/>
            <a:headEnd/>
            <a:tailEnd/>
          </a:ln>
        </p:spPr>
        <p:txBody>
          <a:bodyPr>
            <a:spAutoFit/>
          </a:bodyPr>
          <a:lstStyle/>
          <a:p>
            <a:endParaRPr lang="en-US" sz="2400" b="0" dirty="0">
              <a:solidFill>
                <a:srgbClr val="1E1182"/>
              </a:solidFill>
              <a:latin typeface="Futura Bk BT"/>
            </a:endParaRPr>
          </a:p>
          <a:p>
            <a:endParaRPr lang="en-US" sz="2400" b="0" dirty="0">
              <a:solidFill>
                <a:srgbClr val="1E1182"/>
              </a:solidFill>
              <a:latin typeface="Futura Bk BT"/>
            </a:endParaRPr>
          </a:p>
        </p:txBody>
      </p:sp>
      <p:sp>
        <p:nvSpPr>
          <p:cNvPr id="9" name="TextBox 2"/>
          <p:cNvSpPr txBox="1">
            <a:spLocks noChangeArrowheads="1"/>
          </p:cNvSpPr>
          <p:nvPr/>
        </p:nvSpPr>
        <p:spPr bwMode="auto">
          <a:xfrm>
            <a:off x="381000" y="838200"/>
            <a:ext cx="8382000" cy="2246769"/>
          </a:xfrm>
          <a:prstGeom prst="rect">
            <a:avLst/>
          </a:prstGeom>
          <a:noFill/>
          <a:ln w="9525">
            <a:noFill/>
            <a:miter lim="800000"/>
            <a:headEnd/>
            <a:tailEnd/>
          </a:ln>
        </p:spPr>
        <p:txBody>
          <a:bodyPr>
            <a:spAutoFit/>
          </a:bodyPr>
          <a:lstStyle/>
          <a:p>
            <a:pPr algn="just">
              <a:spcBef>
                <a:spcPts val="1200"/>
              </a:spcBef>
            </a:pPr>
            <a:endParaRPr lang="tr-TR" sz="2400" b="0" dirty="0" smtClean="0"/>
          </a:p>
          <a:p>
            <a:pPr algn="just">
              <a:spcBef>
                <a:spcPts val="1200"/>
              </a:spcBef>
              <a:buFont typeface="Arial" pitchFamily="34" charset="0"/>
              <a:buChar char="•"/>
            </a:pPr>
            <a:endParaRPr lang="tr-TR" sz="2400" b="0" dirty="0" smtClean="0"/>
          </a:p>
          <a:p>
            <a:pPr algn="just">
              <a:spcBef>
                <a:spcPts val="1200"/>
              </a:spcBef>
              <a:buFont typeface="Arial" pitchFamily="34" charset="0"/>
              <a:buChar char="•"/>
            </a:pPr>
            <a:endParaRPr lang="tr-TR" sz="2400" b="0" dirty="0" smtClean="0"/>
          </a:p>
          <a:p>
            <a:pPr algn="just"/>
            <a:endParaRPr lang="en-US" sz="2400" b="0" dirty="0" smtClean="0">
              <a:solidFill>
                <a:srgbClr val="1E1182"/>
              </a:solidFill>
              <a:latin typeface="Futura Bk BT"/>
            </a:endParaRPr>
          </a:p>
          <a:p>
            <a:endParaRPr lang="en-US" sz="2400" b="0" dirty="0">
              <a:solidFill>
                <a:srgbClr val="1E1182"/>
              </a:solidFill>
              <a:latin typeface="Futura Bk BT"/>
            </a:endParaRPr>
          </a:p>
        </p:txBody>
      </p:sp>
      <p:sp>
        <p:nvSpPr>
          <p:cNvPr id="7" name="TextBox 2"/>
          <p:cNvSpPr txBox="1">
            <a:spLocks noChangeArrowheads="1"/>
          </p:cNvSpPr>
          <p:nvPr/>
        </p:nvSpPr>
        <p:spPr bwMode="auto">
          <a:xfrm>
            <a:off x="381000" y="1066800"/>
            <a:ext cx="8382000" cy="4462760"/>
          </a:xfrm>
          <a:prstGeom prst="rect">
            <a:avLst/>
          </a:prstGeom>
          <a:noFill/>
          <a:ln w="9525">
            <a:noFill/>
            <a:miter lim="800000"/>
            <a:headEnd/>
            <a:tailEnd/>
          </a:ln>
        </p:spPr>
        <p:txBody>
          <a:bodyPr>
            <a:spAutoFit/>
          </a:bodyPr>
          <a:lstStyle/>
          <a:p>
            <a:pPr algn="just"/>
            <a:r>
              <a:rPr lang="tr-TR" sz="2400" b="0" dirty="0" smtClean="0"/>
              <a:t>For developing NMIs, the CIPM MRA offers:</a:t>
            </a:r>
          </a:p>
          <a:p>
            <a:pPr algn="just"/>
            <a:endParaRPr lang="tr-TR" sz="2400" b="0" dirty="0" smtClean="0"/>
          </a:p>
          <a:p>
            <a:pPr indent="263525" algn="just">
              <a:buFont typeface="Arial" pitchFamily="34" charset="0"/>
              <a:buChar char="•"/>
              <a:tabLst>
                <a:tab pos="361950" algn="l"/>
              </a:tabLst>
            </a:pPr>
            <a:r>
              <a:rPr lang="tr-TR" sz="2400" b="0" dirty="0" smtClean="0"/>
              <a:t> 	A clear path towards </a:t>
            </a:r>
            <a:r>
              <a:rPr lang="tr-TR" sz="2400" b="0" dirty="0" smtClean="0">
                <a:solidFill>
                  <a:srgbClr val="C00000"/>
                </a:solidFill>
              </a:rPr>
              <a:t>integration to the international 	metrology system</a:t>
            </a:r>
          </a:p>
          <a:p>
            <a:pPr indent="263525" algn="just">
              <a:buFont typeface="Arial" pitchFamily="34" charset="0"/>
              <a:buChar char="•"/>
              <a:tabLst>
                <a:tab pos="361950" algn="l"/>
              </a:tabLst>
            </a:pPr>
            <a:endParaRPr lang="tr-TR" sz="2400" b="0" dirty="0" smtClean="0"/>
          </a:p>
          <a:p>
            <a:pPr indent="263525" algn="just">
              <a:buFont typeface="Arial" pitchFamily="34" charset="0"/>
              <a:buChar char="•"/>
              <a:tabLst>
                <a:tab pos="361950" algn="l"/>
              </a:tabLst>
            </a:pPr>
            <a:r>
              <a:rPr lang="tr-TR" sz="2400" b="0" dirty="0" smtClean="0"/>
              <a:t>The opportunity to be </a:t>
            </a:r>
            <a:r>
              <a:rPr lang="tr-TR" sz="2400" b="0" dirty="0" smtClean="0">
                <a:solidFill>
                  <a:srgbClr val="C00000"/>
                </a:solidFill>
              </a:rPr>
              <a:t>evaluated on the same plane</a:t>
            </a:r>
            <a:r>
              <a:rPr lang="tr-TR" sz="2400" b="0" dirty="0" smtClean="0"/>
              <a:t> as all 	other CIPM MRA participants</a:t>
            </a:r>
          </a:p>
          <a:p>
            <a:pPr indent="263525" algn="just">
              <a:buFont typeface="Arial" pitchFamily="34" charset="0"/>
              <a:buChar char="•"/>
              <a:tabLst>
                <a:tab pos="361950" algn="l"/>
              </a:tabLst>
            </a:pPr>
            <a:endParaRPr lang="tr-TR" sz="2400" b="0" dirty="0" smtClean="0"/>
          </a:p>
          <a:p>
            <a:pPr indent="263525" algn="just">
              <a:buFont typeface="Arial" pitchFamily="34" charset="0"/>
              <a:buChar char="•"/>
              <a:tabLst>
                <a:tab pos="361950" algn="l"/>
              </a:tabLst>
            </a:pPr>
            <a:r>
              <a:rPr lang="tr-TR" sz="2400" b="0" dirty="0" smtClean="0"/>
              <a:t>The ability to </a:t>
            </a:r>
            <a:r>
              <a:rPr lang="tr-TR" sz="2400" b="0" dirty="0" smtClean="0">
                <a:solidFill>
                  <a:srgbClr val="C00000"/>
                </a:solidFill>
              </a:rPr>
              <a:t>offer national customers internationally 	recognized services</a:t>
            </a:r>
          </a:p>
          <a:p>
            <a:pPr indent="263525" algn="just"/>
            <a:endParaRPr lang="tr-TR" sz="2400" b="0" dirty="0" smtClean="0"/>
          </a:p>
          <a:p>
            <a:pPr algn="just"/>
            <a:endParaRPr lang="tr-TR" sz="2000" b="0" dirty="0" smtClean="0"/>
          </a:p>
        </p:txBody>
      </p:sp>
      <p:sp>
        <p:nvSpPr>
          <p:cNvPr id="11"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61</a:t>
            </a:fld>
            <a:endParaRPr lang="tr-TR" sz="12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TextBox 2"/>
          <p:cNvSpPr txBox="1">
            <a:spLocks noChangeArrowheads="1"/>
          </p:cNvSpPr>
          <p:nvPr/>
        </p:nvSpPr>
        <p:spPr bwMode="auto">
          <a:xfrm>
            <a:off x="357158" y="1142984"/>
            <a:ext cx="8382000" cy="4894263"/>
          </a:xfrm>
          <a:prstGeom prst="rect">
            <a:avLst/>
          </a:prstGeom>
          <a:noFill/>
          <a:ln w="9525">
            <a:noFill/>
            <a:miter lim="800000"/>
            <a:headEnd/>
            <a:tailEnd/>
          </a:ln>
        </p:spPr>
        <p:txBody>
          <a:bodyPr>
            <a:spAutoFit/>
          </a:bodyPr>
          <a:lstStyle/>
          <a:p>
            <a:pPr algn="just"/>
            <a:r>
              <a:rPr lang="en-US" sz="2400" b="0" dirty="0">
                <a:latin typeface="Futura Bk BT"/>
              </a:rPr>
              <a:t>After the signing of the CIPM MRA, the CIPM approved a number of policy and guidance documents concerning implementation of the CIPM MRA.</a:t>
            </a:r>
          </a:p>
          <a:p>
            <a:pPr algn="just"/>
            <a:endParaRPr lang="en-US" sz="2400" b="0" dirty="0">
              <a:latin typeface="Futura Bk BT"/>
            </a:endParaRPr>
          </a:p>
          <a:p>
            <a:pPr algn="just"/>
            <a:r>
              <a:rPr lang="en-US" sz="2400" b="0" dirty="0">
                <a:latin typeface="Futura Bk BT"/>
              </a:rPr>
              <a:t>These detail the requirements, procedures and processes pertaining to all aspects of the implementation of the CIPM MRA.</a:t>
            </a:r>
          </a:p>
          <a:p>
            <a:pPr algn="just"/>
            <a:endParaRPr lang="en-US" sz="2400" b="0" dirty="0">
              <a:latin typeface="Futura Bk BT"/>
            </a:endParaRPr>
          </a:p>
          <a:p>
            <a:pPr algn="just"/>
            <a:r>
              <a:rPr lang="en-US" sz="2400" b="0" dirty="0">
                <a:latin typeface="Futura Bk BT"/>
              </a:rPr>
              <a:t>The documents are available at:</a:t>
            </a:r>
          </a:p>
          <a:p>
            <a:endParaRPr lang="en-US" sz="2400" b="0" dirty="0">
              <a:latin typeface="Futura Bk BT"/>
            </a:endParaRPr>
          </a:p>
          <a:p>
            <a:r>
              <a:rPr lang="en-US" sz="2400" dirty="0">
                <a:latin typeface="Futura Bk BT"/>
                <a:hlinkClick r:id="rId3"/>
              </a:rPr>
              <a:t>http://www.bipm.org/en/cipm-mra/documents/</a:t>
            </a:r>
            <a:endParaRPr lang="en-US" sz="2400" b="0" dirty="0">
              <a:latin typeface="Futura Bk BT"/>
            </a:endParaRPr>
          </a:p>
          <a:p>
            <a:endParaRPr lang="en-US" sz="2400" b="0" dirty="0">
              <a:solidFill>
                <a:srgbClr val="1E1182"/>
              </a:solidFill>
              <a:latin typeface="Futura Bk BT"/>
            </a:endParaRPr>
          </a:p>
          <a:p>
            <a:endParaRPr lang="en-US" sz="2400" b="0" dirty="0">
              <a:solidFill>
                <a:srgbClr val="1E1182"/>
              </a:solidFill>
              <a:latin typeface="Futura Bk BT"/>
            </a:endParaRPr>
          </a:p>
        </p:txBody>
      </p:sp>
      <p:sp>
        <p:nvSpPr>
          <p:cNvPr id="7" name="Rectangle 8"/>
          <p:cNvSpPr>
            <a:spLocks noChangeArrowheads="1"/>
          </p:cNvSpPr>
          <p:nvPr/>
        </p:nvSpPr>
        <p:spPr bwMode="auto">
          <a:xfrm>
            <a:off x="47299" y="57804"/>
            <a:ext cx="8168040"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Documents</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62</a:t>
            </a:fld>
            <a:endParaRPr lang="tr-TR" sz="12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a:spLocks noChangeArrowheads="1"/>
          </p:cNvSpPr>
          <p:nvPr/>
        </p:nvSpPr>
        <p:spPr bwMode="auto">
          <a:xfrm>
            <a:off x="1357290" y="3214686"/>
            <a:ext cx="6751638" cy="646331"/>
          </a:xfrm>
          <a:prstGeom prst="rect">
            <a:avLst/>
          </a:prstGeom>
          <a:noFill/>
          <a:ln w="190500" algn="ctr">
            <a:noFill/>
            <a:miter lim="800000"/>
            <a:headEnd/>
            <a:tailEnd/>
          </a:ln>
          <a:effectLst/>
        </p:spPr>
        <p:txBody>
          <a:bodyPr>
            <a:spAutoFit/>
          </a:bodyPr>
          <a:lstStyle/>
          <a:p>
            <a:pPr algn="ctr">
              <a:spcBef>
                <a:spcPct val="50000"/>
              </a:spcBef>
              <a:defRPr/>
            </a:pPr>
            <a:r>
              <a:rPr lang="tr-TR" sz="3600" b="1" dirty="0" smtClean="0">
                <a:solidFill>
                  <a:srgbClr val="FF0000"/>
                </a:solidFill>
                <a:effectLst>
                  <a:outerShdw blurRad="38100" dist="38100" dir="2700000" algn="tl">
                    <a:srgbClr val="C0C0C0"/>
                  </a:outerShdw>
                </a:effectLst>
              </a:rPr>
              <a:t>Thank you for attention...</a:t>
            </a:r>
            <a:endParaRPr lang="tr-TR" sz="3600" b="1" dirty="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14282" y="1214422"/>
            <a:ext cx="8548718" cy="22159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1000" b="1">
                <a:solidFill>
                  <a:schemeClr val="tx1"/>
                </a:solidFill>
                <a:latin typeface="Arial" charset="0"/>
              </a:defRPr>
            </a:lvl1pPr>
            <a:lvl2pPr>
              <a:defRPr sz="1000" b="1">
                <a:solidFill>
                  <a:schemeClr val="tx1"/>
                </a:solidFill>
                <a:latin typeface="Arial" charset="0"/>
              </a:defRPr>
            </a:lvl2pPr>
            <a:lvl3pPr marL="1143000" indent="-228600">
              <a:defRPr sz="1000" b="1">
                <a:solidFill>
                  <a:schemeClr val="tx1"/>
                </a:solidFill>
                <a:latin typeface="Arial" charset="0"/>
              </a:defRPr>
            </a:lvl3pPr>
            <a:lvl4pPr marL="1600200" indent="-228600">
              <a:defRPr sz="1000" b="1">
                <a:solidFill>
                  <a:schemeClr val="tx1"/>
                </a:solidFill>
                <a:latin typeface="Arial" charset="0"/>
              </a:defRPr>
            </a:lvl4pPr>
            <a:lvl5pPr marL="2057400" indent="-22860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lvl="1" algn="just" eaLnBrk="0" hangingPunct="0">
              <a:defRPr/>
            </a:pPr>
            <a:r>
              <a:rPr lang="en-US" sz="2400" b="0" dirty="0" smtClean="0">
                <a:latin typeface="Futura Bk BT"/>
              </a:rPr>
              <a:t>The outcome of the CIPM MRA processes are </a:t>
            </a:r>
            <a:r>
              <a:rPr lang="en-US" sz="2400" b="0" dirty="0" smtClean="0">
                <a:solidFill>
                  <a:srgbClr val="C00000"/>
                </a:solidFill>
                <a:latin typeface="Futura Bk BT"/>
              </a:rPr>
              <a:t>statements of the measurement capabilities of each NMI </a:t>
            </a:r>
            <a:r>
              <a:rPr lang="en-US" sz="2400" b="0" dirty="0" smtClean="0">
                <a:latin typeface="Futura Bk BT"/>
              </a:rPr>
              <a:t>in a database maintained by the BIPM and publicly available on the Web. </a:t>
            </a:r>
          </a:p>
          <a:p>
            <a:pPr marL="800100" lvl="1" indent="-342900" eaLnBrk="0" hangingPunct="0">
              <a:buFont typeface="Arial" pitchFamily="34" charset="0"/>
              <a:buChar char="•"/>
              <a:defRPr/>
            </a:pPr>
            <a:endParaRPr lang="en-US" sz="2400" b="0" dirty="0" smtClean="0">
              <a:solidFill>
                <a:schemeClr val="accent2"/>
              </a:solidFill>
              <a:latin typeface="Futura Bk BT"/>
            </a:endParaRPr>
          </a:p>
          <a:p>
            <a:pPr lvl="1" eaLnBrk="0" hangingPunct="0">
              <a:defRPr/>
            </a:pPr>
            <a:endParaRPr lang="en-US" sz="1800" b="0" dirty="0" smtClean="0">
              <a:solidFill>
                <a:schemeClr val="accent2"/>
              </a:solidFill>
              <a:latin typeface="Futura Bk BT"/>
            </a:endParaRPr>
          </a:p>
        </p:txBody>
      </p:sp>
      <p:pic>
        <p:nvPicPr>
          <p:cNvPr id="4" name="Picture 8" descr="logo500x500"/>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357422" y="3000372"/>
            <a:ext cx="4643437" cy="2076450"/>
          </a:xfrm>
          <a:prstGeom prst="rect">
            <a:avLst/>
          </a:prstGeom>
          <a:noFill/>
          <a:ln w="9525">
            <a:noFill/>
            <a:miter lim="800000"/>
            <a:headEnd/>
            <a:tailEnd/>
          </a:ln>
        </p:spPr>
      </p:pic>
      <p:sp>
        <p:nvSpPr>
          <p:cNvPr id="6" name="Rectangle 8"/>
          <p:cNvSpPr>
            <a:spLocks noChangeArrowheads="1"/>
          </p:cNvSpPr>
          <p:nvPr/>
        </p:nvSpPr>
        <p:spPr bwMode="auto">
          <a:xfrm>
            <a:off x="63064" y="73570"/>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Outcomes</a:t>
            </a:r>
            <a:endParaRPr lang="en-GB" sz="3600" dirty="0">
              <a:solidFill>
                <a:schemeClr val="bg1"/>
              </a:solidFill>
              <a:latin typeface="Futura Bk BT" pitchFamily="34" charset="0"/>
              <a:ea typeface="+mj-ea"/>
              <a:cs typeface="+mj-cs"/>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7</a:t>
            </a:fld>
            <a:endParaRPr lang="tr-TR" sz="1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14282" y="1214422"/>
            <a:ext cx="8396318" cy="51706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1000" b="1">
                <a:solidFill>
                  <a:schemeClr val="tx1"/>
                </a:solidFill>
                <a:latin typeface="Arial" charset="0"/>
              </a:defRPr>
            </a:lvl1pPr>
            <a:lvl2pPr>
              <a:defRPr sz="1000" b="1">
                <a:solidFill>
                  <a:schemeClr val="tx1"/>
                </a:solidFill>
                <a:latin typeface="Arial" charset="0"/>
              </a:defRPr>
            </a:lvl2pPr>
            <a:lvl3pPr marL="1143000" indent="-228600">
              <a:defRPr sz="1000" b="1">
                <a:solidFill>
                  <a:schemeClr val="tx1"/>
                </a:solidFill>
                <a:latin typeface="Arial" charset="0"/>
              </a:defRPr>
            </a:lvl3pPr>
            <a:lvl4pPr marL="1600200" indent="-228600">
              <a:defRPr sz="1000" b="1">
                <a:solidFill>
                  <a:schemeClr val="tx1"/>
                </a:solidFill>
                <a:latin typeface="Arial" charset="0"/>
              </a:defRPr>
            </a:lvl4pPr>
            <a:lvl5pPr marL="2057400" indent="-22860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lvl="1" algn="just" eaLnBrk="0" hangingPunct="0">
              <a:defRPr/>
            </a:pPr>
            <a:r>
              <a:rPr lang="en-US" sz="2400" b="0" dirty="0" smtClean="0">
                <a:latin typeface="Futura Bk BT"/>
              </a:rPr>
              <a:t>By signing the CIPM MRA, an NMI agrees to:</a:t>
            </a:r>
          </a:p>
          <a:p>
            <a:pPr lvl="1" algn="just" eaLnBrk="0" hangingPunct="0">
              <a:defRPr/>
            </a:pPr>
            <a:endParaRPr lang="en-US" sz="2400" b="0" dirty="0" smtClean="0">
              <a:latin typeface="Futura Bk BT"/>
            </a:endParaRPr>
          </a:p>
          <a:p>
            <a:pPr marL="800100" lvl="1" indent="-342900" algn="just" eaLnBrk="0" hangingPunct="0">
              <a:buFont typeface="Arial" pitchFamily="34" charset="0"/>
              <a:buChar char="•"/>
              <a:defRPr/>
            </a:pPr>
            <a:r>
              <a:rPr lang="en-US" sz="2400" b="0" dirty="0" smtClean="0">
                <a:solidFill>
                  <a:srgbClr val="C00000"/>
                </a:solidFill>
                <a:latin typeface="Futura Bk BT"/>
              </a:rPr>
              <a:t>accept the process </a:t>
            </a:r>
            <a:r>
              <a:rPr lang="en-US" sz="2400" b="0" dirty="0" smtClean="0">
                <a:latin typeface="Futura Bk BT"/>
              </a:rPr>
              <a:t>specified in the CIPM MRA for establishing the database</a:t>
            </a:r>
          </a:p>
          <a:p>
            <a:pPr marL="800100" lvl="1" indent="-342900" algn="just" eaLnBrk="0" hangingPunct="0">
              <a:buFont typeface="Arial" pitchFamily="34" charset="0"/>
              <a:buChar char="•"/>
              <a:defRPr/>
            </a:pPr>
            <a:endParaRPr lang="en-US" sz="2400" b="0" dirty="0" smtClean="0">
              <a:latin typeface="Futura Bk BT"/>
            </a:endParaRPr>
          </a:p>
          <a:p>
            <a:pPr marL="800100" lvl="1" indent="-342900" algn="just" eaLnBrk="0" hangingPunct="0">
              <a:buFont typeface="Arial" pitchFamily="34" charset="0"/>
              <a:buChar char="•"/>
              <a:defRPr/>
            </a:pPr>
            <a:r>
              <a:rPr lang="en-US" sz="2400" b="0" dirty="0" smtClean="0">
                <a:solidFill>
                  <a:srgbClr val="C00000"/>
                </a:solidFill>
                <a:latin typeface="Futura Bk BT"/>
              </a:rPr>
              <a:t>recognize the results </a:t>
            </a:r>
            <a:r>
              <a:rPr lang="en-US" sz="2400" b="0" dirty="0" smtClean="0">
                <a:latin typeface="Futura Bk BT"/>
              </a:rPr>
              <a:t>of key and supplementary comparisons as stated in the database</a:t>
            </a:r>
          </a:p>
          <a:p>
            <a:pPr lvl="1" algn="just" eaLnBrk="0" hangingPunct="0">
              <a:defRPr/>
            </a:pPr>
            <a:endParaRPr lang="en-US" sz="2400" b="0" dirty="0" smtClean="0">
              <a:latin typeface="Futura Bk BT"/>
            </a:endParaRPr>
          </a:p>
          <a:p>
            <a:pPr marL="800100" lvl="1" indent="-342900" algn="just" eaLnBrk="0" hangingPunct="0">
              <a:buFont typeface="Arial" pitchFamily="34" charset="0"/>
              <a:buChar char="•"/>
              <a:defRPr/>
            </a:pPr>
            <a:r>
              <a:rPr lang="en-US" sz="2400" b="0" dirty="0" smtClean="0">
                <a:solidFill>
                  <a:srgbClr val="C00000"/>
                </a:solidFill>
                <a:latin typeface="Futura Bk BT"/>
              </a:rPr>
              <a:t>recognize the calibration and measurement capabilities </a:t>
            </a:r>
            <a:r>
              <a:rPr lang="en-US" sz="2400" b="0" dirty="0" smtClean="0">
                <a:latin typeface="Futura Bk BT"/>
              </a:rPr>
              <a:t>of other participating NMIs as stated in the database</a:t>
            </a:r>
            <a:endParaRPr lang="en-US" sz="2400" b="0" dirty="0">
              <a:latin typeface="Futura Bk BT"/>
            </a:endParaRPr>
          </a:p>
          <a:p>
            <a:pPr lvl="1" eaLnBrk="0" hangingPunct="0">
              <a:defRPr/>
            </a:pPr>
            <a:endParaRPr lang="en-US" sz="2400" b="0" dirty="0" smtClean="0">
              <a:solidFill>
                <a:schemeClr val="accent2"/>
              </a:solidFill>
              <a:latin typeface="Futura Bk BT"/>
            </a:endParaRPr>
          </a:p>
          <a:p>
            <a:pPr marL="800100" lvl="1" indent="-342900" eaLnBrk="0" hangingPunct="0">
              <a:buFont typeface="Arial" pitchFamily="34" charset="0"/>
              <a:buChar char="•"/>
              <a:defRPr/>
            </a:pPr>
            <a:endParaRPr lang="en-US" sz="2400" b="0" dirty="0" smtClean="0">
              <a:solidFill>
                <a:schemeClr val="accent2"/>
              </a:solidFill>
              <a:latin typeface="Futura Bk BT"/>
            </a:endParaRPr>
          </a:p>
          <a:p>
            <a:pPr lvl="1" eaLnBrk="0" hangingPunct="0">
              <a:defRPr/>
            </a:pPr>
            <a:endParaRPr lang="en-US" sz="1800" b="0" dirty="0" smtClean="0">
              <a:solidFill>
                <a:schemeClr val="accent2"/>
              </a:solidFill>
              <a:latin typeface="Futura Bk BT"/>
            </a:endParaRPr>
          </a:p>
        </p:txBody>
      </p:sp>
      <p:sp>
        <p:nvSpPr>
          <p:cNvPr id="5" name="Rectangle 8"/>
          <p:cNvSpPr>
            <a:spLocks noChangeArrowheads="1"/>
          </p:cNvSpPr>
          <p:nvPr/>
        </p:nvSpPr>
        <p:spPr bwMode="auto">
          <a:xfrm>
            <a:off x="47298" y="57804"/>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Engagement</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8</a:t>
            </a:fld>
            <a:endParaRPr lang="tr-TR" sz="1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85720" y="1368425"/>
            <a:ext cx="8501122" cy="48013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1000" b="1">
                <a:solidFill>
                  <a:schemeClr val="tx1"/>
                </a:solidFill>
                <a:latin typeface="Arial" charset="0"/>
              </a:defRPr>
            </a:lvl1pPr>
            <a:lvl2pPr>
              <a:defRPr sz="1000" b="1">
                <a:solidFill>
                  <a:schemeClr val="tx1"/>
                </a:solidFill>
                <a:latin typeface="Arial" charset="0"/>
              </a:defRPr>
            </a:lvl2pPr>
            <a:lvl3pPr marL="1143000" indent="-228600">
              <a:defRPr sz="1000" b="1">
                <a:solidFill>
                  <a:schemeClr val="tx1"/>
                </a:solidFill>
                <a:latin typeface="Arial" charset="0"/>
              </a:defRPr>
            </a:lvl3pPr>
            <a:lvl4pPr marL="1600200" indent="-228600">
              <a:defRPr sz="1000" b="1">
                <a:solidFill>
                  <a:schemeClr val="tx1"/>
                </a:solidFill>
                <a:latin typeface="Arial" charset="0"/>
              </a:defRPr>
            </a:lvl4pPr>
            <a:lvl5pPr marL="2057400" indent="-228600">
              <a:defRPr sz="1000" b="1">
                <a:solidFill>
                  <a:schemeClr val="tx1"/>
                </a:solidFill>
                <a:latin typeface="Arial" charset="0"/>
              </a:defRPr>
            </a:lvl5pPr>
            <a:lvl6pPr marL="2514600" indent="-228600" eaLnBrk="0" fontAlgn="base" hangingPunct="0">
              <a:spcBef>
                <a:spcPct val="0"/>
              </a:spcBef>
              <a:spcAft>
                <a:spcPct val="0"/>
              </a:spcAft>
              <a:defRPr sz="1000" b="1">
                <a:solidFill>
                  <a:schemeClr val="tx1"/>
                </a:solidFill>
                <a:latin typeface="Arial" charset="0"/>
              </a:defRPr>
            </a:lvl6pPr>
            <a:lvl7pPr marL="2971800" indent="-228600" eaLnBrk="0" fontAlgn="base" hangingPunct="0">
              <a:spcBef>
                <a:spcPct val="0"/>
              </a:spcBef>
              <a:spcAft>
                <a:spcPct val="0"/>
              </a:spcAft>
              <a:defRPr sz="1000" b="1">
                <a:solidFill>
                  <a:schemeClr val="tx1"/>
                </a:solidFill>
                <a:latin typeface="Arial" charset="0"/>
              </a:defRPr>
            </a:lvl7pPr>
            <a:lvl8pPr marL="3429000" indent="-228600" eaLnBrk="0" fontAlgn="base" hangingPunct="0">
              <a:spcBef>
                <a:spcPct val="0"/>
              </a:spcBef>
              <a:spcAft>
                <a:spcPct val="0"/>
              </a:spcAft>
              <a:defRPr sz="1000" b="1">
                <a:solidFill>
                  <a:schemeClr val="tx1"/>
                </a:solidFill>
                <a:latin typeface="Arial" charset="0"/>
              </a:defRPr>
            </a:lvl8pPr>
            <a:lvl9pPr marL="3886200" indent="-228600" eaLnBrk="0" fontAlgn="base" hangingPunct="0">
              <a:spcBef>
                <a:spcPct val="0"/>
              </a:spcBef>
              <a:spcAft>
                <a:spcPct val="0"/>
              </a:spcAft>
              <a:defRPr sz="1000" b="1">
                <a:solidFill>
                  <a:schemeClr val="tx1"/>
                </a:solidFill>
                <a:latin typeface="Arial" charset="0"/>
              </a:defRPr>
            </a:lvl9pPr>
          </a:lstStyle>
          <a:p>
            <a:pPr lvl="1" algn="just" eaLnBrk="0" hangingPunct="0">
              <a:defRPr/>
            </a:pPr>
            <a:r>
              <a:rPr lang="en-US" sz="2400" b="0" dirty="0" smtClean="0">
                <a:latin typeface="Futura Bk BT"/>
              </a:rPr>
              <a:t>The ‘recognition’ offered by the CIPM MRA is not unlimited:</a:t>
            </a:r>
            <a:endParaRPr lang="en-US" sz="2400" b="0" dirty="0">
              <a:latin typeface="Futura Bk BT"/>
            </a:endParaRPr>
          </a:p>
          <a:p>
            <a:pPr lvl="1" algn="just" eaLnBrk="0" hangingPunct="0">
              <a:defRPr/>
            </a:pPr>
            <a:endParaRPr lang="en-US" sz="2400" b="0" dirty="0" smtClean="0">
              <a:latin typeface="Futura Bk BT"/>
            </a:endParaRPr>
          </a:p>
          <a:p>
            <a:pPr marL="800100" lvl="1" indent="-342900" algn="just" eaLnBrk="0" hangingPunct="0">
              <a:buFont typeface="Arial" pitchFamily="34" charset="0"/>
              <a:buChar char="•"/>
              <a:defRPr/>
            </a:pPr>
            <a:r>
              <a:rPr lang="en-US" sz="2400" b="0" dirty="0">
                <a:latin typeface="Futura Bk BT"/>
              </a:rPr>
              <a:t>signature of the CIPM MRA </a:t>
            </a:r>
            <a:r>
              <a:rPr lang="en-US" sz="2400" b="0" dirty="0" smtClean="0">
                <a:latin typeface="Futura Bk BT"/>
              </a:rPr>
              <a:t>engages NMIs but </a:t>
            </a:r>
            <a:r>
              <a:rPr lang="en-US" sz="2400" b="0" dirty="0" smtClean="0">
                <a:solidFill>
                  <a:srgbClr val="C00000"/>
                </a:solidFill>
                <a:latin typeface="Futura Bk BT"/>
              </a:rPr>
              <a:t>not necessarily any other agency in their country</a:t>
            </a:r>
            <a:endParaRPr lang="en-US" sz="2400" b="0" dirty="0">
              <a:solidFill>
                <a:srgbClr val="C00000"/>
              </a:solidFill>
              <a:latin typeface="Futura Bk BT"/>
            </a:endParaRPr>
          </a:p>
          <a:p>
            <a:pPr marL="800100" lvl="1" indent="-342900" algn="just" eaLnBrk="0" hangingPunct="0">
              <a:buFont typeface="Arial" pitchFamily="34" charset="0"/>
              <a:buChar char="•"/>
              <a:defRPr/>
            </a:pPr>
            <a:endParaRPr lang="en-US" sz="2400" b="0" dirty="0" smtClean="0">
              <a:latin typeface="Futura Bk BT"/>
            </a:endParaRPr>
          </a:p>
          <a:p>
            <a:pPr marL="800100" lvl="1" indent="-342900" algn="just" eaLnBrk="0" hangingPunct="0">
              <a:buFont typeface="Arial" pitchFamily="34" charset="0"/>
              <a:buChar char="•"/>
              <a:defRPr/>
            </a:pPr>
            <a:r>
              <a:rPr lang="en-US" sz="2400" b="0" dirty="0" smtClean="0">
                <a:solidFill>
                  <a:srgbClr val="C00000"/>
                </a:solidFill>
                <a:latin typeface="Futura Bk BT"/>
              </a:rPr>
              <a:t>responsibility for the results of calibrations and measurements rests wholly with the NMIs </a:t>
            </a:r>
            <a:r>
              <a:rPr lang="en-US" sz="2400" b="0" dirty="0" smtClean="0">
                <a:latin typeface="Futura Bk BT"/>
              </a:rPr>
              <a:t>that makes them and is not, through the CIPM MRA, extended to any other participating NMI</a:t>
            </a:r>
          </a:p>
          <a:p>
            <a:pPr lvl="1" eaLnBrk="0" hangingPunct="0">
              <a:defRPr/>
            </a:pPr>
            <a:endParaRPr lang="en-US" sz="2400" b="0" dirty="0" smtClean="0">
              <a:solidFill>
                <a:schemeClr val="accent2"/>
              </a:solidFill>
              <a:latin typeface="Futura Bk BT"/>
            </a:endParaRPr>
          </a:p>
          <a:p>
            <a:pPr marL="800100" lvl="1" indent="-342900" eaLnBrk="0" hangingPunct="0">
              <a:buFont typeface="Arial" pitchFamily="34" charset="0"/>
              <a:buChar char="•"/>
              <a:defRPr/>
            </a:pPr>
            <a:endParaRPr lang="en-US" sz="2400" b="0" dirty="0" smtClean="0">
              <a:solidFill>
                <a:schemeClr val="accent2"/>
              </a:solidFill>
              <a:latin typeface="Futura Bk BT"/>
            </a:endParaRPr>
          </a:p>
          <a:p>
            <a:pPr lvl="1" eaLnBrk="0" hangingPunct="0">
              <a:defRPr/>
            </a:pPr>
            <a:endParaRPr lang="en-US" sz="1800" b="0" dirty="0" smtClean="0">
              <a:solidFill>
                <a:schemeClr val="accent2"/>
              </a:solidFill>
              <a:latin typeface="Futura Bk BT"/>
            </a:endParaRPr>
          </a:p>
        </p:txBody>
      </p:sp>
      <p:sp>
        <p:nvSpPr>
          <p:cNvPr id="5" name="Rectangle 8"/>
          <p:cNvSpPr>
            <a:spLocks noChangeArrowheads="1"/>
          </p:cNvSpPr>
          <p:nvPr/>
        </p:nvSpPr>
        <p:spPr bwMode="auto">
          <a:xfrm>
            <a:off x="47298" y="57804"/>
            <a:ext cx="9143999" cy="646331"/>
          </a:xfrm>
          <a:prstGeom prst="rect">
            <a:avLst/>
          </a:prstGeom>
          <a:noFill/>
          <a:ln w="9525" algn="ctr">
            <a:noFill/>
            <a:miter lim="800000"/>
            <a:headEnd/>
            <a:tailEnd/>
          </a:ln>
          <a:effectLst/>
        </p:spPr>
        <p:txBody>
          <a:bodyPr wrap="square">
            <a:spAutoFit/>
          </a:bodyPr>
          <a:lstStyle/>
          <a:p>
            <a:pPr eaLnBrk="0" hangingPunct="0">
              <a:spcBef>
                <a:spcPct val="50000"/>
              </a:spcBef>
            </a:pPr>
            <a:r>
              <a:rPr lang="tr-TR" sz="3600" dirty="0" smtClean="0">
                <a:solidFill>
                  <a:schemeClr val="bg1"/>
                </a:solidFill>
                <a:latin typeface="Futura Bk BT" pitchFamily="34" charset="0"/>
                <a:ea typeface="+mj-ea"/>
                <a:cs typeface="+mj-cs"/>
              </a:rPr>
              <a:t>CIPM MRA: Exclusions</a:t>
            </a:r>
            <a:endParaRPr lang="en-GB" sz="3600" dirty="0">
              <a:solidFill>
                <a:schemeClr val="bg1"/>
              </a:solidFill>
              <a:latin typeface="Futura Bk BT" pitchFamily="34" charset="0"/>
              <a:ea typeface="+mj-ea"/>
              <a:cs typeface="+mj-cs"/>
            </a:endParaRPr>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9</a:t>
            </a:fld>
            <a:endParaRPr lang="tr-TR" sz="1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2.xml><?xml version="1.0" encoding="utf-8"?>
<a:theme xmlns:a="http://schemas.openxmlformats.org/drawingml/2006/main" name="1_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9976</TotalTime>
  <Words>3485</Words>
  <Application>Microsoft Office PowerPoint</Application>
  <PresentationFormat>Ekran Gösterisi (4:3)</PresentationFormat>
  <Paragraphs>545</Paragraphs>
  <Slides>63</Slides>
  <Notes>47</Notes>
  <HiddenSlides>0</HiddenSlides>
  <MMClips>0</MMClips>
  <ScaleCrop>false</ScaleCrop>
  <HeadingPairs>
    <vt:vector size="4" baseType="variant">
      <vt:variant>
        <vt:lpstr>Tema</vt:lpstr>
      </vt:variant>
      <vt:variant>
        <vt:i4>3</vt:i4>
      </vt:variant>
      <vt:variant>
        <vt:lpstr>Slayt Başlıkları</vt:lpstr>
      </vt:variant>
      <vt:variant>
        <vt:i4>63</vt:i4>
      </vt:variant>
    </vt:vector>
  </HeadingPairs>
  <TitlesOfParts>
    <vt:vector size="66" baseType="lpstr">
      <vt:lpstr>Ulusal Yenilik Sistemimizin Geleceği_2</vt:lpstr>
      <vt:lpstr>1_Ulusal Yenilik Sistemimizin Geleceği_2</vt:lpstr>
      <vt:lpstr>Custom Design</vt:lpstr>
      <vt:lpstr>Mutual Recognition Arrangement</vt:lpstr>
      <vt:lpstr>Contents</vt:lpstr>
      <vt:lpstr>Slayt 3</vt:lpstr>
      <vt:lpstr>The CIPM Mutual Recognition Arrangement</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McKinsey Mind Designing the Analysis</dc:title>
  <dc:creator>nihan.tiltak</dc:creator>
  <cp:lastModifiedBy>enversa</cp:lastModifiedBy>
  <cp:revision>936</cp:revision>
  <cp:lastPrinted>2012-11-15T10:02:18Z</cp:lastPrinted>
  <dcterms:created xsi:type="dcterms:W3CDTF">2012-02-08T13:48:39Z</dcterms:created>
  <dcterms:modified xsi:type="dcterms:W3CDTF">2013-05-08T12:23:03Z</dcterms:modified>
</cp:coreProperties>
</file>