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19"/>
  </p:notesMasterIdLst>
  <p:handoutMasterIdLst>
    <p:handoutMasterId r:id="rId20"/>
  </p:handoutMasterIdLst>
  <p:sldIdLst>
    <p:sldId id="511" r:id="rId2"/>
    <p:sldId id="439" r:id="rId3"/>
    <p:sldId id="569" r:id="rId4"/>
    <p:sldId id="570" r:id="rId5"/>
    <p:sldId id="512" r:id="rId6"/>
    <p:sldId id="372" r:id="rId7"/>
    <p:sldId id="561" r:id="rId8"/>
    <p:sldId id="492" r:id="rId9"/>
    <p:sldId id="500" r:id="rId10"/>
    <p:sldId id="501" r:id="rId11"/>
    <p:sldId id="572" r:id="rId12"/>
    <p:sldId id="503" r:id="rId13"/>
    <p:sldId id="577" r:id="rId14"/>
    <p:sldId id="592" r:id="rId15"/>
    <p:sldId id="578" r:id="rId16"/>
    <p:sldId id="591" r:id="rId17"/>
    <p:sldId id="526" r:id="rId18"/>
  </p:sldIdLst>
  <p:sldSz cx="9902825" cy="6858000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00"/>
    <a:srgbClr val="666633"/>
    <a:srgbClr val="FF00FF"/>
    <a:srgbClr val="00FF00"/>
    <a:srgbClr val="0000FF"/>
    <a:srgbClr val="FFFF00"/>
    <a:srgbClr val="FF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6" autoAdjust="0"/>
    <p:restoredTop sz="94660"/>
  </p:normalViewPr>
  <p:slideViewPr>
    <p:cSldViewPr snapToObjects="1">
      <p:cViewPr varScale="1">
        <p:scale>
          <a:sx n="73" d="100"/>
          <a:sy n="73" d="100"/>
        </p:scale>
        <p:origin x="-918" y="-102"/>
      </p:cViewPr>
      <p:guideLst>
        <p:guide orient="horz" pos="1632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36"/>
    </p:cViewPr>
  </p:sorterViewPr>
  <p:notesViewPr>
    <p:cSldViewPr snapToObjects="1">
      <p:cViewPr varScale="1">
        <p:scale>
          <a:sx n="48" d="100"/>
          <a:sy n="48" d="100"/>
        </p:scale>
        <p:origin x="-1962" y="-90"/>
      </p:cViewPr>
      <p:guideLst>
        <p:guide orient="horz" pos="310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t" anchorCtr="0" compatLnSpc="1">
            <a:prstTxWarp prst="textNoShape">
              <a:avLst/>
            </a:prstTxWarp>
          </a:bodyPr>
          <a:lstStyle>
            <a:lvl1pPr defTabSz="92551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t" anchorCtr="0" compatLnSpc="1">
            <a:prstTxWarp prst="textNoShape">
              <a:avLst/>
            </a:prstTxWarp>
          </a:bodyPr>
          <a:lstStyle>
            <a:lvl1pPr algn="r" defTabSz="92551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b" anchorCtr="0" compatLnSpc="1">
            <a:prstTxWarp prst="textNoShape">
              <a:avLst/>
            </a:prstTxWarp>
          </a:bodyPr>
          <a:lstStyle>
            <a:lvl1pPr defTabSz="92551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37895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b" anchorCtr="0" compatLnSpc="1">
            <a:prstTxWarp prst="textNoShape">
              <a:avLst/>
            </a:prstTxWarp>
          </a:bodyPr>
          <a:lstStyle>
            <a:lvl1pPr algn="r" defTabSz="92551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E07717C-11E0-40D1-BA48-24D42CC6BB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654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t" anchorCtr="0" compatLnSpc="1">
            <a:prstTxWarp prst="textNoShape">
              <a:avLst/>
            </a:prstTxWarp>
          </a:bodyPr>
          <a:lstStyle>
            <a:lvl1pPr defTabSz="92551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t" anchorCtr="0" compatLnSpc="1">
            <a:prstTxWarp prst="textNoShape">
              <a:avLst/>
            </a:prstTxWarp>
          </a:bodyPr>
          <a:lstStyle>
            <a:lvl1pPr algn="r" defTabSz="92551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8663" y="741363"/>
            <a:ext cx="5345112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691063"/>
            <a:ext cx="4987925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b" anchorCtr="0" compatLnSpc="1">
            <a:prstTxWarp prst="textNoShape">
              <a:avLst/>
            </a:prstTxWarp>
          </a:bodyPr>
          <a:lstStyle>
            <a:lvl1pPr defTabSz="92551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37895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84" tIns="46242" rIns="92484" bIns="46242" numCol="1" anchor="b" anchorCtr="0" compatLnSpc="1">
            <a:prstTxWarp prst="textNoShape">
              <a:avLst/>
            </a:prstTxWarp>
          </a:bodyPr>
          <a:lstStyle>
            <a:lvl1pPr algn="r" defTabSz="925513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352F08D9-EA24-468F-936C-F3664D3AF6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8456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MY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64B37CD7-6857-40F1-BCA8-5ADB605151F3}" type="slidenum">
              <a:rPr lang="en-US" smtClean="0">
                <a:latin typeface="Times New Roman" pitchFamily="18" charset="0"/>
              </a:rPr>
              <a:pPr eaLnBrk="1" hangingPunct="1"/>
              <a:t>1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116D34E2-2586-4E00-99D3-5E49D62274EB}" type="slidenum">
              <a:rPr lang="en-US" smtClean="0">
                <a:latin typeface="Times New Roman" pitchFamily="18" charset="0"/>
              </a:rPr>
              <a:pPr eaLnBrk="1" hangingPunct="1"/>
              <a:t>12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2650"/>
            <a:ext cx="5438775" cy="4441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MY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22E579DA-B6CC-4880-A295-0737C8178F31}" type="slidenum">
              <a:rPr lang="en-US" smtClean="0">
                <a:latin typeface="Times New Roman" pitchFamily="18" charset="0"/>
              </a:rPr>
              <a:pPr eaLnBrk="1" hangingPunct="1"/>
              <a:t>17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MY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AA98DA93-CD0F-48AD-91FC-75D72B6F5186}" type="slidenum">
              <a:rPr lang="en-US" smtClean="0">
                <a:latin typeface="Times New Roman" pitchFamily="18" charset="0"/>
              </a:rPr>
              <a:pPr eaLnBrk="1" hangingPunct="1"/>
              <a:t>2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MY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35DD65B5-0A58-407A-8745-337619EF0CA3}" type="slidenum">
              <a:rPr lang="en-US" smtClean="0">
                <a:latin typeface="Times New Roman" pitchFamily="18" charset="0"/>
              </a:rPr>
              <a:pPr eaLnBrk="1" hangingPunct="1"/>
              <a:t>5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MY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2FFC7CA1-3B55-468F-88A8-4C4CFFE83C06}" type="slidenum">
              <a:rPr lang="en-US" smtClean="0">
                <a:latin typeface="Times New Roman" pitchFamily="18" charset="0"/>
              </a:rPr>
              <a:pPr eaLnBrk="1" hangingPunct="1"/>
              <a:t>6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5013" y="742950"/>
            <a:ext cx="5349875" cy="3705225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697413"/>
            <a:ext cx="4984750" cy="44338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F9CAD4AD-3432-484E-A153-950019D628AA}" type="slidenum">
              <a:rPr lang="en-US" smtClean="0">
                <a:latin typeface="Times New Roman" pitchFamily="18" charset="0"/>
              </a:rPr>
              <a:pPr eaLnBrk="1" hangingPunct="1"/>
              <a:t>8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2650"/>
            <a:ext cx="5438775" cy="4441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AA376C54-A2A3-4D53-9FEF-8CD08EAAB799}" type="slidenum">
              <a:rPr lang="en-US" smtClean="0">
                <a:latin typeface="Times New Roman" pitchFamily="18" charset="0"/>
              </a:rPr>
              <a:pPr eaLnBrk="1" hangingPunct="1"/>
              <a:t>9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2650"/>
            <a:ext cx="5438775" cy="4441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defTabSz="925513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fld id="{031779CB-19CE-47CA-A199-04CFBEB81983}" type="slidenum">
              <a:rPr lang="en-US" smtClean="0">
                <a:latin typeface="Times New Roman" pitchFamily="18" charset="0"/>
              </a:rPr>
              <a:pPr eaLnBrk="1" hangingPunct="1"/>
              <a:t>10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9775"/>
            <a:ext cx="5348288" cy="3703638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92650"/>
            <a:ext cx="5438775" cy="4441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5013" y="741363"/>
            <a:ext cx="5349875" cy="3706812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699000"/>
            <a:ext cx="4981575" cy="4433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30"/>
            <a:ext cx="841740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AA323-DA2E-4ACF-AA60-F80A76C338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18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4A786-3276-4DFA-A81D-A3849AFBCE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4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43"/>
            <a:ext cx="2412094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6" y="274643"/>
            <a:ext cx="70746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580B9-CF28-4965-AA8A-DB52A5014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14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169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742950" y="1981200"/>
            <a:ext cx="8416925" cy="4114800"/>
          </a:xfrm>
        </p:spPr>
        <p:txBody>
          <a:bodyPr rtlCol="0">
            <a:normAutofit/>
          </a:bodyPr>
          <a:lstStyle/>
          <a:p>
            <a:pPr lvl="0"/>
            <a:endParaRPr lang="en-MY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1433E-93EC-44BE-B3E4-20E2EA9B21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6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169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42950" y="1981200"/>
            <a:ext cx="8416925" cy="4114800"/>
          </a:xfrm>
        </p:spPr>
        <p:txBody>
          <a:bodyPr rtlCol="0">
            <a:normAutofit/>
          </a:bodyPr>
          <a:lstStyle/>
          <a:p>
            <a:pPr lvl="0"/>
            <a:endParaRPr lang="en-MY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10759-1C1B-4386-91DC-5A1DAEAB0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47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169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42950" y="1981200"/>
            <a:ext cx="4132263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027613" y="1981200"/>
            <a:ext cx="4132262" cy="4114800"/>
          </a:xfrm>
        </p:spPr>
        <p:txBody>
          <a:bodyPr rtlCol="0">
            <a:normAutofit/>
          </a:bodyPr>
          <a:lstStyle/>
          <a:p>
            <a:pPr lvl="0"/>
            <a:endParaRPr lang="en-MY" noProof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93C1E-A830-4E8B-8BC8-B0995CBCB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528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22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9913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27613" y="1600200"/>
            <a:ext cx="4379912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5300" y="3938588"/>
            <a:ext cx="4379913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7613" y="3938588"/>
            <a:ext cx="4379912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11E71-6D68-4620-B060-EC8EDFB52C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78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18E46-DEC2-42BE-BD2C-3406F2F47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464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5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20936-D370-40DE-B0DA-396376C09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6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6" y="1600205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5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65C63-7615-499C-BCB0-551BD9C09A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135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69217-0815-45A3-99DF-BAA0FC5C24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1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DFEE3-DB00-40A2-BD7B-6C6A851CB6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447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C1825-390E-43F9-9F53-5B7AD1F35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38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4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5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4" y="1435103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2B6D1-7156-42C3-9C28-2216197DB1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357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MY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B730D-2DD9-43B7-BA06-3BCCDCE275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7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>
                <a:gamma/>
                <a:shade val="46275"/>
                <a:invGamma/>
              </a:schemeClr>
            </a:gs>
            <a:gs pos="100000">
              <a:schemeClr val="tx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22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22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09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2963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713" y="6356350"/>
            <a:ext cx="23098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CA4835-9F5E-486E-99B4-F98B55BF3A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Slide Number Placeholder 13"/>
          <p:cNvSpPr txBox="1">
            <a:spLocks noGrp="1"/>
          </p:cNvSpPr>
          <p:nvPr userDrawn="1"/>
        </p:nvSpPr>
        <p:spPr>
          <a:xfrm>
            <a:off x="7099300" y="6400800"/>
            <a:ext cx="2309813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>
                <a:solidFill>
                  <a:srgbClr val="898989"/>
                </a:solidFill>
              </a:rPr>
              <a:t> </a:t>
            </a:r>
            <a:fld id="{C8856952-2818-4968-8B05-639946840610}" type="slidenum">
              <a:rPr lang="en-US">
                <a:solidFill>
                  <a:srgbClr val="898989"/>
                </a:solidFill>
              </a:rPr>
              <a:pPr algn="r">
                <a:defRPr/>
              </a:pPr>
              <a:t>‹#›</a:t>
            </a:fld>
            <a:endParaRPr lang="en-US">
              <a:solidFill>
                <a:srgbClr val="898989"/>
              </a:solidFill>
            </a:endParaRPr>
          </a:p>
        </p:txBody>
      </p:sp>
      <p:sp>
        <p:nvSpPr>
          <p:cNvPr id="20" name="Rectangle 4"/>
          <p:cNvSpPr>
            <a:spLocks noChangeArrowheads="1"/>
          </p:cNvSpPr>
          <p:nvPr userDrawn="1"/>
        </p:nvSpPr>
        <p:spPr bwMode="auto">
          <a:xfrm>
            <a:off x="533400" y="6477000"/>
            <a:ext cx="7542213" cy="244475"/>
          </a:xfrm>
          <a:prstGeom prst="rect">
            <a:avLst/>
          </a:prstGeom>
          <a:gradFill rotWithShape="0">
            <a:gsLst>
              <a:gs pos="0">
                <a:srgbClr val="000099">
                  <a:gamma/>
                  <a:shade val="46275"/>
                  <a:invGamma/>
                </a:srgbClr>
              </a:gs>
              <a:gs pos="50000">
                <a:srgbClr val="000099"/>
              </a:gs>
              <a:gs pos="100000">
                <a:srgbClr val="00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NML-SIRIM   …YOUR SOLUTION TO INTERNATIONAL TRACEABILITY                         </a:t>
            </a:r>
            <a:r>
              <a:rPr lang="en-US" sz="1000" b="1" i="1">
                <a:solidFill>
                  <a:srgbClr val="FFFF99"/>
                </a:solidFill>
                <a:latin typeface="Tahoma" pitchFamily="34" charset="0"/>
              </a:rPr>
              <a:t> </a:t>
            </a:r>
          </a:p>
        </p:txBody>
      </p:sp>
      <p:graphicFrame>
        <p:nvGraphicFramePr>
          <p:cNvPr id="1026" name="Object 20"/>
          <p:cNvGraphicFramePr>
            <a:graphicFrameLocks noChangeAspect="1"/>
          </p:cNvGraphicFramePr>
          <p:nvPr userDrawn="1"/>
        </p:nvGraphicFramePr>
        <p:xfrm>
          <a:off x="160338" y="6400800"/>
          <a:ext cx="2952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Bitmap Image" r:id="rId18" imgW="1371429" imgH="1752381" progId="Paint.Picture">
                  <p:embed/>
                </p:oleObj>
              </mc:Choice>
              <mc:Fallback>
                <p:oleObj name="Bitmap Image" r:id="rId18" imgW="1371429" imgH="1752381" progId="Paint.Picture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338" y="6400800"/>
                        <a:ext cx="295275" cy="36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image" Target="../media/image7.png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1" descr="DSC_2991"/>
          <p:cNvPicPr>
            <a:picLocks noChangeAspect="1" noChangeArrowheads="1"/>
          </p:cNvPicPr>
          <p:nvPr/>
        </p:nvPicPr>
        <p:blipFill>
          <a:blip r:embed="rId4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9" b="9695"/>
          <a:stretch>
            <a:fillRect/>
          </a:stretch>
        </p:blipFill>
        <p:spPr bwMode="auto">
          <a:xfrm>
            <a:off x="0" y="0"/>
            <a:ext cx="9902825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2812" y="1445623"/>
            <a:ext cx="8416925" cy="1066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NATIONAL METROLOGY LABORATORY</a:t>
            </a:r>
            <a:br>
              <a: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</a:br>
            <a:r>
              <a: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SIRIM BERHAD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152400"/>
            <a:ext cx="8416925" cy="1143000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FF00"/>
                </a:solidFill>
                <a:latin typeface="Arial Black" pitchFamily="34" charset="0"/>
              </a:rPr>
              <a:t>International Memberships</a:t>
            </a:r>
          </a:p>
        </p:txBody>
      </p:sp>
      <p:graphicFrame>
        <p:nvGraphicFramePr>
          <p:cNvPr id="47153" name="Group 49"/>
          <p:cNvGraphicFramePr>
            <a:graphicFrameLocks noGrp="1"/>
          </p:cNvGraphicFramePr>
          <p:nvPr/>
        </p:nvGraphicFramePr>
        <p:xfrm>
          <a:off x="684213" y="1514475"/>
          <a:ext cx="8624887" cy="4737100"/>
        </p:xfrm>
        <a:graphic>
          <a:graphicData uri="http://schemas.openxmlformats.org/drawingml/2006/table">
            <a:tbl>
              <a:tblPr/>
              <a:tblGrid>
                <a:gridCol w="8624887"/>
              </a:tblGrid>
              <a:tr h="4921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 Metre Convention (Diplomatic Treaty)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54872"/>
                        </a:gs>
                        <a:gs pos="50000">
                          <a:srgbClr val="3A6BA5"/>
                        </a:gs>
                        <a:gs pos="100000">
                          <a:srgbClr val="4780C5"/>
                        </a:gs>
                      </a:gsLst>
                      <a:lin ang="5400000" scaled="1"/>
                    </a:gradFill>
                  </a:tcPr>
                </a:tc>
              </a:tr>
              <a:tr h="904972">
                <a:tc>
                  <a:txBody>
                    <a:bodyPr/>
                    <a:lstStyle/>
                    <a:p>
                      <a:pPr marL="341313" marR="0" lvl="0" indent="-3413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 International Committee of Weights and Measures Mutual Recognition Arrangement (CIPM-MRA)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54872"/>
                        </a:gs>
                        <a:gs pos="50000">
                          <a:srgbClr val="3A6BA5"/>
                        </a:gs>
                        <a:gs pos="100000">
                          <a:srgbClr val="4780C5"/>
                        </a:gs>
                      </a:gsLst>
                      <a:lin ang="5400000" scaled="1"/>
                    </a:gradFill>
                  </a:tcPr>
                </a:tc>
              </a:tr>
              <a:tr h="489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 Asia Pacific Metrology Programme (APMP)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54872"/>
                        </a:gs>
                        <a:gs pos="50000">
                          <a:srgbClr val="3A6BA5"/>
                        </a:gs>
                        <a:gs pos="100000">
                          <a:srgbClr val="4780C5"/>
                        </a:gs>
                      </a:gsLst>
                      <a:lin ang="5400000" scaled="1"/>
                    </a:gradFill>
                  </a:tcPr>
                </a:tc>
              </a:tr>
              <a:tr h="573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 International Legal Metrology Organisation (OIML)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54872"/>
                        </a:gs>
                        <a:gs pos="50000">
                          <a:srgbClr val="3A6BA5"/>
                        </a:gs>
                        <a:gs pos="100000">
                          <a:srgbClr val="4780C5"/>
                        </a:gs>
                      </a:gsLst>
                      <a:lin ang="5400000" scaled="1"/>
                    </a:gradFill>
                  </a:tcPr>
                </a:tc>
              </a:tr>
              <a:tr h="589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5. Asia Pacific Legal Metrology Forum (APLMF)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54872"/>
                        </a:gs>
                        <a:gs pos="50000">
                          <a:srgbClr val="3A6BA5"/>
                        </a:gs>
                        <a:gs pos="100000">
                          <a:srgbClr val="4780C5"/>
                        </a:gs>
                      </a:gsLst>
                      <a:lin ang="5400000" scaled="1"/>
                    </a:gradFill>
                  </a:tcPr>
                </a:tc>
              </a:tr>
              <a:tr h="1688773">
                <a:tc>
                  <a:txBody>
                    <a:bodyPr/>
                    <a:lstStyle/>
                    <a:p>
                      <a:pPr marL="341313" marR="0" lvl="0" indent="-3413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6. ASEAN Consultative Committee Standards and Quality (ACCSQ)</a:t>
                      </a:r>
                    </a:p>
                    <a:p>
                      <a:pPr marL="341313" marR="0" lvl="0" indent="-34131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7. National Conference of Standards Laboratories International (NCSLI)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54872"/>
                        </a:gs>
                        <a:gs pos="50000">
                          <a:srgbClr val="3A6BA5"/>
                        </a:gs>
                        <a:gs pos="100000">
                          <a:srgbClr val="4780C5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906463" y="282575"/>
            <a:ext cx="8172450" cy="4397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435" tIns="43717" rIns="87435" bIns="43717" anchor="ctr"/>
          <a:lstStyle/>
          <a:p>
            <a:pPr algn="ctr" defTabSz="874713"/>
            <a:r>
              <a:rPr lang="en-US" sz="1700" b="1">
                <a:solidFill>
                  <a:srgbClr val="FFFF00"/>
                </a:solidFill>
              </a:rPr>
              <a:t>NETWORKING WITH OTHER NATIONAL MEASUREMENT INSTITUTES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1293813" y="1011238"/>
          <a:ext cx="7310437" cy="508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Presentation" r:id="rId4" imgW="4207862" imgH="3156341" progId="PowerPoint.Show.8">
                  <p:embed/>
                </p:oleObj>
              </mc:Choice>
              <mc:Fallback>
                <p:oleObj name="Presentation" r:id="rId4" imgW="4207862" imgH="3156341" progId="PowerPoint.Show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3813" y="1011238"/>
                        <a:ext cx="7310437" cy="5084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CCFFCC"/>
                                </a:gs>
                                <a:gs pos="100000">
                                  <a:srgbClr val="FFFFFF"/>
                                </a:gs>
                              </a:gsLst>
                              <a:lin ang="54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228600"/>
            <a:ext cx="8416925" cy="114300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International Collaborations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34988" y="1341438"/>
            <a:ext cx="8912225" cy="45259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Arial" charset="0"/>
              <a:buNone/>
            </a:pPr>
            <a:r>
              <a:rPr lang="en-US" smtClean="0">
                <a:solidFill>
                  <a:schemeClr val="bg2"/>
                </a:solidFill>
              </a:rPr>
              <a:t>NML-KRISS, Korea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66"/>
              </a:buClr>
              <a:buFont typeface="Wingdings" pitchFamily="2" charset="2"/>
              <a:buChar char="§"/>
            </a:pPr>
            <a:r>
              <a:rPr lang="en-US" smtClean="0">
                <a:solidFill>
                  <a:schemeClr val="bg2"/>
                </a:solidFill>
              </a:rPr>
              <a:t>Upgrading of Josephson Array Voltage Standard System (improve accuracy and stability)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66"/>
              </a:buClr>
              <a:buFont typeface="Arial" charset="0"/>
              <a:buNone/>
            </a:pPr>
            <a:r>
              <a:rPr lang="en-US" smtClean="0">
                <a:solidFill>
                  <a:schemeClr val="bg2"/>
                </a:solidFill>
              </a:rPr>
              <a:t>NML-PTB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66"/>
              </a:buClr>
              <a:buFont typeface="Wingdings" pitchFamily="2" charset="2"/>
              <a:buChar char="§"/>
            </a:pPr>
            <a:r>
              <a:rPr lang="en-US" smtClean="0">
                <a:solidFill>
                  <a:schemeClr val="bg2"/>
                </a:solidFill>
              </a:rPr>
              <a:t>Pilot for APMP-DEC Inter-Lab Comparison on Pressure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66"/>
              </a:buClr>
              <a:buFont typeface="Arial" charset="0"/>
              <a:buNone/>
            </a:pPr>
            <a:r>
              <a:rPr lang="en-US" smtClean="0">
                <a:solidFill>
                  <a:schemeClr val="bg2"/>
                </a:solidFill>
              </a:rPr>
              <a:t>NML-KRISS-PTB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66"/>
              </a:buClr>
              <a:buFont typeface="Wingdings" pitchFamily="2" charset="2"/>
              <a:buChar char="§"/>
            </a:pPr>
            <a:r>
              <a:rPr lang="en-US" smtClean="0">
                <a:solidFill>
                  <a:schemeClr val="bg2"/>
                </a:solidFill>
              </a:rPr>
              <a:t>Pilot for Dimensional Key Comparison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66"/>
              </a:buClr>
              <a:buFont typeface="Wingdings" pitchFamily="2" charset="2"/>
              <a:buNone/>
            </a:pPr>
            <a:r>
              <a:rPr lang="en-US" smtClean="0">
                <a:solidFill>
                  <a:schemeClr val="bg2"/>
                </a:solidFill>
              </a:rPr>
              <a:t>NML-NMIA-KRISS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66"/>
              </a:buClr>
              <a:buFont typeface="Wingdings" pitchFamily="2" charset="2"/>
              <a:buChar char="§"/>
            </a:pPr>
            <a:r>
              <a:rPr lang="en-US" smtClean="0">
                <a:solidFill>
                  <a:schemeClr val="bg2"/>
                </a:solidFill>
              </a:rPr>
              <a:t>Pilot for APMP Temperature Comparison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495300" y="198438"/>
            <a:ext cx="8912225" cy="487362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FF00"/>
                </a:solidFill>
                <a:latin typeface="Arial Black" pitchFamily="34" charset="0"/>
              </a:rPr>
              <a:t>Impact of NML Programmes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534988" y="1219200"/>
            <a:ext cx="8912225" cy="5486400"/>
          </a:xfrm>
        </p:spPr>
        <p:txBody>
          <a:bodyPr/>
          <a:lstStyle/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r>
              <a:rPr lang="en-AU" smtClean="0">
                <a:solidFill>
                  <a:schemeClr val="bg1"/>
                </a:solidFill>
              </a:rPr>
              <a:t>NML adds value to Malaysia's economy by providing a reliable foundation for measurements, thus providing certainty to measurements used in legal transactions and in trade. </a:t>
            </a:r>
            <a:r>
              <a:rPr lang="en-AU" smtClean="0"/>
              <a:t> </a:t>
            </a: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r>
              <a:rPr lang="en-AU" smtClean="0">
                <a:solidFill>
                  <a:schemeClr val="bg1"/>
                </a:solidFill>
              </a:rPr>
              <a:t>Provide technical support to legal enforcement (Police, JPJ, DOSH, DOE)</a:t>
            </a: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r>
              <a:rPr lang="en-AU" smtClean="0">
                <a:solidFill>
                  <a:schemeClr val="bg1"/>
                </a:solidFill>
              </a:rPr>
              <a:t>Ensure natural resources are accurately measured for taxation purpose (Customs &amp; Excise Act)</a:t>
            </a:r>
          </a:p>
          <a:p>
            <a:pPr eaLnBrk="1" hangingPunct="1">
              <a:buClr>
                <a:srgbClr val="FF0066"/>
              </a:buClr>
              <a:buFont typeface="Wingdings" pitchFamily="2" charset="2"/>
              <a:buNone/>
            </a:pPr>
            <a:endParaRPr lang="en-AU" smtClean="0">
              <a:solidFill>
                <a:schemeClr val="bg1"/>
              </a:solidFill>
            </a:endParaRP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endParaRPr lang="en-AU" smtClean="0"/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95300" y="198438"/>
            <a:ext cx="8912225" cy="487362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FF00"/>
                </a:solidFill>
                <a:latin typeface="Arial Black" pitchFamily="34" charset="0"/>
              </a:rPr>
              <a:t>Impact of NML Programmes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534988" y="1066800"/>
            <a:ext cx="8912225" cy="5486400"/>
          </a:xfrm>
        </p:spPr>
        <p:txBody>
          <a:bodyPr/>
          <a:lstStyle/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r>
              <a:rPr lang="en-AU" smtClean="0">
                <a:solidFill>
                  <a:schemeClr val="bg1"/>
                </a:solidFill>
              </a:rPr>
              <a:t>Support quality management systems such as ISO 9001, ISO/IEC 17025 to ensure measurement processes are traceable to the national measurement standards so that products are competitive in international markets</a:t>
            </a: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r>
              <a:rPr lang="en-AU" smtClean="0">
                <a:solidFill>
                  <a:schemeClr val="bg1"/>
                </a:solidFill>
              </a:rPr>
              <a:t>Support R&amp;D and innovation programmes</a:t>
            </a:r>
            <a:r>
              <a:rPr lang="en-AU" smtClean="0"/>
              <a:t> </a:t>
            </a: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r>
              <a:rPr lang="en-AU" smtClean="0">
                <a:solidFill>
                  <a:schemeClr val="bg1"/>
                </a:solidFill>
              </a:rPr>
              <a:t>Quality of Life </a:t>
            </a:r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endParaRPr lang="en-AU" smtClean="0"/>
          </a:p>
          <a:p>
            <a:pPr eaLnBrk="1" hangingPunct="1">
              <a:buClr>
                <a:srgbClr val="FF0066"/>
              </a:buClr>
              <a:buFont typeface="Wingdings" pitchFamily="2" charset="2"/>
              <a:buChar char="§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2225" cy="715962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FFFF00"/>
                </a:solidFill>
                <a:latin typeface="Arial Black" pitchFamily="34" charset="0"/>
              </a:rPr>
              <a:t>The Way Forward for NML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>
          <a:xfrm>
            <a:off x="227013" y="1570038"/>
            <a:ext cx="9372600" cy="4906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r>
              <a:rPr lang="en-US" sz="2800" smtClean="0">
                <a:solidFill>
                  <a:schemeClr val="bg1"/>
                </a:solidFill>
              </a:rPr>
              <a:t>Physical Metrology - Upgrading of national measurement standards (mechanical, electrical, thermophysical, flow)</a:t>
            </a: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endParaRPr lang="en-US" sz="2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r>
              <a:rPr lang="en-US" sz="2800" smtClean="0">
                <a:solidFill>
                  <a:schemeClr val="bg1"/>
                </a:solidFill>
              </a:rPr>
              <a:t>Metrology in Chemistry - Completion of new building, development of certified reference materials (CRMs)</a:t>
            </a: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endParaRPr lang="en-US" sz="2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r>
              <a:rPr lang="en-US" sz="2800" smtClean="0">
                <a:solidFill>
                  <a:schemeClr val="bg1"/>
                </a:solidFill>
              </a:rPr>
              <a:t>Metrology in Biology – Establish capability for bioanalysis</a:t>
            </a: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endParaRPr lang="en-US" sz="2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r>
              <a:rPr lang="en-US" sz="2800" smtClean="0">
                <a:solidFill>
                  <a:schemeClr val="bg1"/>
                </a:solidFill>
              </a:rPr>
              <a:t>National Measurement System Act 2007 - Work closely with government agencies to support enforcement; offer advice on technical matters relating to trade and legal measuring instruments</a:t>
            </a:r>
            <a:r>
              <a:rPr lang="en-US" sz="2800" smtClean="0"/>
              <a:t> </a:t>
            </a:r>
            <a:endParaRPr lang="en-US" sz="2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2225" cy="715962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FF00"/>
                </a:solidFill>
                <a:latin typeface="Arial Black" pitchFamily="34" charset="0"/>
              </a:rPr>
              <a:t>The Way Forward for NML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227013" y="1570038"/>
            <a:ext cx="9372600" cy="4906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None/>
            </a:pPr>
            <a:endParaRPr lang="en-US" sz="2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r>
              <a:rPr lang="en-US" sz="2800" smtClean="0">
                <a:solidFill>
                  <a:schemeClr val="bg1"/>
                </a:solidFill>
              </a:rPr>
              <a:t>New and emerging technologies - Develop facilities for nanometrology and support for advanced materials </a:t>
            </a: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endParaRPr lang="en-US" sz="2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r>
              <a:rPr lang="en-US" sz="2800" smtClean="0">
                <a:solidFill>
                  <a:schemeClr val="bg1"/>
                </a:solidFill>
              </a:rPr>
              <a:t>NML embarks  on contract research to support local instrument manufacturers </a:t>
            </a:r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endParaRPr lang="en-US" sz="2800" smtClean="0"/>
          </a:p>
          <a:p>
            <a:pPr eaLnBrk="1" hangingPunct="1">
              <a:lnSpc>
                <a:spcPct val="80000"/>
              </a:lnSpc>
              <a:buClr>
                <a:srgbClr val="FF0066"/>
              </a:buClr>
              <a:buSzPct val="110000"/>
              <a:buFont typeface="Wingdings" pitchFamily="2" charset="2"/>
              <a:buChar char="§"/>
            </a:pPr>
            <a:r>
              <a:rPr lang="en-US" sz="2800" smtClean="0">
                <a:solidFill>
                  <a:schemeClr val="bg1"/>
                </a:solidFill>
              </a:rPr>
              <a:t>Enhance Staff Competency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 noTextEdit="1"/>
          </p:cNvSpPr>
          <p:nvPr/>
        </p:nvSpPr>
        <p:spPr bwMode="auto">
          <a:xfrm>
            <a:off x="2692400" y="2743200"/>
            <a:ext cx="4514850" cy="10382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MY" sz="6600" b="1" kern="10">
                <a:solidFill>
                  <a:srgbClr val="FF0066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Monotype Corsiva"/>
              </a:rPr>
              <a:t>THANK YOU</a:t>
            </a:r>
          </a:p>
        </p:txBody>
      </p:sp>
      <p:sp>
        <p:nvSpPr>
          <p:cNvPr id="117770" name="WordArt 10"/>
          <p:cNvSpPr>
            <a:spLocks noChangeArrowheads="1" noChangeShapeType="1" noTextEdit="1"/>
          </p:cNvSpPr>
          <p:nvPr/>
        </p:nvSpPr>
        <p:spPr bwMode="auto">
          <a:xfrm>
            <a:off x="3048000" y="2743200"/>
            <a:ext cx="4114800" cy="13144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MY" sz="3600" b="1" kern="1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Impact"/>
              </a:rPr>
              <a:t>THANK YOU</a:t>
            </a:r>
          </a:p>
        </p:txBody>
      </p:sp>
      <p:pic>
        <p:nvPicPr>
          <p:cNvPr id="36868" name="Picture 6" descr="NML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5" y="4057650"/>
            <a:ext cx="44513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065213" y="452438"/>
            <a:ext cx="8001000" cy="4619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MY"/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660525" y="1447800"/>
            <a:ext cx="717708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endParaRPr lang="en-US" sz="1800" dirty="0">
              <a:solidFill>
                <a:srgbClr val="FFFF00"/>
              </a:solidFill>
              <a:latin typeface="Arial Narrow" pitchFamily="34" charset="0"/>
            </a:endParaRPr>
          </a:p>
          <a:p>
            <a:pPr eaLnBrk="1" hangingPunct="1">
              <a:buFontTx/>
              <a:buAutoNum type="arabicPeriod"/>
            </a:pPr>
            <a:r>
              <a:rPr lang="en-US" sz="1800" b="1" dirty="0">
                <a:solidFill>
                  <a:schemeClr val="bg1"/>
                </a:solidFill>
              </a:rPr>
              <a:t>OVERVIEW OF NATIONAL METROLOGY LABORATORY – SIRIM BERHAD</a:t>
            </a:r>
          </a:p>
          <a:p>
            <a:pPr eaLnBrk="1" hangingPunct="1">
              <a:buFontTx/>
              <a:buAutoNum type="arabicPeriod"/>
            </a:pPr>
            <a:endParaRPr lang="en-US" sz="1800" b="1" dirty="0">
              <a:solidFill>
                <a:schemeClr val="bg1"/>
              </a:solidFill>
            </a:endParaRPr>
          </a:p>
          <a:p>
            <a:pPr eaLnBrk="1" hangingPunct="1">
              <a:buFontTx/>
              <a:buAutoNum type="arabicPeriod"/>
            </a:pPr>
            <a:endParaRPr lang="en-US" sz="1800" b="1" dirty="0" smtClean="0">
              <a:solidFill>
                <a:schemeClr val="bg1"/>
              </a:solidFill>
            </a:endParaRPr>
          </a:p>
          <a:p>
            <a:pPr eaLnBrk="1" hangingPunct="1">
              <a:buFontTx/>
              <a:buAutoNum type="arabicPeriod"/>
            </a:pPr>
            <a:endParaRPr lang="en-US" sz="1800" b="1" dirty="0">
              <a:solidFill>
                <a:schemeClr val="bg1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en-US" sz="1800" b="1" dirty="0">
                <a:solidFill>
                  <a:schemeClr val="bg1"/>
                </a:solidFill>
              </a:rPr>
              <a:t>WAY FORWARD FOR NML</a:t>
            </a:r>
          </a:p>
          <a:p>
            <a:pPr eaLnBrk="1" hangingPunct="1">
              <a:buFontTx/>
              <a:buAutoNum type="arabicPeriod"/>
            </a:pPr>
            <a:endParaRPr lang="en-US" sz="1800" b="1" dirty="0">
              <a:solidFill>
                <a:schemeClr val="bg1"/>
              </a:solidFill>
            </a:endParaRPr>
          </a:p>
          <a:p>
            <a:pPr eaLnBrk="1" hangingPunct="1">
              <a:buFontTx/>
              <a:buAutoNum type="arabicPeriod"/>
            </a:pPr>
            <a:endParaRPr lang="en-US" sz="1800" b="1" dirty="0">
              <a:solidFill>
                <a:schemeClr val="bg1"/>
              </a:solidFill>
            </a:endParaRPr>
          </a:p>
          <a:p>
            <a:pPr eaLnBrk="1" hangingPunct="1"/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2278063" y="452438"/>
            <a:ext cx="5403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457200" indent="-457200" algn="ctr"/>
            <a:r>
              <a:rPr lang="en-US" sz="2400" b="1">
                <a:solidFill>
                  <a:srgbClr val="FFFF00"/>
                </a:solidFill>
              </a:rPr>
              <a:t>CONTENTS OF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2225" cy="639762"/>
          </a:xfrm>
          <a:solidFill>
            <a:schemeClr val="accent1"/>
          </a:solidFill>
        </p:spPr>
        <p:txBody>
          <a:bodyPr/>
          <a:lstStyle/>
          <a:p>
            <a:r>
              <a:rPr lang="en-US" sz="2800" b="1" smtClean="0">
                <a:solidFill>
                  <a:srgbClr val="FFFF00"/>
                </a:solidFill>
                <a:latin typeface="Arial Black" pitchFamily="34" charset="0"/>
              </a:rPr>
              <a:t>SOME HISTORY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749300" y="885825"/>
            <a:ext cx="8396288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06400" indent="-2921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None/>
            </a:pPr>
            <a:endParaRPr lang="en-US" sz="1600" b="1">
              <a:solidFill>
                <a:srgbClr val="FFFF00"/>
              </a:solidFill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endParaRPr lang="en-US" sz="1600" b="1"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Malaysia adopted the Metric System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- 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1970</a:t>
            </a: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endParaRPr lang="en-US" sz="1600" b="1"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Metrology Unit - 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1978</a:t>
            </a: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endParaRPr lang="en-US" sz="1600" b="1">
              <a:solidFill>
                <a:srgbClr val="FFFF00"/>
              </a:solidFill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National Metrology Centre in SIRIM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-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1984</a:t>
            </a: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endParaRPr lang="en-US" sz="1600" b="1"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National Metrology Laboratory (NML) in SIRIM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-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2000</a:t>
            </a: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None/>
            </a:pPr>
            <a:endParaRPr lang="en-US" sz="1600" b="1"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Malaysia signed the Metre Convention -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2001</a:t>
            </a: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endParaRPr lang="en-US" sz="1600" b="1"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NML-SIRIM became Signatory to CIPM MRA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-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2003</a:t>
            </a: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None/>
            </a:pPr>
            <a:endParaRPr lang="en-US" sz="1600" b="1">
              <a:solidFill>
                <a:srgbClr val="FFFF00"/>
              </a:solidFill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NML-SIRIM moved to new building and location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-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 2004</a:t>
            </a: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endParaRPr lang="en-US" sz="1600" b="1">
              <a:latin typeface="Tahoma" pitchFamily="34" charset="0"/>
            </a:endParaRPr>
          </a:p>
          <a:p>
            <a:pPr eaLnBrk="1" hangingPunct="1">
              <a:buClr>
                <a:srgbClr val="FF0066"/>
              </a:buClr>
              <a:buSzPct val="160000"/>
              <a:buFont typeface="Wingdings" pitchFamily="2" charset="2"/>
              <a:buChar char="§"/>
            </a:pP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NML-SIRIM appointed as the National Measurement Standards Laboratory (NMSL) under the National Measurement System Act 2007</a:t>
            </a:r>
            <a:r>
              <a:rPr lang="en-US" sz="1600" b="1">
                <a:latin typeface="Tahoma" pitchFamily="34" charset="0"/>
              </a:rPr>
              <a:t> </a:t>
            </a:r>
            <a:r>
              <a:rPr lang="en-US" sz="1600" b="1">
                <a:solidFill>
                  <a:schemeClr val="bg1"/>
                </a:solidFill>
                <a:latin typeface="Tahoma" pitchFamily="34" charset="0"/>
              </a:rPr>
              <a:t>- </a:t>
            </a:r>
            <a:r>
              <a:rPr lang="en-US" sz="1600" b="1">
                <a:solidFill>
                  <a:srgbClr val="FFFF00"/>
                </a:solidFill>
                <a:latin typeface="Tahoma" pitchFamily="34" charset="0"/>
              </a:rPr>
              <a:t>15 February 2008</a:t>
            </a:r>
          </a:p>
          <a:p>
            <a:pPr eaLnBrk="1" hangingPunct="1"/>
            <a:r>
              <a:rPr lang="en-US" sz="1600" b="1"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9475" y="3519488"/>
            <a:ext cx="3602038" cy="2187575"/>
          </a:xfrm>
          <a:noFill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99100" y="3481388"/>
            <a:ext cx="3852863" cy="2327275"/>
          </a:xfrm>
          <a:noFill/>
        </p:spPr>
      </p:pic>
      <p:pic>
        <p:nvPicPr>
          <p:cNvPr id="7172" name="Picture 4" descr="Block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5663" y="482600"/>
            <a:ext cx="3624262" cy="2185988"/>
          </a:xfrm>
          <a:noFill/>
        </p:spPr>
      </p:pic>
      <p:pic>
        <p:nvPicPr>
          <p:cNvPr id="7173" name="Picture 5" descr="BlockB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46725" y="482600"/>
            <a:ext cx="3692525" cy="2185988"/>
          </a:xfrm>
          <a:noFill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625600" y="2708275"/>
            <a:ext cx="20843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FFFF00"/>
                </a:solidFill>
                <a:latin typeface="Trebuchet MS" pitchFamily="34" charset="0"/>
              </a:rPr>
              <a:t>1978 -1984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6326188" y="2822575"/>
            <a:ext cx="2257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FFFF00"/>
                </a:solidFill>
                <a:latin typeface="Trebuchet MS" pitchFamily="34" charset="0"/>
              </a:rPr>
              <a:t>1985 -2003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203325" y="5781675"/>
            <a:ext cx="2851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FFFF00"/>
                </a:solidFill>
                <a:latin typeface="Trebuchet MS" pitchFamily="34" charset="0"/>
              </a:rPr>
              <a:t>2004 - Present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6983413" y="5794375"/>
            <a:ext cx="11001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FFFF00"/>
                </a:solidFill>
                <a:latin typeface="Trebuchet MS" pitchFamily="34" charset="0"/>
              </a:rPr>
              <a:t>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5"/>
          <p:cNvGraphicFramePr>
            <a:graphicFrameLocks noChangeAspect="1"/>
          </p:cNvGraphicFramePr>
          <p:nvPr/>
        </p:nvGraphicFramePr>
        <p:xfrm>
          <a:off x="1163638" y="1127125"/>
          <a:ext cx="7602537" cy="499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Bitmap Image" r:id="rId4" imgW="7219048" imgH="4742857" progId="Paint.Picture">
                  <p:embed/>
                </p:oleObj>
              </mc:Choice>
              <mc:Fallback>
                <p:oleObj name="Bitmap Image" r:id="rId4" imgW="7219048" imgH="4742857" progId="Paint.Picture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638" y="1127125"/>
                        <a:ext cx="7602537" cy="49958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Text Box 9"/>
          <p:cNvSpPr txBox="1">
            <a:spLocks noChangeArrowheads="1"/>
          </p:cNvSpPr>
          <p:nvPr/>
        </p:nvSpPr>
        <p:spPr bwMode="auto">
          <a:xfrm>
            <a:off x="827088" y="5972175"/>
            <a:ext cx="1627187" cy="3365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Flow Section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52" name="Text Box 10"/>
          <p:cNvSpPr txBox="1">
            <a:spLocks noChangeArrowheads="1"/>
          </p:cNvSpPr>
          <p:nvPr/>
        </p:nvSpPr>
        <p:spPr bwMode="auto">
          <a:xfrm>
            <a:off x="2198688" y="5622925"/>
            <a:ext cx="2090737" cy="3365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High Voltage Lab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53" name="Text Box 11"/>
          <p:cNvSpPr txBox="1">
            <a:spLocks noChangeArrowheads="1"/>
          </p:cNvSpPr>
          <p:nvPr/>
        </p:nvSpPr>
        <p:spPr bwMode="auto">
          <a:xfrm>
            <a:off x="3805238" y="5972175"/>
            <a:ext cx="2127250" cy="3365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Grd. Floor (TCQS)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54" name="Text Box 12"/>
          <p:cNvSpPr txBox="1">
            <a:spLocks noChangeArrowheads="1"/>
          </p:cNvSpPr>
          <p:nvPr/>
        </p:nvSpPr>
        <p:spPr bwMode="auto">
          <a:xfrm>
            <a:off x="6708775" y="5013325"/>
            <a:ext cx="2919413" cy="9477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1st Floor (Library,Meeting Room,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 SGM’s Office)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55" name="Text Box 13"/>
          <p:cNvSpPr txBox="1">
            <a:spLocks noChangeArrowheads="1"/>
          </p:cNvSpPr>
          <p:nvPr/>
        </p:nvSpPr>
        <p:spPr bwMode="auto">
          <a:xfrm>
            <a:off x="6707188" y="1109663"/>
            <a:ext cx="2528887" cy="7032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Grd. Floor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(Mechanical Section)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56" name="Text Box 14"/>
          <p:cNvSpPr txBox="1">
            <a:spLocks noChangeArrowheads="1"/>
          </p:cNvSpPr>
          <p:nvPr/>
        </p:nvSpPr>
        <p:spPr bwMode="auto">
          <a:xfrm>
            <a:off x="7304088" y="1871663"/>
            <a:ext cx="2447925" cy="7032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1st. Floor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(Electrical Section)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57" name="Text Box 15"/>
          <p:cNvSpPr txBox="1">
            <a:spLocks noChangeArrowheads="1"/>
          </p:cNvSpPr>
          <p:nvPr/>
        </p:nvSpPr>
        <p:spPr bwMode="auto">
          <a:xfrm>
            <a:off x="3624263" y="1812925"/>
            <a:ext cx="2362200" cy="3365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Acoustics/Vibration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58" name="Text Box 16"/>
          <p:cNvSpPr txBox="1">
            <a:spLocks noChangeArrowheads="1"/>
          </p:cNvSpPr>
          <p:nvPr/>
        </p:nvSpPr>
        <p:spPr bwMode="auto">
          <a:xfrm>
            <a:off x="3421063" y="1095375"/>
            <a:ext cx="2201862" cy="3365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Force/Heavy Mass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1970088" y="1965325"/>
            <a:ext cx="1684337" cy="3365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Gas Flow Lab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60" name="Text Box 18"/>
          <p:cNvSpPr txBox="1">
            <a:spLocks noChangeArrowheads="1"/>
          </p:cNvSpPr>
          <p:nvPr/>
        </p:nvSpPr>
        <p:spPr bwMode="auto">
          <a:xfrm>
            <a:off x="690563" y="881063"/>
            <a:ext cx="2270125" cy="7032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Thermophysical &amp;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Chemistry Section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61" name="Line 19"/>
          <p:cNvSpPr>
            <a:spLocks noChangeShapeType="1"/>
          </p:cNvSpPr>
          <p:nvPr/>
        </p:nvSpPr>
        <p:spPr bwMode="auto">
          <a:xfrm flipH="1">
            <a:off x="4637088" y="4784725"/>
            <a:ext cx="1371600" cy="1219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62" name="Line 20"/>
          <p:cNvSpPr>
            <a:spLocks noChangeShapeType="1"/>
          </p:cNvSpPr>
          <p:nvPr/>
        </p:nvSpPr>
        <p:spPr bwMode="auto">
          <a:xfrm flipH="1">
            <a:off x="1665288" y="5013325"/>
            <a:ext cx="533400" cy="990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63" name="Line 21"/>
          <p:cNvSpPr>
            <a:spLocks noChangeShapeType="1"/>
          </p:cNvSpPr>
          <p:nvPr/>
        </p:nvSpPr>
        <p:spPr bwMode="auto">
          <a:xfrm flipH="1">
            <a:off x="3509963" y="3641725"/>
            <a:ext cx="1355725" cy="1981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64" name="Line 22"/>
          <p:cNvSpPr>
            <a:spLocks noChangeShapeType="1"/>
          </p:cNvSpPr>
          <p:nvPr/>
        </p:nvSpPr>
        <p:spPr bwMode="auto">
          <a:xfrm flipH="1">
            <a:off x="7542213" y="2600325"/>
            <a:ext cx="838200" cy="66198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65" name="Line 23"/>
          <p:cNvSpPr>
            <a:spLocks noChangeShapeType="1"/>
          </p:cNvSpPr>
          <p:nvPr/>
        </p:nvSpPr>
        <p:spPr bwMode="auto">
          <a:xfrm flipH="1">
            <a:off x="7075488" y="1803400"/>
            <a:ext cx="0" cy="14589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66" name="Line 24"/>
          <p:cNvSpPr>
            <a:spLocks noChangeShapeType="1"/>
          </p:cNvSpPr>
          <p:nvPr/>
        </p:nvSpPr>
        <p:spPr bwMode="auto">
          <a:xfrm>
            <a:off x="4637088" y="2149475"/>
            <a:ext cx="1349375" cy="15414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67" name="Line 25"/>
          <p:cNvSpPr>
            <a:spLocks noChangeShapeType="1"/>
          </p:cNvSpPr>
          <p:nvPr/>
        </p:nvSpPr>
        <p:spPr bwMode="auto">
          <a:xfrm>
            <a:off x="4554538" y="1431925"/>
            <a:ext cx="1157287" cy="14573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68" name="Line 26"/>
          <p:cNvSpPr>
            <a:spLocks noChangeShapeType="1"/>
          </p:cNvSpPr>
          <p:nvPr/>
        </p:nvSpPr>
        <p:spPr bwMode="auto">
          <a:xfrm>
            <a:off x="1893888" y="1584325"/>
            <a:ext cx="76200" cy="990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69" name="Line 27"/>
          <p:cNvSpPr>
            <a:spLocks noChangeShapeType="1"/>
          </p:cNvSpPr>
          <p:nvPr/>
        </p:nvSpPr>
        <p:spPr bwMode="auto">
          <a:xfrm>
            <a:off x="3189288" y="2303463"/>
            <a:ext cx="533400" cy="6286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31" name="Rounded Rectangle 30"/>
          <p:cNvSpPr/>
          <p:nvPr/>
        </p:nvSpPr>
        <p:spPr>
          <a:xfrm>
            <a:off x="1058863" y="130175"/>
            <a:ext cx="4883150" cy="5254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MY"/>
          </a:p>
        </p:txBody>
      </p:sp>
      <p:sp>
        <p:nvSpPr>
          <p:cNvPr id="2071" name="TextBox 29"/>
          <p:cNvSpPr txBox="1">
            <a:spLocks noChangeArrowheads="1"/>
          </p:cNvSpPr>
          <p:nvPr/>
        </p:nvSpPr>
        <p:spPr bwMode="auto">
          <a:xfrm>
            <a:off x="1049338" y="136525"/>
            <a:ext cx="4959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FF00"/>
                </a:solidFill>
              </a:rPr>
              <a:t>PRESENT NML CAMPUS </a:t>
            </a:r>
            <a:endParaRPr lang="en-MY" sz="2800" b="1">
              <a:solidFill>
                <a:srgbClr val="FFFF00"/>
              </a:solidFill>
            </a:endParaRPr>
          </a:p>
        </p:txBody>
      </p:sp>
      <p:pic>
        <p:nvPicPr>
          <p:cNvPr id="2072" name="Picture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4751388"/>
            <a:ext cx="903287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3" name="Text Box 9"/>
          <p:cNvSpPr txBox="1">
            <a:spLocks noChangeArrowheads="1"/>
          </p:cNvSpPr>
          <p:nvPr/>
        </p:nvSpPr>
        <p:spPr bwMode="auto">
          <a:xfrm>
            <a:off x="134938" y="3810000"/>
            <a:ext cx="2225675" cy="3365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</a:rPr>
              <a:t>Chemistry Section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074" name="Line 20"/>
          <p:cNvSpPr>
            <a:spLocks noChangeShapeType="1"/>
          </p:cNvSpPr>
          <p:nvPr/>
        </p:nvSpPr>
        <p:spPr bwMode="auto">
          <a:xfrm flipH="1">
            <a:off x="455613" y="4146550"/>
            <a:ext cx="371475" cy="63817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75" name="Line 22"/>
          <p:cNvSpPr>
            <a:spLocks noChangeShapeType="1"/>
          </p:cNvSpPr>
          <p:nvPr/>
        </p:nvSpPr>
        <p:spPr bwMode="auto">
          <a:xfrm>
            <a:off x="6707188" y="4784725"/>
            <a:ext cx="987425" cy="228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2076" name="Text Box 34"/>
          <p:cNvSpPr txBox="1">
            <a:spLocks noChangeArrowheads="1"/>
          </p:cNvSpPr>
          <p:nvPr/>
        </p:nvSpPr>
        <p:spPr bwMode="auto">
          <a:xfrm>
            <a:off x="7075488" y="150813"/>
            <a:ext cx="2525712" cy="7302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sz="1400" b="1">
                <a:solidFill>
                  <a:srgbClr val="00FFCC"/>
                </a:solidFill>
                <a:latin typeface="Tahoma" pitchFamily="34" charset="0"/>
              </a:rPr>
              <a:t>By end of RMK9</a:t>
            </a:r>
          </a:p>
          <a:p>
            <a:pPr algn="ctr" eaLnBrk="1" hangingPunct="1"/>
            <a:r>
              <a:rPr lang="en-US" sz="1400" b="1">
                <a:solidFill>
                  <a:srgbClr val="00FFCC"/>
                </a:solidFill>
                <a:latin typeface="Tahoma" pitchFamily="34" charset="0"/>
              </a:rPr>
              <a:t>Building: RM 60 mil</a:t>
            </a:r>
          </a:p>
          <a:p>
            <a:pPr algn="ctr" eaLnBrk="1" hangingPunct="1"/>
            <a:r>
              <a:rPr lang="en-US" sz="1400" b="1">
                <a:solidFill>
                  <a:srgbClr val="00FFCC"/>
                </a:solidFill>
                <a:latin typeface="Tahoma" pitchFamily="34" charset="0"/>
              </a:rPr>
              <a:t>Equipment: ~ RM 100 mil</a:t>
            </a:r>
            <a:r>
              <a:rPr lang="en-US" sz="1400" b="1"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9"/>
          <p:cNvSpPr>
            <a:spLocks noChangeShapeType="1"/>
          </p:cNvSpPr>
          <p:nvPr/>
        </p:nvSpPr>
        <p:spPr bwMode="auto">
          <a:xfrm>
            <a:off x="4822825" y="965200"/>
            <a:ext cx="1588" cy="2133600"/>
          </a:xfrm>
          <a:prstGeom prst="line">
            <a:avLst/>
          </a:prstGeom>
          <a:noFill/>
          <a:ln w="28575">
            <a:solidFill>
              <a:srgbClr val="49B5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9219" name="Line 10"/>
          <p:cNvSpPr>
            <a:spLocks noChangeShapeType="1"/>
          </p:cNvSpPr>
          <p:nvPr/>
        </p:nvSpPr>
        <p:spPr bwMode="auto">
          <a:xfrm>
            <a:off x="1323975" y="3098800"/>
            <a:ext cx="1588" cy="325438"/>
          </a:xfrm>
          <a:prstGeom prst="line">
            <a:avLst/>
          </a:prstGeom>
          <a:noFill/>
          <a:ln w="28575">
            <a:solidFill>
              <a:srgbClr val="49B5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171019" name="AutoShape 11"/>
          <p:cNvSpPr>
            <a:spLocks noChangeArrowheads="1"/>
          </p:cNvSpPr>
          <p:nvPr/>
        </p:nvSpPr>
        <p:spPr bwMode="auto">
          <a:xfrm>
            <a:off x="3603625" y="736600"/>
            <a:ext cx="2667000" cy="388938"/>
          </a:xfrm>
          <a:prstGeom prst="roundRect">
            <a:avLst>
              <a:gd name="adj" fmla="val 16667"/>
            </a:avLst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81320" dir="3080412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MY"/>
          </a:p>
        </p:txBody>
      </p:sp>
      <p:sp>
        <p:nvSpPr>
          <p:cNvPr id="9221" name="Text Box 12"/>
          <p:cNvSpPr txBox="1">
            <a:spLocks noChangeArrowheads="1"/>
          </p:cNvSpPr>
          <p:nvPr/>
        </p:nvSpPr>
        <p:spPr bwMode="auto">
          <a:xfrm>
            <a:off x="3375025" y="812800"/>
            <a:ext cx="3048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sz="1400" b="1">
                <a:latin typeface="AGaramond Bold" pitchFamily="18" charset="0"/>
              </a:rPr>
              <a:t>   SENIOR GENERAL MANAGER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9222" name="Text Box 13"/>
          <p:cNvSpPr txBox="1">
            <a:spLocks noChangeArrowheads="1"/>
          </p:cNvSpPr>
          <p:nvPr/>
        </p:nvSpPr>
        <p:spPr bwMode="auto">
          <a:xfrm>
            <a:off x="7527925" y="1130300"/>
            <a:ext cx="1501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71022" name="AutoShape 14"/>
          <p:cNvSpPr>
            <a:spLocks noChangeArrowheads="1"/>
          </p:cNvSpPr>
          <p:nvPr/>
        </p:nvSpPr>
        <p:spPr bwMode="auto">
          <a:xfrm>
            <a:off x="530225" y="1727200"/>
            <a:ext cx="2997200" cy="1219200"/>
          </a:xfrm>
          <a:prstGeom prst="flowChartAlternateProcess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buClr>
                <a:srgbClr val="00FF00"/>
              </a:buClr>
              <a:buSzPct val="120000"/>
              <a:buFontTx/>
              <a:buChar char="•"/>
              <a:defRPr/>
            </a:pPr>
            <a:r>
              <a:rPr lang="en-US" sz="1100" b="1">
                <a:latin typeface="Bernhard Modern Roman" pitchFamily="18" charset="0"/>
              </a:rPr>
              <a:t> Administration, Finance &amp; Security</a:t>
            </a:r>
          </a:p>
          <a:p>
            <a:pPr>
              <a:buClr>
                <a:srgbClr val="00FF00"/>
              </a:buClr>
              <a:buSzPct val="120000"/>
              <a:buFontTx/>
              <a:buChar char="•"/>
              <a:defRPr/>
            </a:pPr>
            <a:r>
              <a:rPr lang="en-US" sz="1100" b="1">
                <a:latin typeface="Bernhard Modern Roman" pitchFamily="18" charset="0"/>
              </a:rPr>
              <a:t> Business Plan </a:t>
            </a:r>
          </a:p>
          <a:p>
            <a:pPr>
              <a:buClr>
                <a:srgbClr val="00FF00"/>
              </a:buClr>
              <a:buSzPct val="120000"/>
              <a:buFontTx/>
              <a:buChar char="•"/>
              <a:defRPr/>
            </a:pPr>
            <a:r>
              <a:rPr lang="en-US" sz="1100" b="1">
                <a:latin typeface="Bernhard Modern Roman" pitchFamily="18" charset="0"/>
              </a:rPr>
              <a:t> Library</a:t>
            </a:r>
          </a:p>
          <a:p>
            <a:pPr>
              <a:buClr>
                <a:srgbClr val="00FF00"/>
              </a:buClr>
              <a:buSzPct val="120000"/>
              <a:buFontTx/>
              <a:buChar char="•"/>
              <a:defRPr/>
            </a:pPr>
            <a:r>
              <a:rPr lang="en-US" sz="1100" b="1">
                <a:latin typeface="Bernhard Modern Roman" pitchFamily="18" charset="0"/>
              </a:rPr>
              <a:t> Asset Management &amp; Audit</a:t>
            </a:r>
          </a:p>
          <a:p>
            <a:pPr>
              <a:buClr>
                <a:srgbClr val="00FF00"/>
              </a:buClr>
              <a:buSzPct val="120000"/>
              <a:buFontTx/>
              <a:buChar char="•"/>
              <a:defRPr/>
            </a:pPr>
            <a:r>
              <a:rPr lang="en-US" sz="1100" b="1">
                <a:latin typeface="Bernhard Modern Roman" pitchFamily="18" charset="0"/>
              </a:rPr>
              <a:t> Quality Assurance </a:t>
            </a:r>
          </a:p>
          <a:p>
            <a:pPr>
              <a:buClr>
                <a:srgbClr val="00FF00"/>
              </a:buClr>
              <a:buSzPct val="120000"/>
              <a:buFontTx/>
              <a:buChar char="•"/>
              <a:defRPr/>
            </a:pPr>
            <a:r>
              <a:rPr lang="en-US" sz="1100" b="1">
                <a:latin typeface="Bernhard Modern Roman" pitchFamily="18" charset="0"/>
              </a:rPr>
              <a:t> International Affairs</a:t>
            </a:r>
          </a:p>
        </p:txBody>
      </p:sp>
      <p:sp>
        <p:nvSpPr>
          <p:cNvPr id="9224" name="AutoShape 15"/>
          <p:cNvSpPr>
            <a:spLocks noChangeArrowheads="1"/>
          </p:cNvSpPr>
          <p:nvPr/>
        </p:nvSpPr>
        <p:spPr bwMode="auto">
          <a:xfrm>
            <a:off x="539750" y="1193800"/>
            <a:ext cx="2987675" cy="471488"/>
          </a:xfrm>
          <a:prstGeom prst="flowChartAlternateProcess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latin typeface="AGaramond Bold" pitchFamily="18" charset="0"/>
              </a:rPr>
              <a:t>  SECRETARIAT</a:t>
            </a:r>
          </a:p>
        </p:txBody>
      </p:sp>
      <p:grpSp>
        <p:nvGrpSpPr>
          <p:cNvPr id="9225" name="Group 16"/>
          <p:cNvGrpSpPr>
            <a:grpSpLocks/>
          </p:cNvGrpSpPr>
          <p:nvPr/>
        </p:nvGrpSpPr>
        <p:grpSpPr bwMode="auto">
          <a:xfrm>
            <a:off x="6246813" y="1674813"/>
            <a:ext cx="2743200" cy="1447800"/>
            <a:chOff x="4290" y="1519"/>
            <a:chExt cx="1776" cy="769"/>
          </a:xfrm>
        </p:grpSpPr>
        <p:sp>
          <p:nvSpPr>
            <p:cNvPr id="171025" name="AutoShape 17"/>
            <p:cNvSpPr>
              <a:spLocks noChangeArrowheads="1"/>
            </p:cNvSpPr>
            <p:nvPr/>
          </p:nvSpPr>
          <p:spPr bwMode="auto">
            <a:xfrm>
              <a:off x="4290" y="1560"/>
              <a:ext cx="1776" cy="696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buFontTx/>
                <a:buChar char="•"/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9253" name="Text Box 18"/>
            <p:cNvSpPr txBox="1">
              <a:spLocks noChangeArrowheads="1"/>
            </p:cNvSpPr>
            <p:nvPr/>
          </p:nvSpPr>
          <p:spPr bwMode="auto">
            <a:xfrm>
              <a:off x="4379" y="1519"/>
              <a:ext cx="1626" cy="769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eaLnBrk="1" hangingPunct="1">
                <a:buClr>
                  <a:srgbClr val="00FF00"/>
                </a:buClr>
                <a:buSzPct val="120000"/>
                <a:buFontTx/>
                <a:buChar char="•"/>
              </a:pPr>
              <a:r>
                <a:rPr lang="en-US" sz="1100" b="1">
                  <a:latin typeface="Bernhard Modern Roman" pitchFamily="18" charset="0"/>
                </a:rPr>
                <a:t>Legal Metrology Services</a:t>
              </a:r>
            </a:p>
            <a:p>
              <a:pPr eaLnBrk="1" hangingPunct="1">
                <a:buClr>
                  <a:srgbClr val="00FF00"/>
                </a:buClr>
                <a:buSzPct val="120000"/>
                <a:buFontTx/>
                <a:buChar char="•"/>
              </a:pPr>
              <a:r>
                <a:rPr lang="en-US" sz="1100" b="1">
                  <a:latin typeface="Bernhard Modern Roman" pitchFamily="18" charset="0"/>
                </a:rPr>
                <a:t>Metrology Consultancy &amp; </a:t>
              </a:r>
            </a:p>
            <a:p>
              <a:pPr eaLnBrk="1" hangingPunct="1">
                <a:buClr>
                  <a:srgbClr val="00FF00"/>
                </a:buClr>
                <a:buSzPct val="120000"/>
              </a:pPr>
              <a:r>
                <a:rPr lang="en-US" sz="1100" b="1">
                  <a:latin typeface="Bernhard Modern Roman" pitchFamily="18" charset="0"/>
                </a:rPr>
                <a:t>  Training</a:t>
              </a:r>
            </a:p>
            <a:p>
              <a:pPr eaLnBrk="1" hangingPunct="1">
                <a:buClr>
                  <a:srgbClr val="00FF00"/>
                </a:buClr>
                <a:buSzPct val="120000"/>
                <a:buFontTx/>
                <a:buChar char="•"/>
              </a:pPr>
              <a:r>
                <a:rPr lang="en-US" sz="1100" b="1">
                  <a:latin typeface="Bernhard Modern Roman" pitchFamily="18" charset="0"/>
                </a:rPr>
                <a:t>Customer Service Affair &amp; CSI</a:t>
              </a:r>
            </a:p>
            <a:p>
              <a:pPr eaLnBrk="1" hangingPunct="1">
                <a:buClr>
                  <a:srgbClr val="00FF00"/>
                </a:buClr>
                <a:buSzPct val="120000"/>
                <a:buFontTx/>
                <a:buChar char="•"/>
              </a:pPr>
              <a:r>
                <a:rPr lang="en-US" sz="1100" b="1">
                  <a:latin typeface="Bernhard Modern Roman" pitchFamily="18" charset="0"/>
                </a:rPr>
                <a:t>Customer Care Program</a:t>
              </a:r>
            </a:p>
            <a:p>
              <a:pPr eaLnBrk="1" hangingPunct="1">
                <a:buClr>
                  <a:srgbClr val="00FF00"/>
                </a:buClr>
                <a:buSzPct val="120000"/>
                <a:buFontTx/>
                <a:buChar char="•"/>
              </a:pPr>
              <a:r>
                <a:rPr lang="en-US" sz="1100" b="1">
                  <a:latin typeface="Bernhard Modern Roman" pitchFamily="18" charset="0"/>
                </a:rPr>
                <a:t>Promotion &amp; Road shows</a:t>
              </a:r>
            </a:p>
            <a:p>
              <a:pPr eaLnBrk="1" hangingPunct="1">
                <a:buClr>
                  <a:srgbClr val="00FF00"/>
                </a:buClr>
                <a:buSzPct val="120000"/>
                <a:buFontTx/>
                <a:buChar char="•"/>
              </a:pPr>
              <a:r>
                <a:rPr lang="en-US" sz="1100" b="1">
                  <a:latin typeface="Bernhard Modern Roman" pitchFamily="18" charset="0"/>
                </a:rPr>
                <a:t>Services Publication</a:t>
              </a:r>
            </a:p>
            <a:p>
              <a:pPr eaLnBrk="1" hangingPunct="1">
                <a:buClr>
                  <a:srgbClr val="00FF00"/>
                </a:buClr>
                <a:buSzPct val="120000"/>
                <a:buFontTx/>
                <a:buChar char="•"/>
              </a:pPr>
              <a:r>
                <a:rPr lang="en-US" sz="1100" b="1">
                  <a:latin typeface="Bernhard Modern Roman" pitchFamily="18" charset="0"/>
                </a:rPr>
                <a:t>Coordination of PTs and MAs</a:t>
              </a:r>
              <a:endParaRPr lang="en-US" sz="1100">
                <a:latin typeface="Bernhard Modern Roman" pitchFamily="18" charset="0"/>
              </a:endParaRPr>
            </a:p>
          </p:txBody>
        </p:sp>
      </p:grpSp>
      <p:sp>
        <p:nvSpPr>
          <p:cNvPr id="9226" name="AutoShape 19"/>
          <p:cNvSpPr>
            <a:spLocks noChangeArrowheads="1"/>
          </p:cNvSpPr>
          <p:nvPr/>
        </p:nvSpPr>
        <p:spPr bwMode="auto">
          <a:xfrm>
            <a:off x="6042025" y="1193800"/>
            <a:ext cx="3192463" cy="5334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latin typeface="AGaramond Bold" pitchFamily="18" charset="0"/>
              </a:rPr>
              <a:t>TECHNICAL SERVICES &amp; </a:t>
            </a:r>
          </a:p>
          <a:p>
            <a:pPr algn="ctr"/>
            <a:r>
              <a:rPr lang="en-US" sz="1400" b="1">
                <a:latin typeface="AGaramond Bold" pitchFamily="18" charset="0"/>
              </a:rPr>
              <a:t>METROLOGY ADVISORY SECTION</a:t>
            </a:r>
          </a:p>
        </p:txBody>
      </p:sp>
      <p:grpSp>
        <p:nvGrpSpPr>
          <p:cNvPr id="9227" name="Group 20"/>
          <p:cNvGrpSpPr>
            <a:grpSpLocks/>
          </p:cNvGrpSpPr>
          <p:nvPr/>
        </p:nvGrpSpPr>
        <p:grpSpPr bwMode="auto">
          <a:xfrm>
            <a:off x="479425" y="3403600"/>
            <a:ext cx="1676400" cy="465138"/>
            <a:chOff x="84" y="2700"/>
            <a:chExt cx="1176" cy="197"/>
          </a:xfrm>
        </p:grpSpPr>
        <p:sp>
          <p:nvSpPr>
            <p:cNvPr id="171029" name="AutoShape 21"/>
            <p:cNvSpPr>
              <a:spLocks noChangeArrowheads="1"/>
            </p:cNvSpPr>
            <p:nvPr/>
          </p:nvSpPr>
          <p:spPr bwMode="auto">
            <a:xfrm>
              <a:off x="84" y="2700"/>
              <a:ext cx="1176" cy="197"/>
            </a:xfrm>
            <a:prstGeom prst="flowChartAlternateProcess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MY"/>
            </a:p>
          </p:txBody>
        </p:sp>
        <p:sp>
          <p:nvSpPr>
            <p:cNvPr id="9251" name="Text Box 22"/>
            <p:cNvSpPr txBox="1">
              <a:spLocks noChangeArrowheads="1"/>
            </p:cNvSpPr>
            <p:nvPr/>
          </p:nvSpPr>
          <p:spPr bwMode="auto">
            <a:xfrm>
              <a:off x="133" y="2717"/>
              <a:ext cx="1113" cy="1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algn="ctr" eaLnBrk="1" hangingPunct="1"/>
              <a:r>
                <a:rPr lang="en-US" b="1">
                  <a:solidFill>
                    <a:schemeClr val="bg1"/>
                  </a:solidFill>
                  <a:latin typeface="Arial Narrow" pitchFamily="34" charset="0"/>
                </a:rPr>
                <a:t>ELECTRICAL SECTION</a:t>
              </a:r>
              <a:endParaRPr lang="en-US" sz="1400">
                <a:latin typeface="Times New Roman" pitchFamily="18" charset="0"/>
              </a:endParaRPr>
            </a:p>
          </p:txBody>
        </p:sp>
      </p:grpSp>
      <p:sp>
        <p:nvSpPr>
          <p:cNvPr id="9228" name="Text Box 23"/>
          <p:cNvSpPr txBox="1">
            <a:spLocks noChangeArrowheads="1"/>
          </p:cNvSpPr>
          <p:nvPr/>
        </p:nvSpPr>
        <p:spPr bwMode="auto">
          <a:xfrm>
            <a:off x="327025" y="3860800"/>
            <a:ext cx="19939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>
                <a:solidFill>
                  <a:schemeClr val="tx2"/>
                </a:solidFill>
                <a:latin typeface="Bernhard Modern Roman" pitchFamily="18" charset="0"/>
              </a:rPr>
              <a:t> </a:t>
            </a: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DC Voltage, Resistance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&amp; Current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AC Voltage &amp; Current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AC-DC Transfer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Power &amp; Energy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Capacitance, Inductance   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&amp; AC Resistance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Magnetics 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Voltage &amp; Current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Transformers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Time &amp; Frequency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RF &amp; Microwave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Acoustics &amp; Vibration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Radiometry &amp;    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Photometry</a:t>
            </a:r>
            <a:endParaRPr lang="en-US" sz="1100">
              <a:solidFill>
                <a:schemeClr val="bg1"/>
              </a:solidFill>
              <a:latin typeface="Bernhard Modern Roman" pitchFamily="18" charset="0"/>
            </a:endParaRPr>
          </a:p>
        </p:txBody>
      </p:sp>
      <p:sp>
        <p:nvSpPr>
          <p:cNvPr id="9229" name="Line 24"/>
          <p:cNvSpPr>
            <a:spLocks noChangeShapeType="1"/>
          </p:cNvSpPr>
          <p:nvPr/>
        </p:nvSpPr>
        <p:spPr bwMode="auto">
          <a:xfrm flipV="1">
            <a:off x="1316038" y="3098800"/>
            <a:ext cx="7189787" cy="1588"/>
          </a:xfrm>
          <a:prstGeom prst="line">
            <a:avLst/>
          </a:prstGeom>
          <a:noFill/>
          <a:ln w="28575">
            <a:solidFill>
              <a:srgbClr val="49B5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9230" name="Line 25"/>
          <p:cNvSpPr>
            <a:spLocks noChangeShapeType="1"/>
          </p:cNvSpPr>
          <p:nvPr/>
        </p:nvSpPr>
        <p:spPr bwMode="auto">
          <a:xfrm>
            <a:off x="8505825" y="3098800"/>
            <a:ext cx="1588" cy="325438"/>
          </a:xfrm>
          <a:prstGeom prst="line">
            <a:avLst/>
          </a:prstGeom>
          <a:noFill/>
          <a:ln w="28575">
            <a:solidFill>
              <a:srgbClr val="49B5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9231" name="Line 26"/>
          <p:cNvSpPr>
            <a:spLocks noChangeShapeType="1"/>
          </p:cNvSpPr>
          <p:nvPr/>
        </p:nvSpPr>
        <p:spPr bwMode="auto">
          <a:xfrm>
            <a:off x="6948488" y="3098800"/>
            <a:ext cx="1587" cy="325438"/>
          </a:xfrm>
          <a:prstGeom prst="line">
            <a:avLst/>
          </a:prstGeom>
          <a:noFill/>
          <a:ln w="28575">
            <a:solidFill>
              <a:srgbClr val="49B5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9232" name="Line 27"/>
          <p:cNvSpPr>
            <a:spLocks noChangeShapeType="1"/>
          </p:cNvSpPr>
          <p:nvPr/>
        </p:nvSpPr>
        <p:spPr bwMode="auto">
          <a:xfrm>
            <a:off x="5168900" y="3078163"/>
            <a:ext cx="1588" cy="325437"/>
          </a:xfrm>
          <a:prstGeom prst="line">
            <a:avLst/>
          </a:prstGeom>
          <a:noFill/>
          <a:ln w="28575">
            <a:solidFill>
              <a:srgbClr val="49B5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9233" name="Line 28"/>
          <p:cNvSpPr>
            <a:spLocks noChangeShapeType="1"/>
          </p:cNvSpPr>
          <p:nvPr/>
        </p:nvSpPr>
        <p:spPr bwMode="auto">
          <a:xfrm>
            <a:off x="3268663" y="3098800"/>
            <a:ext cx="1587" cy="325438"/>
          </a:xfrm>
          <a:prstGeom prst="line">
            <a:avLst/>
          </a:prstGeom>
          <a:noFill/>
          <a:ln w="28575">
            <a:solidFill>
              <a:srgbClr val="49B5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9234" name="Text Box 29"/>
          <p:cNvSpPr txBox="1">
            <a:spLocks noChangeArrowheads="1"/>
          </p:cNvSpPr>
          <p:nvPr/>
        </p:nvSpPr>
        <p:spPr bwMode="auto">
          <a:xfrm>
            <a:off x="2327275" y="3929063"/>
            <a:ext cx="196215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>
                <a:solidFill>
                  <a:schemeClr val="bg1"/>
                </a:solidFill>
                <a:latin typeface="Bernhard Modern Roman" pitchFamily="18" charset="0"/>
              </a:rPr>
              <a:t> </a:t>
            </a: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Mass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Density - Solid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Wavelength Standards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Dimension &amp; Angle 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 Standards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Surface Texture &amp; Form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Engineering &amp;  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Coordinate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Measurements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Pressure &amp; Vacuum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Force &amp; Torque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Hardness</a:t>
            </a:r>
            <a:endParaRPr lang="en-US" sz="1100">
              <a:solidFill>
                <a:schemeClr val="bg1"/>
              </a:solidFill>
              <a:latin typeface="Bernhard Modern Roman" pitchFamily="18" charset="0"/>
            </a:endParaRPr>
          </a:p>
        </p:txBody>
      </p:sp>
      <p:grpSp>
        <p:nvGrpSpPr>
          <p:cNvPr id="9235" name="Group 30"/>
          <p:cNvGrpSpPr>
            <a:grpSpLocks/>
          </p:cNvGrpSpPr>
          <p:nvPr/>
        </p:nvGrpSpPr>
        <p:grpSpPr bwMode="auto">
          <a:xfrm>
            <a:off x="2384425" y="3403600"/>
            <a:ext cx="1828800" cy="384175"/>
            <a:chOff x="1452" y="2706"/>
            <a:chExt cx="1212" cy="197"/>
          </a:xfrm>
        </p:grpSpPr>
        <p:sp>
          <p:nvSpPr>
            <p:cNvPr id="171039" name="AutoShape 31"/>
            <p:cNvSpPr>
              <a:spLocks noChangeArrowheads="1"/>
            </p:cNvSpPr>
            <p:nvPr/>
          </p:nvSpPr>
          <p:spPr bwMode="auto">
            <a:xfrm>
              <a:off x="1452" y="2706"/>
              <a:ext cx="1212" cy="197"/>
            </a:xfrm>
            <a:prstGeom prst="flowChartAlternateProcess">
              <a:avLst/>
            </a:prstGeom>
            <a:solidFill>
              <a:srgbClr val="00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MY"/>
            </a:p>
          </p:txBody>
        </p:sp>
        <p:sp>
          <p:nvSpPr>
            <p:cNvPr id="9249" name="Text Box 32"/>
            <p:cNvSpPr txBox="1">
              <a:spLocks noChangeArrowheads="1"/>
            </p:cNvSpPr>
            <p:nvPr/>
          </p:nvSpPr>
          <p:spPr bwMode="auto">
            <a:xfrm>
              <a:off x="1503" y="2724"/>
              <a:ext cx="1112" cy="141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 Black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 Black" pitchFamily="34" charset="0"/>
                </a:defRPr>
              </a:lvl9pPr>
            </a:lstStyle>
            <a:p>
              <a:pPr algn="ctr" eaLnBrk="1" hangingPunct="1"/>
              <a:r>
                <a:rPr lang="en-US" b="1">
                  <a:solidFill>
                    <a:schemeClr val="bg1"/>
                  </a:solidFill>
                  <a:latin typeface="Arial Narrow" pitchFamily="34" charset="0"/>
                </a:rPr>
                <a:t>MECHANICAL SECTION</a:t>
              </a:r>
              <a:endParaRPr lang="en-US" sz="1400">
                <a:latin typeface="Times New Roman" pitchFamily="18" charset="0"/>
              </a:endParaRPr>
            </a:p>
          </p:txBody>
        </p:sp>
      </p:grpSp>
      <p:sp>
        <p:nvSpPr>
          <p:cNvPr id="9236" name="Text Box 33"/>
          <p:cNvSpPr txBox="1">
            <a:spLocks noChangeArrowheads="1"/>
          </p:cNvSpPr>
          <p:nvPr/>
        </p:nvSpPr>
        <p:spPr bwMode="auto">
          <a:xfrm>
            <a:off x="4217988" y="3927475"/>
            <a:ext cx="2052637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>
                <a:solidFill>
                  <a:schemeClr val="bg1"/>
                </a:solidFill>
                <a:latin typeface="Bernhard Modern Roman" pitchFamily="18" charset="0"/>
              </a:rPr>
              <a:t> </a:t>
            </a: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Resistance Thermometry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Radiation Thermometry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Thermocouple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Thermometry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Humidity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Density - Liquid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Viscosity</a:t>
            </a:r>
          </a:p>
        </p:txBody>
      </p:sp>
      <p:sp>
        <p:nvSpPr>
          <p:cNvPr id="171042" name="AutoShape 34"/>
          <p:cNvSpPr>
            <a:spLocks noChangeArrowheads="1"/>
          </p:cNvSpPr>
          <p:nvPr/>
        </p:nvSpPr>
        <p:spPr bwMode="auto">
          <a:xfrm>
            <a:off x="4308475" y="3403600"/>
            <a:ext cx="1733550" cy="457200"/>
          </a:xfrm>
          <a:prstGeom prst="flowChartAlternateProcess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MY"/>
          </a:p>
        </p:txBody>
      </p:sp>
      <p:sp>
        <p:nvSpPr>
          <p:cNvPr id="9238" name="Text Box 35"/>
          <p:cNvSpPr txBox="1">
            <a:spLocks noChangeArrowheads="1"/>
          </p:cNvSpPr>
          <p:nvPr/>
        </p:nvSpPr>
        <p:spPr bwMode="auto">
          <a:xfrm>
            <a:off x="4294188" y="34369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b="1">
                <a:solidFill>
                  <a:schemeClr val="bg1"/>
                </a:solidFill>
                <a:latin typeface="Arial Narrow" pitchFamily="34" charset="0"/>
              </a:rPr>
              <a:t>THERMOPHYSICAL SECTION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9239" name="Text Box 36"/>
          <p:cNvSpPr txBox="1">
            <a:spLocks noChangeArrowheads="1"/>
          </p:cNvSpPr>
          <p:nvPr/>
        </p:nvSpPr>
        <p:spPr bwMode="auto">
          <a:xfrm>
            <a:off x="6203950" y="3943350"/>
            <a:ext cx="14716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>
                <a:solidFill>
                  <a:schemeClr val="bg1"/>
                </a:solidFill>
                <a:latin typeface="Bernhard Modern Roman" pitchFamily="18" charset="0"/>
              </a:rPr>
              <a:t> </a:t>
            </a: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Low Pressure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Gas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Medium &amp; High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Pressure Gas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Static Liquid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Dynamic Liquid</a:t>
            </a:r>
            <a:endParaRPr lang="en-US" sz="1100">
              <a:solidFill>
                <a:schemeClr val="bg1"/>
              </a:solidFill>
              <a:latin typeface="Bernhard Modern Roman" pitchFamily="18" charset="0"/>
            </a:endParaRPr>
          </a:p>
        </p:txBody>
      </p:sp>
      <p:sp>
        <p:nvSpPr>
          <p:cNvPr id="171045" name="AutoShape 37"/>
          <p:cNvSpPr>
            <a:spLocks noChangeArrowheads="1"/>
          </p:cNvSpPr>
          <p:nvPr/>
        </p:nvSpPr>
        <p:spPr bwMode="auto">
          <a:xfrm>
            <a:off x="6270625" y="3359150"/>
            <a:ext cx="1219200" cy="57785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MY"/>
          </a:p>
        </p:txBody>
      </p:sp>
      <p:sp>
        <p:nvSpPr>
          <p:cNvPr id="9241" name="Text Box 38"/>
          <p:cNvSpPr txBox="1">
            <a:spLocks noChangeArrowheads="1"/>
          </p:cNvSpPr>
          <p:nvPr/>
        </p:nvSpPr>
        <p:spPr bwMode="auto">
          <a:xfrm>
            <a:off x="6394450" y="3429000"/>
            <a:ext cx="9906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b="1">
                <a:latin typeface="Arial Narrow" pitchFamily="34" charset="0"/>
              </a:rPr>
              <a:t>FLOW SECTION</a:t>
            </a:r>
            <a:endParaRPr lang="en-US" sz="1400">
              <a:solidFill>
                <a:srgbClr val="C6A000"/>
              </a:solidFill>
              <a:latin typeface="Times New Roman" pitchFamily="18" charset="0"/>
            </a:endParaRPr>
          </a:p>
        </p:txBody>
      </p:sp>
      <p:sp>
        <p:nvSpPr>
          <p:cNvPr id="9242" name="Text Box 39"/>
          <p:cNvSpPr txBox="1">
            <a:spLocks noChangeArrowheads="1"/>
          </p:cNvSpPr>
          <p:nvPr/>
        </p:nvSpPr>
        <p:spPr bwMode="auto">
          <a:xfrm>
            <a:off x="7575550" y="3860800"/>
            <a:ext cx="2100263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>
                <a:solidFill>
                  <a:schemeClr val="bg1"/>
                </a:solidFill>
                <a:latin typeface="Bernhard Modern Roman" pitchFamily="18" charset="0"/>
              </a:rPr>
              <a:t> </a:t>
            </a: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Gas Standard Mixtures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Metal and Non-Metal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 Analysis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Electro-Chemistry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Surface Analysis</a:t>
            </a:r>
          </a:p>
          <a:p>
            <a:pPr eaLnBrk="1" hangingPunct="1">
              <a:buClr>
                <a:srgbClr val="00FF00"/>
              </a:buClr>
              <a:buSzPct val="120000"/>
              <a:buFontTx/>
              <a:buChar char="•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Characterization of </a:t>
            </a:r>
          </a:p>
          <a:p>
            <a:pPr eaLnBrk="1" hangingPunct="1">
              <a:buClr>
                <a:srgbClr val="00FF00"/>
              </a:buClr>
              <a:buSzPct val="120000"/>
            </a:pPr>
            <a:r>
              <a:rPr lang="en-US" sz="1100" b="1">
                <a:solidFill>
                  <a:schemeClr val="bg1"/>
                </a:solidFill>
                <a:latin typeface="Bernhard Modern Roman" pitchFamily="18" charset="0"/>
              </a:rPr>
              <a:t>  Pure Organic Substance</a:t>
            </a:r>
            <a:endParaRPr lang="en-US" sz="1100">
              <a:solidFill>
                <a:schemeClr val="bg1"/>
              </a:solidFill>
              <a:latin typeface="Bernhard Modern Roman" pitchFamily="18" charset="0"/>
            </a:endParaRPr>
          </a:p>
        </p:txBody>
      </p:sp>
      <p:sp>
        <p:nvSpPr>
          <p:cNvPr id="171048" name="AutoShape 40"/>
          <p:cNvSpPr>
            <a:spLocks noChangeArrowheads="1"/>
          </p:cNvSpPr>
          <p:nvPr/>
        </p:nvSpPr>
        <p:spPr bwMode="auto">
          <a:xfrm>
            <a:off x="7642225" y="3403600"/>
            <a:ext cx="1592263" cy="371475"/>
          </a:xfrm>
          <a:prstGeom prst="flowChartAlternateProcess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MY"/>
          </a:p>
        </p:txBody>
      </p:sp>
      <p:sp>
        <p:nvSpPr>
          <p:cNvPr id="9244" name="Text Box 41"/>
          <p:cNvSpPr txBox="1">
            <a:spLocks noChangeArrowheads="1"/>
          </p:cNvSpPr>
          <p:nvPr/>
        </p:nvSpPr>
        <p:spPr bwMode="auto">
          <a:xfrm>
            <a:off x="7640638" y="3479800"/>
            <a:ext cx="1593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b="1">
                <a:solidFill>
                  <a:schemeClr val="bg1"/>
                </a:solidFill>
                <a:latin typeface="Arial Narrow" pitchFamily="34" charset="0"/>
              </a:rPr>
              <a:t>CHEMISTRY SECTION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9245" name="Rectangle 42"/>
          <p:cNvSpPr>
            <a:spLocks noChangeArrowheads="1"/>
          </p:cNvSpPr>
          <p:nvPr/>
        </p:nvSpPr>
        <p:spPr bwMode="auto">
          <a:xfrm>
            <a:off x="3397250" y="2801938"/>
            <a:ext cx="2333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FontTx/>
              <a:buChar char="•"/>
            </a:pPr>
            <a:endParaRPr lang="en-US" sz="1100" b="1">
              <a:latin typeface="Bernhard Modern Roman" pitchFamily="18" charset="0"/>
            </a:endParaRPr>
          </a:p>
        </p:txBody>
      </p:sp>
      <p:sp>
        <p:nvSpPr>
          <p:cNvPr id="9246" name="Line 43"/>
          <p:cNvSpPr>
            <a:spLocks noChangeShapeType="1"/>
          </p:cNvSpPr>
          <p:nvPr/>
        </p:nvSpPr>
        <p:spPr bwMode="auto">
          <a:xfrm>
            <a:off x="3527425" y="2108200"/>
            <a:ext cx="2743200" cy="0"/>
          </a:xfrm>
          <a:prstGeom prst="line">
            <a:avLst/>
          </a:prstGeom>
          <a:noFill/>
          <a:ln w="28575">
            <a:solidFill>
              <a:srgbClr val="49B5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MY"/>
          </a:p>
        </p:txBody>
      </p:sp>
      <p:sp>
        <p:nvSpPr>
          <p:cNvPr id="9247" name="Text Box 44"/>
          <p:cNvSpPr txBox="1">
            <a:spLocks noChangeArrowheads="1"/>
          </p:cNvSpPr>
          <p:nvPr/>
        </p:nvSpPr>
        <p:spPr bwMode="auto">
          <a:xfrm>
            <a:off x="2549525" y="0"/>
            <a:ext cx="4840288" cy="5191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FF00"/>
                </a:solidFill>
              </a:rPr>
              <a:t>NML Organisation Chart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55588" y="161925"/>
            <a:ext cx="9275762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FFFF00"/>
                </a:solidFill>
              </a:rPr>
              <a:t>THE ROLES OF NATIONAL METROLOGY LABORATORY</a:t>
            </a:r>
          </a:p>
        </p:txBody>
      </p:sp>
      <p:grpSp>
        <p:nvGrpSpPr>
          <p:cNvPr id="11267" name="Group 213"/>
          <p:cNvGrpSpPr>
            <a:grpSpLocks/>
          </p:cNvGrpSpPr>
          <p:nvPr/>
        </p:nvGrpSpPr>
        <p:grpSpPr bwMode="auto">
          <a:xfrm>
            <a:off x="436563" y="842963"/>
            <a:ext cx="9239250" cy="5557837"/>
            <a:chOff x="275" y="453"/>
            <a:chExt cx="5820" cy="3501"/>
          </a:xfrm>
        </p:grpSpPr>
        <p:sp>
          <p:nvSpPr>
            <p:cNvPr id="1126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75" y="922"/>
              <a:ext cx="5667" cy="3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MY"/>
            </a:p>
          </p:txBody>
        </p:sp>
        <p:grpSp>
          <p:nvGrpSpPr>
            <p:cNvPr id="11269" name="Group 4"/>
            <p:cNvGrpSpPr>
              <a:grpSpLocks/>
            </p:cNvGrpSpPr>
            <p:nvPr/>
          </p:nvGrpSpPr>
          <p:grpSpPr bwMode="auto">
            <a:xfrm>
              <a:off x="2168" y="2266"/>
              <a:ext cx="302" cy="103"/>
              <a:chOff x="2002" y="2050"/>
              <a:chExt cx="279" cy="103"/>
            </a:xfrm>
          </p:grpSpPr>
          <p:sp>
            <p:nvSpPr>
              <p:cNvPr id="11474" name="Freeform 5"/>
              <p:cNvSpPr>
                <a:spLocks/>
              </p:cNvSpPr>
              <p:nvPr/>
            </p:nvSpPr>
            <p:spPr bwMode="auto">
              <a:xfrm>
                <a:off x="2102" y="2090"/>
                <a:ext cx="179" cy="26"/>
              </a:xfrm>
              <a:custGeom>
                <a:avLst/>
                <a:gdLst>
                  <a:gd name="T0" fmla="*/ 45 w 358"/>
                  <a:gd name="T1" fmla="*/ 7 h 52"/>
                  <a:gd name="T2" fmla="*/ 45 w 358"/>
                  <a:gd name="T3" fmla="*/ 1 h 52"/>
                  <a:gd name="T4" fmla="*/ 0 w 358"/>
                  <a:gd name="T5" fmla="*/ 0 h 52"/>
                  <a:gd name="T6" fmla="*/ 0 w 358"/>
                  <a:gd name="T7" fmla="*/ 6 h 52"/>
                  <a:gd name="T8" fmla="*/ 45 w 358"/>
                  <a:gd name="T9" fmla="*/ 7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8"/>
                  <a:gd name="T16" fmla="*/ 0 h 52"/>
                  <a:gd name="T17" fmla="*/ 358 w 3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8" h="52">
                    <a:moveTo>
                      <a:pt x="358" y="52"/>
                    </a:moveTo>
                    <a:lnTo>
                      <a:pt x="358" y="5"/>
                    </a:lnTo>
                    <a:lnTo>
                      <a:pt x="0" y="0"/>
                    </a:lnTo>
                    <a:lnTo>
                      <a:pt x="0" y="46"/>
                    </a:lnTo>
                    <a:lnTo>
                      <a:pt x="358" y="5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75" name="Freeform 6"/>
              <p:cNvSpPr>
                <a:spLocks/>
              </p:cNvSpPr>
              <p:nvPr/>
            </p:nvSpPr>
            <p:spPr bwMode="auto">
              <a:xfrm>
                <a:off x="2002" y="2050"/>
                <a:ext cx="102" cy="103"/>
              </a:xfrm>
              <a:custGeom>
                <a:avLst/>
                <a:gdLst>
                  <a:gd name="T0" fmla="*/ 26 w 203"/>
                  <a:gd name="T1" fmla="*/ 0 h 206"/>
                  <a:gd name="T2" fmla="*/ 0 w 203"/>
                  <a:gd name="T3" fmla="*/ 13 h 206"/>
                  <a:gd name="T4" fmla="*/ 26 w 203"/>
                  <a:gd name="T5" fmla="*/ 26 h 206"/>
                  <a:gd name="T6" fmla="*/ 26 w 203"/>
                  <a:gd name="T7" fmla="*/ 0 h 20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3"/>
                  <a:gd name="T13" fmla="*/ 0 h 206"/>
                  <a:gd name="T14" fmla="*/ 203 w 203"/>
                  <a:gd name="T15" fmla="*/ 206 h 20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3" h="206">
                    <a:moveTo>
                      <a:pt x="203" y="0"/>
                    </a:moveTo>
                    <a:lnTo>
                      <a:pt x="0" y="102"/>
                    </a:lnTo>
                    <a:lnTo>
                      <a:pt x="203" y="206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270" name="Group 7"/>
            <p:cNvGrpSpPr>
              <a:grpSpLocks/>
            </p:cNvGrpSpPr>
            <p:nvPr/>
          </p:nvGrpSpPr>
          <p:grpSpPr bwMode="auto">
            <a:xfrm>
              <a:off x="3013" y="2540"/>
              <a:ext cx="110" cy="352"/>
              <a:chOff x="2782" y="2324"/>
              <a:chExt cx="102" cy="352"/>
            </a:xfrm>
          </p:grpSpPr>
          <p:sp>
            <p:nvSpPr>
              <p:cNvPr id="11472" name="Rectangle 8"/>
              <p:cNvSpPr>
                <a:spLocks noChangeArrowheads="1"/>
              </p:cNvSpPr>
              <p:nvPr/>
            </p:nvSpPr>
            <p:spPr bwMode="auto">
              <a:xfrm>
                <a:off x="2822" y="2324"/>
                <a:ext cx="23" cy="25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73" name="Freeform 9"/>
              <p:cNvSpPr>
                <a:spLocks/>
              </p:cNvSpPr>
              <p:nvPr/>
            </p:nvSpPr>
            <p:spPr bwMode="auto">
              <a:xfrm>
                <a:off x="2782" y="2573"/>
                <a:ext cx="102" cy="103"/>
              </a:xfrm>
              <a:custGeom>
                <a:avLst/>
                <a:gdLst>
                  <a:gd name="T0" fmla="*/ 0 w 204"/>
                  <a:gd name="T1" fmla="*/ 0 h 205"/>
                  <a:gd name="T2" fmla="*/ 13 w 204"/>
                  <a:gd name="T3" fmla="*/ 26 h 205"/>
                  <a:gd name="T4" fmla="*/ 26 w 204"/>
                  <a:gd name="T5" fmla="*/ 0 h 205"/>
                  <a:gd name="T6" fmla="*/ 0 w 204"/>
                  <a:gd name="T7" fmla="*/ 0 h 2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4"/>
                  <a:gd name="T13" fmla="*/ 0 h 205"/>
                  <a:gd name="T14" fmla="*/ 204 w 204"/>
                  <a:gd name="T15" fmla="*/ 205 h 2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4" h="205">
                    <a:moveTo>
                      <a:pt x="0" y="0"/>
                    </a:moveTo>
                    <a:lnTo>
                      <a:pt x="103" y="205"/>
                    </a:lnTo>
                    <a:lnTo>
                      <a:pt x="2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271" name="Group 10"/>
            <p:cNvGrpSpPr>
              <a:grpSpLocks/>
            </p:cNvGrpSpPr>
            <p:nvPr/>
          </p:nvGrpSpPr>
          <p:grpSpPr bwMode="auto">
            <a:xfrm>
              <a:off x="3594" y="2196"/>
              <a:ext cx="257" cy="101"/>
              <a:chOff x="3319" y="1980"/>
              <a:chExt cx="237" cy="101"/>
            </a:xfrm>
          </p:grpSpPr>
          <p:sp>
            <p:nvSpPr>
              <p:cNvPr id="11470" name="Freeform 11"/>
              <p:cNvSpPr>
                <a:spLocks/>
              </p:cNvSpPr>
              <p:nvPr/>
            </p:nvSpPr>
            <p:spPr bwMode="auto">
              <a:xfrm>
                <a:off x="3319" y="2019"/>
                <a:ext cx="142" cy="51"/>
              </a:xfrm>
              <a:custGeom>
                <a:avLst/>
                <a:gdLst>
                  <a:gd name="T0" fmla="*/ 0 w 284"/>
                  <a:gd name="T1" fmla="*/ 7 h 102"/>
                  <a:gd name="T2" fmla="*/ 1 w 284"/>
                  <a:gd name="T3" fmla="*/ 13 h 102"/>
                  <a:gd name="T4" fmla="*/ 36 w 284"/>
                  <a:gd name="T5" fmla="*/ 6 h 102"/>
                  <a:gd name="T6" fmla="*/ 35 w 284"/>
                  <a:gd name="T7" fmla="*/ 0 h 102"/>
                  <a:gd name="T8" fmla="*/ 0 w 284"/>
                  <a:gd name="T9" fmla="*/ 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4"/>
                  <a:gd name="T16" fmla="*/ 0 h 102"/>
                  <a:gd name="T17" fmla="*/ 284 w 284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4" h="102">
                    <a:moveTo>
                      <a:pt x="0" y="58"/>
                    </a:moveTo>
                    <a:lnTo>
                      <a:pt x="10" y="102"/>
                    </a:lnTo>
                    <a:lnTo>
                      <a:pt x="284" y="45"/>
                    </a:lnTo>
                    <a:lnTo>
                      <a:pt x="275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71" name="Freeform 12"/>
              <p:cNvSpPr>
                <a:spLocks/>
              </p:cNvSpPr>
              <p:nvPr/>
            </p:nvSpPr>
            <p:spPr bwMode="auto">
              <a:xfrm>
                <a:off x="3446" y="1980"/>
                <a:ext cx="110" cy="101"/>
              </a:xfrm>
              <a:custGeom>
                <a:avLst/>
                <a:gdLst>
                  <a:gd name="T0" fmla="*/ 5 w 221"/>
                  <a:gd name="T1" fmla="*/ 25 h 202"/>
                  <a:gd name="T2" fmla="*/ 27 w 221"/>
                  <a:gd name="T3" fmla="*/ 7 h 202"/>
                  <a:gd name="T4" fmla="*/ 0 w 221"/>
                  <a:gd name="T5" fmla="*/ 0 h 202"/>
                  <a:gd name="T6" fmla="*/ 5 w 221"/>
                  <a:gd name="T7" fmla="*/ 25 h 20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1"/>
                  <a:gd name="T13" fmla="*/ 0 h 202"/>
                  <a:gd name="T14" fmla="*/ 221 w 221"/>
                  <a:gd name="T15" fmla="*/ 202 h 20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1" h="202">
                    <a:moveTo>
                      <a:pt x="42" y="202"/>
                    </a:moveTo>
                    <a:lnTo>
                      <a:pt x="221" y="58"/>
                    </a:lnTo>
                    <a:lnTo>
                      <a:pt x="0" y="0"/>
                    </a:lnTo>
                    <a:lnTo>
                      <a:pt x="42" y="20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272" name="Group 13"/>
            <p:cNvGrpSpPr>
              <a:grpSpLocks/>
            </p:cNvGrpSpPr>
            <p:nvPr/>
          </p:nvGrpSpPr>
          <p:grpSpPr bwMode="auto">
            <a:xfrm>
              <a:off x="3218" y="1877"/>
              <a:ext cx="300" cy="243"/>
              <a:chOff x="2971" y="1661"/>
              <a:chExt cx="277" cy="243"/>
            </a:xfrm>
          </p:grpSpPr>
          <p:sp>
            <p:nvSpPr>
              <p:cNvPr id="11468" name="Freeform 14"/>
              <p:cNvSpPr>
                <a:spLocks/>
              </p:cNvSpPr>
              <p:nvPr/>
            </p:nvSpPr>
            <p:spPr bwMode="auto">
              <a:xfrm>
                <a:off x="2971" y="1717"/>
                <a:ext cx="209" cy="187"/>
              </a:xfrm>
              <a:custGeom>
                <a:avLst/>
                <a:gdLst>
                  <a:gd name="T0" fmla="*/ 0 w 417"/>
                  <a:gd name="T1" fmla="*/ 43 h 373"/>
                  <a:gd name="T2" fmla="*/ 4 w 417"/>
                  <a:gd name="T3" fmla="*/ 47 h 373"/>
                  <a:gd name="T4" fmla="*/ 53 w 417"/>
                  <a:gd name="T5" fmla="*/ 5 h 373"/>
                  <a:gd name="T6" fmla="*/ 49 w 417"/>
                  <a:gd name="T7" fmla="*/ 0 h 373"/>
                  <a:gd name="T8" fmla="*/ 0 w 417"/>
                  <a:gd name="T9" fmla="*/ 43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7"/>
                  <a:gd name="T16" fmla="*/ 0 h 373"/>
                  <a:gd name="T17" fmla="*/ 417 w 417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7" h="373">
                    <a:moveTo>
                      <a:pt x="0" y="338"/>
                    </a:moveTo>
                    <a:lnTo>
                      <a:pt x="29" y="373"/>
                    </a:lnTo>
                    <a:lnTo>
                      <a:pt x="417" y="34"/>
                    </a:lnTo>
                    <a:lnTo>
                      <a:pt x="389" y="0"/>
                    </a:lnTo>
                    <a:lnTo>
                      <a:pt x="0" y="3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9" name="Freeform 15"/>
              <p:cNvSpPr>
                <a:spLocks/>
              </p:cNvSpPr>
              <p:nvPr/>
            </p:nvSpPr>
            <p:spPr bwMode="auto">
              <a:xfrm>
                <a:off x="3137" y="1661"/>
                <a:ext cx="111" cy="106"/>
              </a:xfrm>
              <a:custGeom>
                <a:avLst/>
                <a:gdLst>
                  <a:gd name="T0" fmla="*/ 17 w 221"/>
                  <a:gd name="T1" fmla="*/ 26 h 214"/>
                  <a:gd name="T2" fmla="*/ 28 w 221"/>
                  <a:gd name="T3" fmla="*/ 0 h 214"/>
                  <a:gd name="T4" fmla="*/ 0 w 221"/>
                  <a:gd name="T5" fmla="*/ 7 h 214"/>
                  <a:gd name="T6" fmla="*/ 17 w 221"/>
                  <a:gd name="T7" fmla="*/ 26 h 2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1"/>
                  <a:gd name="T13" fmla="*/ 0 h 214"/>
                  <a:gd name="T14" fmla="*/ 221 w 221"/>
                  <a:gd name="T15" fmla="*/ 214 h 2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1" h="214">
                    <a:moveTo>
                      <a:pt x="134" y="214"/>
                    </a:moveTo>
                    <a:lnTo>
                      <a:pt x="221" y="0"/>
                    </a:lnTo>
                    <a:lnTo>
                      <a:pt x="0" y="58"/>
                    </a:lnTo>
                    <a:lnTo>
                      <a:pt x="134" y="2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273" name="Rectangle 16"/>
            <p:cNvSpPr>
              <a:spLocks noChangeArrowheads="1"/>
            </p:cNvSpPr>
            <p:nvPr/>
          </p:nvSpPr>
          <p:spPr bwMode="auto">
            <a:xfrm>
              <a:off x="435" y="1109"/>
              <a:ext cx="2402" cy="460"/>
            </a:xfrm>
            <a:prstGeom prst="rect">
              <a:avLst/>
            </a:prstGeom>
            <a:solidFill>
              <a:srgbClr val="FF99CC"/>
            </a:solidFill>
            <a:ln w="26988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4" name="Rectangle 17"/>
            <p:cNvSpPr>
              <a:spLocks noChangeArrowheads="1"/>
            </p:cNvSpPr>
            <p:nvPr/>
          </p:nvSpPr>
          <p:spPr bwMode="auto">
            <a:xfrm>
              <a:off x="754" y="1134"/>
              <a:ext cx="174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TO ESTABLISH, MAINTAIN AND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75" name="Rectangle 18"/>
            <p:cNvSpPr>
              <a:spLocks noChangeArrowheads="1"/>
            </p:cNvSpPr>
            <p:nvPr/>
          </p:nvSpPr>
          <p:spPr bwMode="auto">
            <a:xfrm>
              <a:off x="453" y="1279"/>
              <a:ext cx="237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UPGRADE THE NATIONAL MEASUREMENT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76" name="Rectangle 19"/>
            <p:cNvSpPr>
              <a:spLocks noChangeArrowheads="1"/>
            </p:cNvSpPr>
            <p:nvPr/>
          </p:nvSpPr>
          <p:spPr bwMode="auto">
            <a:xfrm>
              <a:off x="1332" y="1408"/>
              <a:ext cx="68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STANDARDS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77" name="Rectangle 20"/>
            <p:cNvSpPr>
              <a:spLocks noChangeArrowheads="1"/>
            </p:cNvSpPr>
            <p:nvPr/>
          </p:nvSpPr>
          <p:spPr bwMode="auto">
            <a:xfrm>
              <a:off x="287" y="1632"/>
              <a:ext cx="2402" cy="361"/>
            </a:xfrm>
            <a:prstGeom prst="rect">
              <a:avLst/>
            </a:prstGeom>
            <a:solidFill>
              <a:srgbClr val="FFFFCC"/>
            </a:solidFill>
            <a:ln w="26988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Development and upgrading of</a:t>
              </a:r>
            </a:p>
            <a:p>
              <a:r>
                <a:rPr lang="en-US"/>
                <a:t>national physical standards and CRMs </a:t>
              </a:r>
            </a:p>
          </p:txBody>
        </p:sp>
        <p:sp>
          <p:nvSpPr>
            <p:cNvPr id="11278" name="Rectangle 21"/>
            <p:cNvSpPr>
              <a:spLocks noChangeArrowheads="1"/>
            </p:cNvSpPr>
            <p:nvPr/>
          </p:nvSpPr>
          <p:spPr bwMode="auto">
            <a:xfrm>
              <a:off x="1893" y="1857"/>
              <a:ext cx="37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i="1">
                  <a:solidFill>
                    <a:srgbClr val="000000"/>
                  </a:solidFill>
                </a:rPr>
                <a:t> 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79" name="Rectangle 22"/>
            <p:cNvSpPr>
              <a:spLocks noChangeArrowheads="1"/>
            </p:cNvSpPr>
            <p:nvPr/>
          </p:nvSpPr>
          <p:spPr bwMode="auto">
            <a:xfrm>
              <a:off x="286" y="2501"/>
              <a:ext cx="1971" cy="332"/>
            </a:xfrm>
            <a:prstGeom prst="rect">
              <a:avLst/>
            </a:prstGeom>
            <a:solidFill>
              <a:srgbClr val="FFFFCC"/>
            </a:solidFill>
            <a:ln w="26988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R&amp;D on precision measurement techniques and standards</a:t>
              </a:r>
            </a:p>
          </p:txBody>
        </p:sp>
        <p:sp>
          <p:nvSpPr>
            <p:cNvPr id="11280" name="Rectangle 23"/>
            <p:cNvSpPr>
              <a:spLocks noChangeArrowheads="1"/>
            </p:cNvSpPr>
            <p:nvPr/>
          </p:nvSpPr>
          <p:spPr bwMode="auto">
            <a:xfrm>
              <a:off x="386" y="2253"/>
              <a:ext cx="1783" cy="203"/>
            </a:xfrm>
            <a:prstGeom prst="rect">
              <a:avLst/>
            </a:prstGeom>
            <a:solidFill>
              <a:srgbClr val="FF99CC"/>
            </a:solidFill>
            <a:ln w="26988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1" name="Rectangle 24"/>
            <p:cNvSpPr>
              <a:spLocks noChangeArrowheads="1"/>
            </p:cNvSpPr>
            <p:nvPr/>
          </p:nvSpPr>
          <p:spPr bwMode="auto">
            <a:xfrm>
              <a:off x="803" y="2295"/>
              <a:ext cx="104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TO CONDUCT R&amp;D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82" name="Rectangle 25"/>
            <p:cNvSpPr>
              <a:spLocks noChangeArrowheads="1"/>
            </p:cNvSpPr>
            <p:nvPr/>
          </p:nvSpPr>
          <p:spPr bwMode="auto">
            <a:xfrm>
              <a:off x="3456" y="934"/>
              <a:ext cx="2639" cy="461"/>
            </a:xfrm>
            <a:prstGeom prst="rect">
              <a:avLst/>
            </a:prstGeom>
            <a:solidFill>
              <a:srgbClr val="FF99CC"/>
            </a:solidFill>
            <a:ln w="26988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3" name="Rectangle 26"/>
            <p:cNvSpPr>
              <a:spLocks noChangeArrowheads="1"/>
            </p:cNvSpPr>
            <p:nvPr/>
          </p:nvSpPr>
          <p:spPr bwMode="auto">
            <a:xfrm>
              <a:off x="3572" y="970"/>
              <a:ext cx="228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TO PURSUE TECHNICAL COOPERATIONS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84" name="Rectangle 27"/>
            <p:cNvSpPr>
              <a:spLocks noChangeArrowheads="1"/>
            </p:cNvSpPr>
            <p:nvPr/>
          </p:nvSpPr>
          <p:spPr bwMode="auto">
            <a:xfrm>
              <a:off x="3726" y="1114"/>
              <a:ext cx="208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WITH INTERNATIONAL METROLOGY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85" name="Rectangle 28"/>
            <p:cNvSpPr>
              <a:spLocks noChangeArrowheads="1"/>
            </p:cNvSpPr>
            <p:nvPr/>
          </p:nvSpPr>
          <p:spPr bwMode="auto">
            <a:xfrm>
              <a:off x="3554" y="1423"/>
              <a:ext cx="2311" cy="560"/>
            </a:xfrm>
            <a:prstGeom prst="rect">
              <a:avLst/>
            </a:prstGeom>
            <a:solidFill>
              <a:srgbClr val="FFFFCC"/>
            </a:solidFill>
            <a:ln w="26988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177800" indent="-177800">
                <a:buClr>
                  <a:srgbClr val="0000FF"/>
                </a:buClr>
                <a:buFont typeface="Wingdings" pitchFamily="2" charset="2"/>
                <a:buChar char="§"/>
              </a:pPr>
              <a:r>
                <a:rPr lang="en-US"/>
                <a:t>International key and supplementary           comparisons</a:t>
              </a:r>
            </a:p>
            <a:p>
              <a:pPr marL="177800" indent="-177800">
                <a:buClr>
                  <a:srgbClr val="0000FF"/>
                </a:buClr>
                <a:buFont typeface="Wingdings" pitchFamily="2" charset="2"/>
                <a:buChar char="§"/>
              </a:pPr>
              <a:r>
                <a:rPr lang="en-US"/>
                <a:t>Mutual Recognition Arrangements (CIPM-MRA)</a:t>
              </a:r>
            </a:p>
            <a:p>
              <a:pPr marL="177800" indent="-177800"/>
              <a:endParaRPr lang="en-US"/>
            </a:p>
          </p:txBody>
        </p:sp>
        <p:sp>
          <p:nvSpPr>
            <p:cNvPr id="11286" name="Rectangle 29"/>
            <p:cNvSpPr>
              <a:spLocks noChangeArrowheads="1"/>
            </p:cNvSpPr>
            <p:nvPr/>
          </p:nvSpPr>
          <p:spPr bwMode="auto">
            <a:xfrm>
              <a:off x="3851" y="2074"/>
              <a:ext cx="2244" cy="470"/>
            </a:xfrm>
            <a:prstGeom prst="rect">
              <a:avLst/>
            </a:prstGeom>
            <a:solidFill>
              <a:srgbClr val="FF99CC"/>
            </a:solidFill>
            <a:ln w="26988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1">
                  <a:latin typeface="Times New Roman" pitchFamily="18" charset="0"/>
                </a:rPr>
                <a:t>TO DISSEMINATE AND PROMOTE </a:t>
              </a:r>
            </a:p>
            <a:p>
              <a:r>
                <a:rPr lang="en-US" sz="1400" b="1">
                  <a:latin typeface="Times New Roman" pitchFamily="18" charset="0"/>
                </a:rPr>
                <a:t>MEASUREMENT PARAMETER AND TECHNOLOGY</a:t>
              </a:r>
            </a:p>
          </p:txBody>
        </p:sp>
        <p:sp>
          <p:nvSpPr>
            <p:cNvPr id="11287" name="Rectangle 30"/>
            <p:cNvSpPr>
              <a:spLocks noChangeArrowheads="1"/>
            </p:cNvSpPr>
            <p:nvPr/>
          </p:nvSpPr>
          <p:spPr bwMode="auto">
            <a:xfrm>
              <a:off x="4083" y="2592"/>
              <a:ext cx="2012" cy="738"/>
            </a:xfrm>
            <a:prstGeom prst="rect">
              <a:avLst/>
            </a:prstGeom>
            <a:solidFill>
              <a:srgbClr val="FFFFCC"/>
            </a:solidFill>
            <a:ln w="26988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95250" indent="-95250">
                <a:buClr>
                  <a:srgbClr val="0000FF"/>
                </a:buClr>
                <a:buFont typeface="Wingdings" pitchFamily="2" charset="2"/>
                <a:buChar char="§"/>
              </a:pPr>
              <a:r>
                <a:rPr lang="en-US"/>
                <a:t>Provide calibration services</a:t>
              </a:r>
            </a:p>
            <a:p>
              <a:pPr marL="95250" indent="-95250"/>
              <a:r>
                <a:rPr lang="en-US"/>
                <a:t>  of measurement standards</a:t>
              </a:r>
            </a:p>
            <a:p>
              <a:pPr marL="95250" indent="-95250">
                <a:buClr>
                  <a:srgbClr val="0000FF"/>
                </a:buClr>
                <a:buFont typeface="Wingdings" pitchFamily="2" charset="2"/>
                <a:buChar char="§"/>
              </a:pPr>
              <a:r>
                <a:rPr lang="en-US"/>
                <a:t>Provide consultancy services on specialized measurement projects</a:t>
              </a:r>
            </a:p>
            <a:p>
              <a:pPr marL="95250" indent="-95250">
                <a:buClr>
                  <a:srgbClr val="0000FF"/>
                </a:buClr>
                <a:buFont typeface="Wingdings" pitchFamily="2" charset="2"/>
                <a:buChar char="§"/>
              </a:pPr>
              <a:r>
                <a:rPr lang="en-US"/>
                <a:t>Training on measurement techniques</a:t>
              </a:r>
            </a:p>
          </p:txBody>
        </p:sp>
        <p:sp>
          <p:nvSpPr>
            <p:cNvPr id="11288" name="Rectangle 31"/>
            <p:cNvSpPr>
              <a:spLocks noChangeArrowheads="1"/>
            </p:cNvSpPr>
            <p:nvPr/>
          </p:nvSpPr>
          <p:spPr bwMode="auto">
            <a:xfrm>
              <a:off x="4220" y="2718"/>
              <a:ext cx="8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500" b="1">
                  <a:solidFill>
                    <a:srgbClr val="000000"/>
                  </a:solidFill>
                  <a:latin typeface="Bookman Old Style" pitchFamily="18" charset="0"/>
                </a:rPr>
                <a:t>  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89" name="Rectangle 32"/>
            <p:cNvSpPr>
              <a:spLocks noChangeArrowheads="1"/>
            </p:cNvSpPr>
            <p:nvPr/>
          </p:nvSpPr>
          <p:spPr bwMode="auto">
            <a:xfrm>
              <a:off x="835" y="3456"/>
              <a:ext cx="3724" cy="479"/>
            </a:xfrm>
            <a:prstGeom prst="rect">
              <a:avLst/>
            </a:prstGeom>
            <a:solidFill>
              <a:srgbClr val="FFFFCC"/>
            </a:solidFill>
            <a:ln w="26988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rgbClr val="0000FF"/>
                </a:buClr>
                <a:buFont typeface="Wingdings" pitchFamily="2" charset="2"/>
                <a:buChar char="§"/>
              </a:pPr>
              <a:r>
                <a:rPr lang="en-US"/>
                <a:t> Pattern approval/Type approval of measuring instruments for trade</a:t>
              </a:r>
            </a:p>
            <a:p>
              <a:pPr>
                <a:buClr>
                  <a:srgbClr val="0000FF"/>
                </a:buClr>
                <a:buFont typeface="Wingdings" pitchFamily="2" charset="2"/>
                <a:buChar char="§"/>
              </a:pPr>
              <a:r>
                <a:rPr lang="en-US"/>
                <a:t> Provide legal metrology calibration services</a:t>
              </a:r>
            </a:p>
            <a:p>
              <a:pPr>
                <a:buClr>
                  <a:srgbClr val="0000FF"/>
                </a:buClr>
                <a:buFont typeface="Wingdings" pitchFamily="2" charset="2"/>
                <a:buChar char="§"/>
              </a:pPr>
              <a:r>
                <a:rPr lang="en-US"/>
                <a:t> Verification of equipment for trade &amp; custody transfer</a:t>
              </a:r>
            </a:p>
          </p:txBody>
        </p:sp>
        <p:sp>
          <p:nvSpPr>
            <p:cNvPr id="11290" name="Rectangle 33"/>
            <p:cNvSpPr>
              <a:spLocks noChangeArrowheads="1"/>
            </p:cNvSpPr>
            <p:nvPr/>
          </p:nvSpPr>
          <p:spPr bwMode="auto">
            <a:xfrm>
              <a:off x="1679" y="2974"/>
              <a:ext cx="2279" cy="461"/>
            </a:xfrm>
            <a:prstGeom prst="rect">
              <a:avLst/>
            </a:prstGeom>
            <a:solidFill>
              <a:srgbClr val="FF99CC"/>
            </a:solidFill>
            <a:ln w="26988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1" name="Rectangle 34"/>
            <p:cNvSpPr>
              <a:spLocks noChangeArrowheads="1"/>
            </p:cNvSpPr>
            <p:nvPr/>
          </p:nvSpPr>
          <p:spPr bwMode="auto">
            <a:xfrm>
              <a:off x="1823" y="3082"/>
              <a:ext cx="191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TO PROVIDE LEGAL METROLOGY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sp>
          <p:nvSpPr>
            <p:cNvPr id="11292" name="Rectangle 35"/>
            <p:cNvSpPr>
              <a:spLocks noChangeArrowheads="1"/>
            </p:cNvSpPr>
            <p:nvPr/>
          </p:nvSpPr>
          <p:spPr bwMode="auto">
            <a:xfrm>
              <a:off x="1855" y="3226"/>
              <a:ext cx="1907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SERVICES AS REQUIRED BY LAWS</a:t>
              </a:r>
            </a:p>
          </p:txBody>
        </p:sp>
        <p:grpSp>
          <p:nvGrpSpPr>
            <p:cNvPr id="11293" name="Group 36"/>
            <p:cNvGrpSpPr>
              <a:grpSpLocks/>
            </p:cNvGrpSpPr>
            <p:nvPr/>
          </p:nvGrpSpPr>
          <p:grpSpPr bwMode="auto">
            <a:xfrm>
              <a:off x="2470" y="1886"/>
              <a:ext cx="325" cy="243"/>
              <a:chOff x="2281" y="1670"/>
              <a:chExt cx="300" cy="243"/>
            </a:xfrm>
          </p:grpSpPr>
          <p:sp>
            <p:nvSpPr>
              <p:cNvPr id="11466" name="Freeform 37"/>
              <p:cNvSpPr>
                <a:spLocks/>
              </p:cNvSpPr>
              <p:nvPr/>
            </p:nvSpPr>
            <p:spPr bwMode="auto">
              <a:xfrm>
                <a:off x="2352" y="1724"/>
                <a:ext cx="229" cy="189"/>
              </a:xfrm>
              <a:custGeom>
                <a:avLst/>
                <a:gdLst>
                  <a:gd name="T0" fmla="*/ 54 w 457"/>
                  <a:gd name="T1" fmla="*/ 47 h 379"/>
                  <a:gd name="T2" fmla="*/ 58 w 457"/>
                  <a:gd name="T3" fmla="*/ 43 h 379"/>
                  <a:gd name="T4" fmla="*/ 4 w 457"/>
                  <a:gd name="T5" fmla="*/ 0 h 379"/>
                  <a:gd name="T6" fmla="*/ 0 w 457"/>
                  <a:gd name="T7" fmla="*/ 4 h 379"/>
                  <a:gd name="T8" fmla="*/ 54 w 457"/>
                  <a:gd name="T9" fmla="*/ 47 h 3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379"/>
                  <a:gd name="T17" fmla="*/ 457 w 457"/>
                  <a:gd name="T18" fmla="*/ 379 h 3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379">
                    <a:moveTo>
                      <a:pt x="428" y="379"/>
                    </a:moveTo>
                    <a:lnTo>
                      <a:pt x="457" y="344"/>
                    </a:lnTo>
                    <a:lnTo>
                      <a:pt x="28" y="0"/>
                    </a:lnTo>
                    <a:lnTo>
                      <a:pt x="0" y="35"/>
                    </a:lnTo>
                    <a:lnTo>
                      <a:pt x="428" y="37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7" name="Freeform 38"/>
              <p:cNvSpPr>
                <a:spLocks/>
              </p:cNvSpPr>
              <p:nvPr/>
            </p:nvSpPr>
            <p:spPr bwMode="auto">
              <a:xfrm>
                <a:off x="2281" y="1670"/>
                <a:ext cx="111" cy="104"/>
              </a:xfrm>
              <a:custGeom>
                <a:avLst/>
                <a:gdLst>
                  <a:gd name="T0" fmla="*/ 27 w 223"/>
                  <a:gd name="T1" fmla="*/ 6 h 208"/>
                  <a:gd name="T2" fmla="*/ 0 w 223"/>
                  <a:gd name="T3" fmla="*/ 0 h 208"/>
                  <a:gd name="T4" fmla="*/ 12 w 223"/>
                  <a:gd name="T5" fmla="*/ 26 h 208"/>
                  <a:gd name="T6" fmla="*/ 27 w 223"/>
                  <a:gd name="T7" fmla="*/ 6 h 2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3"/>
                  <a:gd name="T13" fmla="*/ 0 h 208"/>
                  <a:gd name="T14" fmla="*/ 223 w 223"/>
                  <a:gd name="T15" fmla="*/ 208 h 2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3" h="208">
                    <a:moveTo>
                      <a:pt x="223" y="48"/>
                    </a:moveTo>
                    <a:lnTo>
                      <a:pt x="0" y="0"/>
                    </a:lnTo>
                    <a:lnTo>
                      <a:pt x="97" y="208"/>
                    </a:lnTo>
                    <a:lnTo>
                      <a:pt x="223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294" name="Group 39"/>
            <p:cNvGrpSpPr>
              <a:grpSpLocks/>
            </p:cNvGrpSpPr>
            <p:nvPr/>
          </p:nvGrpSpPr>
          <p:grpSpPr bwMode="auto">
            <a:xfrm>
              <a:off x="2465" y="2003"/>
              <a:ext cx="1164" cy="604"/>
              <a:chOff x="2276" y="1787"/>
              <a:chExt cx="1075" cy="604"/>
            </a:xfrm>
          </p:grpSpPr>
          <p:sp>
            <p:nvSpPr>
              <p:cNvPr id="11301" name="Freeform 40"/>
              <p:cNvSpPr>
                <a:spLocks noEditPoints="1"/>
              </p:cNvSpPr>
              <p:nvPr/>
            </p:nvSpPr>
            <p:spPr bwMode="auto">
              <a:xfrm>
                <a:off x="2299" y="1965"/>
                <a:ext cx="123" cy="426"/>
              </a:xfrm>
              <a:custGeom>
                <a:avLst/>
                <a:gdLst>
                  <a:gd name="T0" fmla="*/ 31 w 246"/>
                  <a:gd name="T1" fmla="*/ 63 h 851"/>
                  <a:gd name="T2" fmla="*/ 31 w 246"/>
                  <a:gd name="T3" fmla="*/ 70 h 851"/>
                  <a:gd name="T4" fmla="*/ 31 w 246"/>
                  <a:gd name="T5" fmla="*/ 75 h 851"/>
                  <a:gd name="T6" fmla="*/ 31 w 246"/>
                  <a:gd name="T7" fmla="*/ 79 h 851"/>
                  <a:gd name="T8" fmla="*/ 30 w 246"/>
                  <a:gd name="T9" fmla="*/ 87 h 851"/>
                  <a:gd name="T10" fmla="*/ 27 w 246"/>
                  <a:gd name="T11" fmla="*/ 96 h 851"/>
                  <a:gd name="T12" fmla="*/ 25 w 246"/>
                  <a:gd name="T13" fmla="*/ 101 h 851"/>
                  <a:gd name="T14" fmla="*/ 22 w 246"/>
                  <a:gd name="T15" fmla="*/ 104 h 851"/>
                  <a:gd name="T16" fmla="*/ 18 w 246"/>
                  <a:gd name="T17" fmla="*/ 106 h 851"/>
                  <a:gd name="T18" fmla="*/ 14 w 246"/>
                  <a:gd name="T19" fmla="*/ 107 h 851"/>
                  <a:gd name="T20" fmla="*/ 10 w 246"/>
                  <a:gd name="T21" fmla="*/ 106 h 851"/>
                  <a:gd name="T22" fmla="*/ 7 w 246"/>
                  <a:gd name="T23" fmla="*/ 104 h 851"/>
                  <a:gd name="T24" fmla="*/ 4 w 246"/>
                  <a:gd name="T25" fmla="*/ 100 h 851"/>
                  <a:gd name="T26" fmla="*/ 2 w 246"/>
                  <a:gd name="T27" fmla="*/ 95 h 851"/>
                  <a:gd name="T28" fmla="*/ 1 w 246"/>
                  <a:gd name="T29" fmla="*/ 86 h 851"/>
                  <a:gd name="T30" fmla="*/ 1 w 246"/>
                  <a:gd name="T31" fmla="*/ 83 h 851"/>
                  <a:gd name="T32" fmla="*/ 1 w 246"/>
                  <a:gd name="T33" fmla="*/ 78 h 851"/>
                  <a:gd name="T34" fmla="*/ 0 w 246"/>
                  <a:gd name="T35" fmla="*/ 72 h 851"/>
                  <a:gd name="T36" fmla="*/ 0 w 246"/>
                  <a:gd name="T37" fmla="*/ 65 h 851"/>
                  <a:gd name="T38" fmla="*/ 0 w 246"/>
                  <a:gd name="T39" fmla="*/ 48 h 851"/>
                  <a:gd name="T40" fmla="*/ 0 w 246"/>
                  <a:gd name="T41" fmla="*/ 41 h 851"/>
                  <a:gd name="T42" fmla="*/ 1 w 246"/>
                  <a:gd name="T43" fmla="*/ 35 h 851"/>
                  <a:gd name="T44" fmla="*/ 1 w 246"/>
                  <a:gd name="T45" fmla="*/ 30 h 851"/>
                  <a:gd name="T46" fmla="*/ 1 w 246"/>
                  <a:gd name="T47" fmla="*/ 26 h 851"/>
                  <a:gd name="T48" fmla="*/ 2 w 246"/>
                  <a:gd name="T49" fmla="*/ 20 h 851"/>
                  <a:gd name="T50" fmla="*/ 4 w 246"/>
                  <a:gd name="T51" fmla="*/ 11 h 851"/>
                  <a:gd name="T52" fmla="*/ 7 w 246"/>
                  <a:gd name="T53" fmla="*/ 7 h 851"/>
                  <a:gd name="T54" fmla="*/ 10 w 246"/>
                  <a:gd name="T55" fmla="*/ 3 h 851"/>
                  <a:gd name="T56" fmla="*/ 14 w 246"/>
                  <a:gd name="T57" fmla="*/ 1 h 851"/>
                  <a:gd name="T58" fmla="*/ 18 w 246"/>
                  <a:gd name="T59" fmla="*/ 0 h 851"/>
                  <a:gd name="T60" fmla="*/ 21 w 246"/>
                  <a:gd name="T61" fmla="*/ 1 h 851"/>
                  <a:gd name="T62" fmla="*/ 25 w 246"/>
                  <a:gd name="T63" fmla="*/ 3 h 851"/>
                  <a:gd name="T64" fmla="*/ 27 w 246"/>
                  <a:gd name="T65" fmla="*/ 7 h 851"/>
                  <a:gd name="T66" fmla="*/ 29 w 246"/>
                  <a:gd name="T67" fmla="*/ 12 h 851"/>
                  <a:gd name="T68" fmla="*/ 31 w 246"/>
                  <a:gd name="T69" fmla="*/ 21 h 851"/>
                  <a:gd name="T70" fmla="*/ 31 w 246"/>
                  <a:gd name="T71" fmla="*/ 25 h 851"/>
                  <a:gd name="T72" fmla="*/ 31 w 246"/>
                  <a:gd name="T73" fmla="*/ 29 h 851"/>
                  <a:gd name="T74" fmla="*/ 31 w 246"/>
                  <a:gd name="T75" fmla="*/ 35 h 851"/>
                  <a:gd name="T76" fmla="*/ 31 w 246"/>
                  <a:gd name="T77" fmla="*/ 42 h 851"/>
                  <a:gd name="T78" fmla="*/ 31 w 246"/>
                  <a:gd name="T79" fmla="*/ 60 h 851"/>
                  <a:gd name="T80" fmla="*/ 17 w 246"/>
                  <a:gd name="T81" fmla="*/ 29 h 851"/>
                  <a:gd name="T82" fmla="*/ 17 w 246"/>
                  <a:gd name="T83" fmla="*/ 24 h 851"/>
                  <a:gd name="T84" fmla="*/ 17 w 246"/>
                  <a:gd name="T85" fmla="*/ 21 h 851"/>
                  <a:gd name="T86" fmla="*/ 16 w 246"/>
                  <a:gd name="T87" fmla="*/ 20 h 851"/>
                  <a:gd name="T88" fmla="*/ 15 w 246"/>
                  <a:gd name="T89" fmla="*/ 20 h 851"/>
                  <a:gd name="T90" fmla="*/ 14 w 246"/>
                  <a:gd name="T91" fmla="*/ 22 h 851"/>
                  <a:gd name="T92" fmla="*/ 14 w 246"/>
                  <a:gd name="T93" fmla="*/ 26 h 851"/>
                  <a:gd name="T94" fmla="*/ 14 w 246"/>
                  <a:gd name="T95" fmla="*/ 53 h 851"/>
                  <a:gd name="T96" fmla="*/ 14 w 246"/>
                  <a:gd name="T97" fmla="*/ 80 h 851"/>
                  <a:gd name="T98" fmla="*/ 14 w 246"/>
                  <a:gd name="T99" fmla="*/ 85 h 851"/>
                  <a:gd name="T100" fmla="*/ 15 w 246"/>
                  <a:gd name="T101" fmla="*/ 87 h 851"/>
                  <a:gd name="T102" fmla="*/ 16 w 246"/>
                  <a:gd name="T103" fmla="*/ 87 h 851"/>
                  <a:gd name="T104" fmla="*/ 17 w 246"/>
                  <a:gd name="T105" fmla="*/ 84 h 851"/>
                  <a:gd name="T106" fmla="*/ 17 w 246"/>
                  <a:gd name="T107" fmla="*/ 79 h 851"/>
                  <a:gd name="T108" fmla="*/ 17 w 246"/>
                  <a:gd name="T109" fmla="*/ 52 h 851"/>
                  <a:gd name="T110" fmla="*/ 17 w 246"/>
                  <a:gd name="T111" fmla="*/ 29 h 85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46"/>
                  <a:gd name="T169" fmla="*/ 0 h 851"/>
                  <a:gd name="T170" fmla="*/ 246 w 246"/>
                  <a:gd name="T171" fmla="*/ 851 h 85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46" h="851">
                    <a:moveTo>
                      <a:pt x="246" y="473"/>
                    </a:moveTo>
                    <a:lnTo>
                      <a:pt x="246" y="501"/>
                    </a:lnTo>
                    <a:lnTo>
                      <a:pt x="246" y="528"/>
                    </a:lnTo>
                    <a:lnTo>
                      <a:pt x="246" y="553"/>
                    </a:lnTo>
                    <a:lnTo>
                      <a:pt x="244" y="576"/>
                    </a:lnTo>
                    <a:lnTo>
                      <a:pt x="244" y="596"/>
                    </a:lnTo>
                    <a:lnTo>
                      <a:pt x="244" y="615"/>
                    </a:lnTo>
                    <a:lnTo>
                      <a:pt x="242" y="630"/>
                    </a:lnTo>
                    <a:lnTo>
                      <a:pt x="242" y="646"/>
                    </a:lnTo>
                    <a:lnTo>
                      <a:pt x="236" y="696"/>
                    </a:lnTo>
                    <a:lnTo>
                      <a:pt x="225" y="744"/>
                    </a:lnTo>
                    <a:lnTo>
                      <a:pt x="215" y="765"/>
                    </a:lnTo>
                    <a:lnTo>
                      <a:pt x="206" y="784"/>
                    </a:lnTo>
                    <a:lnTo>
                      <a:pt x="194" y="801"/>
                    </a:lnTo>
                    <a:lnTo>
                      <a:pt x="183" y="817"/>
                    </a:lnTo>
                    <a:lnTo>
                      <a:pt x="170" y="830"/>
                    </a:lnTo>
                    <a:lnTo>
                      <a:pt x="154" y="840"/>
                    </a:lnTo>
                    <a:lnTo>
                      <a:pt x="139" y="846"/>
                    </a:lnTo>
                    <a:lnTo>
                      <a:pt x="122" y="849"/>
                    </a:lnTo>
                    <a:lnTo>
                      <a:pt x="107" y="851"/>
                    </a:lnTo>
                    <a:lnTo>
                      <a:pt x="91" y="849"/>
                    </a:lnTo>
                    <a:lnTo>
                      <a:pt x="78" y="846"/>
                    </a:lnTo>
                    <a:lnTo>
                      <a:pt x="65" y="838"/>
                    </a:lnTo>
                    <a:lnTo>
                      <a:pt x="51" y="828"/>
                    </a:lnTo>
                    <a:lnTo>
                      <a:pt x="40" y="815"/>
                    </a:lnTo>
                    <a:lnTo>
                      <a:pt x="30" y="798"/>
                    </a:lnTo>
                    <a:lnTo>
                      <a:pt x="23" y="778"/>
                    </a:lnTo>
                    <a:lnTo>
                      <a:pt x="15" y="757"/>
                    </a:lnTo>
                    <a:lnTo>
                      <a:pt x="10" y="736"/>
                    </a:lnTo>
                    <a:lnTo>
                      <a:pt x="4" y="688"/>
                    </a:lnTo>
                    <a:lnTo>
                      <a:pt x="4" y="675"/>
                    </a:lnTo>
                    <a:lnTo>
                      <a:pt x="2" y="659"/>
                    </a:lnTo>
                    <a:lnTo>
                      <a:pt x="2" y="640"/>
                    </a:lnTo>
                    <a:lnTo>
                      <a:pt x="2" y="619"/>
                    </a:lnTo>
                    <a:lnTo>
                      <a:pt x="0" y="596"/>
                    </a:lnTo>
                    <a:lnTo>
                      <a:pt x="0" y="571"/>
                    </a:lnTo>
                    <a:lnTo>
                      <a:pt x="0" y="544"/>
                    </a:lnTo>
                    <a:lnTo>
                      <a:pt x="0" y="513"/>
                    </a:lnTo>
                    <a:lnTo>
                      <a:pt x="0" y="446"/>
                    </a:lnTo>
                    <a:lnTo>
                      <a:pt x="0" y="378"/>
                    </a:lnTo>
                    <a:lnTo>
                      <a:pt x="0" y="350"/>
                    </a:lnTo>
                    <a:lnTo>
                      <a:pt x="0" y="323"/>
                    </a:lnTo>
                    <a:lnTo>
                      <a:pt x="0" y="298"/>
                    </a:lnTo>
                    <a:lnTo>
                      <a:pt x="2" y="275"/>
                    </a:lnTo>
                    <a:lnTo>
                      <a:pt x="2" y="253"/>
                    </a:lnTo>
                    <a:lnTo>
                      <a:pt x="2" y="236"/>
                    </a:lnTo>
                    <a:lnTo>
                      <a:pt x="4" y="219"/>
                    </a:lnTo>
                    <a:lnTo>
                      <a:pt x="4" y="205"/>
                    </a:lnTo>
                    <a:lnTo>
                      <a:pt x="6" y="180"/>
                    </a:lnTo>
                    <a:lnTo>
                      <a:pt x="10" y="155"/>
                    </a:lnTo>
                    <a:lnTo>
                      <a:pt x="21" y="107"/>
                    </a:lnTo>
                    <a:lnTo>
                      <a:pt x="29" y="86"/>
                    </a:lnTo>
                    <a:lnTo>
                      <a:pt x="40" y="65"/>
                    </a:lnTo>
                    <a:lnTo>
                      <a:pt x="51" y="50"/>
                    </a:lnTo>
                    <a:lnTo>
                      <a:pt x="63" y="34"/>
                    </a:lnTo>
                    <a:lnTo>
                      <a:pt x="76" y="21"/>
                    </a:lnTo>
                    <a:lnTo>
                      <a:pt x="90" y="11"/>
                    </a:lnTo>
                    <a:lnTo>
                      <a:pt x="105" y="4"/>
                    </a:lnTo>
                    <a:lnTo>
                      <a:pt x="122" y="0"/>
                    </a:lnTo>
                    <a:lnTo>
                      <a:pt x="139" y="0"/>
                    </a:lnTo>
                    <a:lnTo>
                      <a:pt x="154" y="2"/>
                    </a:lnTo>
                    <a:lnTo>
                      <a:pt x="168" y="5"/>
                    </a:lnTo>
                    <a:lnTo>
                      <a:pt x="181" y="13"/>
                    </a:lnTo>
                    <a:lnTo>
                      <a:pt x="194" y="23"/>
                    </a:lnTo>
                    <a:lnTo>
                      <a:pt x="206" y="36"/>
                    </a:lnTo>
                    <a:lnTo>
                      <a:pt x="215" y="52"/>
                    </a:lnTo>
                    <a:lnTo>
                      <a:pt x="223" y="71"/>
                    </a:lnTo>
                    <a:lnTo>
                      <a:pt x="231" y="92"/>
                    </a:lnTo>
                    <a:lnTo>
                      <a:pt x="236" y="115"/>
                    </a:lnTo>
                    <a:lnTo>
                      <a:pt x="242" y="163"/>
                    </a:lnTo>
                    <a:lnTo>
                      <a:pt x="242" y="177"/>
                    </a:lnTo>
                    <a:lnTo>
                      <a:pt x="244" y="194"/>
                    </a:lnTo>
                    <a:lnTo>
                      <a:pt x="244" y="211"/>
                    </a:lnTo>
                    <a:lnTo>
                      <a:pt x="244" y="232"/>
                    </a:lnTo>
                    <a:lnTo>
                      <a:pt x="246" y="255"/>
                    </a:lnTo>
                    <a:lnTo>
                      <a:pt x="246" y="280"/>
                    </a:lnTo>
                    <a:lnTo>
                      <a:pt x="246" y="307"/>
                    </a:lnTo>
                    <a:lnTo>
                      <a:pt x="246" y="336"/>
                    </a:lnTo>
                    <a:lnTo>
                      <a:pt x="246" y="405"/>
                    </a:lnTo>
                    <a:lnTo>
                      <a:pt x="246" y="473"/>
                    </a:lnTo>
                    <a:close/>
                    <a:moveTo>
                      <a:pt x="133" y="230"/>
                    </a:moveTo>
                    <a:lnTo>
                      <a:pt x="133" y="205"/>
                    </a:lnTo>
                    <a:lnTo>
                      <a:pt x="133" y="186"/>
                    </a:lnTo>
                    <a:lnTo>
                      <a:pt x="133" y="173"/>
                    </a:lnTo>
                    <a:lnTo>
                      <a:pt x="131" y="165"/>
                    </a:lnTo>
                    <a:lnTo>
                      <a:pt x="130" y="161"/>
                    </a:lnTo>
                    <a:lnTo>
                      <a:pt x="128" y="157"/>
                    </a:lnTo>
                    <a:lnTo>
                      <a:pt x="122" y="155"/>
                    </a:lnTo>
                    <a:lnTo>
                      <a:pt x="118" y="157"/>
                    </a:lnTo>
                    <a:lnTo>
                      <a:pt x="114" y="165"/>
                    </a:lnTo>
                    <a:lnTo>
                      <a:pt x="112" y="173"/>
                    </a:lnTo>
                    <a:lnTo>
                      <a:pt x="112" y="188"/>
                    </a:lnTo>
                    <a:lnTo>
                      <a:pt x="112" y="207"/>
                    </a:lnTo>
                    <a:lnTo>
                      <a:pt x="112" y="234"/>
                    </a:lnTo>
                    <a:lnTo>
                      <a:pt x="112" y="421"/>
                    </a:lnTo>
                    <a:lnTo>
                      <a:pt x="112" y="605"/>
                    </a:lnTo>
                    <a:lnTo>
                      <a:pt x="112" y="636"/>
                    </a:lnTo>
                    <a:lnTo>
                      <a:pt x="112" y="659"/>
                    </a:lnTo>
                    <a:lnTo>
                      <a:pt x="112" y="675"/>
                    </a:lnTo>
                    <a:lnTo>
                      <a:pt x="114" y="684"/>
                    </a:lnTo>
                    <a:lnTo>
                      <a:pt x="116" y="694"/>
                    </a:lnTo>
                    <a:lnTo>
                      <a:pt x="122" y="696"/>
                    </a:lnTo>
                    <a:lnTo>
                      <a:pt x="128" y="690"/>
                    </a:lnTo>
                    <a:lnTo>
                      <a:pt x="131" y="678"/>
                    </a:lnTo>
                    <a:lnTo>
                      <a:pt x="133" y="669"/>
                    </a:lnTo>
                    <a:lnTo>
                      <a:pt x="133" y="651"/>
                    </a:lnTo>
                    <a:lnTo>
                      <a:pt x="133" y="626"/>
                    </a:lnTo>
                    <a:lnTo>
                      <a:pt x="133" y="596"/>
                    </a:lnTo>
                    <a:lnTo>
                      <a:pt x="133" y="413"/>
                    </a:lnTo>
                    <a:lnTo>
                      <a:pt x="133" y="23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2" name="Freeform 41"/>
              <p:cNvSpPr>
                <a:spLocks/>
              </p:cNvSpPr>
              <p:nvPr/>
            </p:nvSpPr>
            <p:spPr bwMode="auto">
              <a:xfrm>
                <a:off x="2438" y="1941"/>
                <a:ext cx="121" cy="427"/>
              </a:xfrm>
              <a:custGeom>
                <a:avLst/>
                <a:gdLst>
                  <a:gd name="T0" fmla="*/ 30 w 242"/>
                  <a:gd name="T1" fmla="*/ 0 h 853"/>
                  <a:gd name="T2" fmla="*/ 30 w 242"/>
                  <a:gd name="T3" fmla="*/ 68 h 853"/>
                  <a:gd name="T4" fmla="*/ 30 w 242"/>
                  <a:gd name="T5" fmla="*/ 73 h 853"/>
                  <a:gd name="T6" fmla="*/ 30 w 242"/>
                  <a:gd name="T7" fmla="*/ 78 h 853"/>
                  <a:gd name="T8" fmla="*/ 30 w 242"/>
                  <a:gd name="T9" fmla="*/ 81 h 853"/>
                  <a:gd name="T10" fmla="*/ 30 w 242"/>
                  <a:gd name="T11" fmla="*/ 84 h 853"/>
                  <a:gd name="T12" fmla="*/ 30 w 242"/>
                  <a:gd name="T13" fmla="*/ 87 h 853"/>
                  <a:gd name="T14" fmla="*/ 30 w 242"/>
                  <a:gd name="T15" fmla="*/ 89 h 853"/>
                  <a:gd name="T16" fmla="*/ 28 w 242"/>
                  <a:gd name="T17" fmla="*/ 95 h 853"/>
                  <a:gd name="T18" fmla="*/ 27 w 242"/>
                  <a:gd name="T19" fmla="*/ 97 h 853"/>
                  <a:gd name="T20" fmla="*/ 26 w 242"/>
                  <a:gd name="T21" fmla="*/ 99 h 853"/>
                  <a:gd name="T22" fmla="*/ 25 w 242"/>
                  <a:gd name="T23" fmla="*/ 101 h 853"/>
                  <a:gd name="T24" fmla="*/ 23 w 242"/>
                  <a:gd name="T25" fmla="*/ 103 h 853"/>
                  <a:gd name="T26" fmla="*/ 22 w 242"/>
                  <a:gd name="T27" fmla="*/ 104 h 853"/>
                  <a:gd name="T28" fmla="*/ 20 w 242"/>
                  <a:gd name="T29" fmla="*/ 106 h 853"/>
                  <a:gd name="T30" fmla="*/ 18 w 242"/>
                  <a:gd name="T31" fmla="*/ 106 h 853"/>
                  <a:gd name="T32" fmla="*/ 15 w 242"/>
                  <a:gd name="T33" fmla="*/ 107 h 853"/>
                  <a:gd name="T34" fmla="*/ 14 w 242"/>
                  <a:gd name="T35" fmla="*/ 107 h 853"/>
                  <a:gd name="T36" fmla="*/ 12 w 242"/>
                  <a:gd name="T37" fmla="*/ 107 h 853"/>
                  <a:gd name="T38" fmla="*/ 10 w 242"/>
                  <a:gd name="T39" fmla="*/ 106 h 853"/>
                  <a:gd name="T40" fmla="*/ 8 w 242"/>
                  <a:gd name="T41" fmla="*/ 105 h 853"/>
                  <a:gd name="T42" fmla="*/ 6 w 242"/>
                  <a:gd name="T43" fmla="*/ 104 h 853"/>
                  <a:gd name="T44" fmla="*/ 5 w 242"/>
                  <a:gd name="T45" fmla="*/ 102 h 853"/>
                  <a:gd name="T46" fmla="*/ 4 w 242"/>
                  <a:gd name="T47" fmla="*/ 100 h 853"/>
                  <a:gd name="T48" fmla="*/ 3 w 242"/>
                  <a:gd name="T49" fmla="*/ 98 h 853"/>
                  <a:gd name="T50" fmla="*/ 1 w 242"/>
                  <a:gd name="T51" fmla="*/ 93 h 853"/>
                  <a:gd name="T52" fmla="*/ 1 w 242"/>
                  <a:gd name="T53" fmla="*/ 88 h 853"/>
                  <a:gd name="T54" fmla="*/ 1 w 242"/>
                  <a:gd name="T55" fmla="*/ 86 h 853"/>
                  <a:gd name="T56" fmla="*/ 0 w 242"/>
                  <a:gd name="T57" fmla="*/ 85 h 853"/>
                  <a:gd name="T58" fmla="*/ 0 w 242"/>
                  <a:gd name="T59" fmla="*/ 82 h 853"/>
                  <a:gd name="T60" fmla="*/ 0 w 242"/>
                  <a:gd name="T61" fmla="*/ 80 h 853"/>
                  <a:gd name="T62" fmla="*/ 0 w 242"/>
                  <a:gd name="T63" fmla="*/ 77 h 853"/>
                  <a:gd name="T64" fmla="*/ 0 w 242"/>
                  <a:gd name="T65" fmla="*/ 73 h 853"/>
                  <a:gd name="T66" fmla="*/ 0 w 242"/>
                  <a:gd name="T67" fmla="*/ 70 h 853"/>
                  <a:gd name="T68" fmla="*/ 0 w 242"/>
                  <a:gd name="T69" fmla="*/ 66 h 853"/>
                  <a:gd name="T70" fmla="*/ 0 w 242"/>
                  <a:gd name="T71" fmla="*/ 35 h 853"/>
                  <a:gd name="T72" fmla="*/ 0 w 242"/>
                  <a:gd name="T73" fmla="*/ 5 h 853"/>
                  <a:gd name="T74" fmla="*/ 7 w 242"/>
                  <a:gd name="T75" fmla="*/ 4 h 853"/>
                  <a:gd name="T76" fmla="*/ 14 w 242"/>
                  <a:gd name="T77" fmla="*/ 3 h 853"/>
                  <a:gd name="T78" fmla="*/ 14 w 242"/>
                  <a:gd name="T79" fmla="*/ 41 h 853"/>
                  <a:gd name="T80" fmla="*/ 14 w 242"/>
                  <a:gd name="T81" fmla="*/ 79 h 853"/>
                  <a:gd name="T82" fmla="*/ 14 w 242"/>
                  <a:gd name="T83" fmla="*/ 82 h 853"/>
                  <a:gd name="T84" fmla="*/ 15 w 242"/>
                  <a:gd name="T85" fmla="*/ 84 h 853"/>
                  <a:gd name="T86" fmla="*/ 15 w 242"/>
                  <a:gd name="T87" fmla="*/ 85 h 853"/>
                  <a:gd name="T88" fmla="*/ 15 w 242"/>
                  <a:gd name="T89" fmla="*/ 86 h 853"/>
                  <a:gd name="T90" fmla="*/ 15 w 242"/>
                  <a:gd name="T91" fmla="*/ 87 h 853"/>
                  <a:gd name="T92" fmla="*/ 15 w 242"/>
                  <a:gd name="T93" fmla="*/ 88 h 853"/>
                  <a:gd name="T94" fmla="*/ 15 w 242"/>
                  <a:gd name="T95" fmla="*/ 87 h 853"/>
                  <a:gd name="T96" fmla="*/ 17 w 242"/>
                  <a:gd name="T97" fmla="*/ 86 h 853"/>
                  <a:gd name="T98" fmla="*/ 17 w 242"/>
                  <a:gd name="T99" fmla="*/ 85 h 853"/>
                  <a:gd name="T100" fmla="*/ 17 w 242"/>
                  <a:gd name="T101" fmla="*/ 83 h 853"/>
                  <a:gd name="T102" fmla="*/ 17 w 242"/>
                  <a:gd name="T103" fmla="*/ 81 h 853"/>
                  <a:gd name="T104" fmla="*/ 17 w 242"/>
                  <a:gd name="T105" fmla="*/ 77 h 853"/>
                  <a:gd name="T106" fmla="*/ 17 w 242"/>
                  <a:gd name="T107" fmla="*/ 40 h 853"/>
                  <a:gd name="T108" fmla="*/ 17 w 242"/>
                  <a:gd name="T109" fmla="*/ 3 h 853"/>
                  <a:gd name="T110" fmla="*/ 24 w 242"/>
                  <a:gd name="T111" fmla="*/ 2 h 853"/>
                  <a:gd name="T112" fmla="*/ 30 w 242"/>
                  <a:gd name="T113" fmla="*/ 0 h 85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2"/>
                  <a:gd name="T172" fmla="*/ 0 h 853"/>
                  <a:gd name="T173" fmla="*/ 242 w 242"/>
                  <a:gd name="T174" fmla="*/ 853 h 85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2" h="853">
                    <a:moveTo>
                      <a:pt x="242" y="0"/>
                    </a:moveTo>
                    <a:lnTo>
                      <a:pt x="242" y="542"/>
                    </a:lnTo>
                    <a:lnTo>
                      <a:pt x="242" y="584"/>
                    </a:lnTo>
                    <a:lnTo>
                      <a:pt x="242" y="619"/>
                    </a:lnTo>
                    <a:lnTo>
                      <a:pt x="242" y="648"/>
                    </a:lnTo>
                    <a:lnTo>
                      <a:pt x="240" y="671"/>
                    </a:lnTo>
                    <a:lnTo>
                      <a:pt x="238" y="692"/>
                    </a:lnTo>
                    <a:lnTo>
                      <a:pt x="234" y="711"/>
                    </a:lnTo>
                    <a:lnTo>
                      <a:pt x="221" y="753"/>
                    </a:lnTo>
                    <a:lnTo>
                      <a:pt x="213" y="774"/>
                    </a:lnTo>
                    <a:lnTo>
                      <a:pt x="204" y="792"/>
                    </a:lnTo>
                    <a:lnTo>
                      <a:pt x="194" y="807"/>
                    </a:lnTo>
                    <a:lnTo>
                      <a:pt x="183" y="821"/>
                    </a:lnTo>
                    <a:lnTo>
                      <a:pt x="170" y="832"/>
                    </a:lnTo>
                    <a:lnTo>
                      <a:pt x="156" y="842"/>
                    </a:lnTo>
                    <a:lnTo>
                      <a:pt x="141" y="847"/>
                    </a:lnTo>
                    <a:lnTo>
                      <a:pt x="124" y="851"/>
                    </a:lnTo>
                    <a:lnTo>
                      <a:pt x="107" y="853"/>
                    </a:lnTo>
                    <a:lnTo>
                      <a:pt x="90" y="851"/>
                    </a:lnTo>
                    <a:lnTo>
                      <a:pt x="74" y="846"/>
                    </a:lnTo>
                    <a:lnTo>
                      <a:pt x="61" y="838"/>
                    </a:lnTo>
                    <a:lnTo>
                      <a:pt x="48" y="826"/>
                    </a:lnTo>
                    <a:lnTo>
                      <a:pt x="36" y="813"/>
                    </a:lnTo>
                    <a:lnTo>
                      <a:pt x="27" y="797"/>
                    </a:lnTo>
                    <a:lnTo>
                      <a:pt x="19" y="780"/>
                    </a:lnTo>
                    <a:lnTo>
                      <a:pt x="8" y="742"/>
                    </a:lnTo>
                    <a:lnTo>
                      <a:pt x="2" y="699"/>
                    </a:lnTo>
                    <a:lnTo>
                      <a:pt x="2" y="688"/>
                    </a:lnTo>
                    <a:lnTo>
                      <a:pt x="0" y="673"/>
                    </a:lnTo>
                    <a:lnTo>
                      <a:pt x="0" y="653"/>
                    </a:lnTo>
                    <a:lnTo>
                      <a:pt x="0" y="634"/>
                    </a:lnTo>
                    <a:lnTo>
                      <a:pt x="0" y="609"/>
                    </a:lnTo>
                    <a:lnTo>
                      <a:pt x="0" y="582"/>
                    </a:lnTo>
                    <a:lnTo>
                      <a:pt x="0" y="553"/>
                    </a:lnTo>
                    <a:lnTo>
                      <a:pt x="0" y="521"/>
                    </a:lnTo>
                    <a:lnTo>
                      <a:pt x="0" y="280"/>
                    </a:lnTo>
                    <a:lnTo>
                      <a:pt x="0" y="40"/>
                    </a:lnTo>
                    <a:lnTo>
                      <a:pt x="55" y="30"/>
                    </a:lnTo>
                    <a:lnTo>
                      <a:pt x="111" y="21"/>
                    </a:lnTo>
                    <a:lnTo>
                      <a:pt x="111" y="325"/>
                    </a:lnTo>
                    <a:lnTo>
                      <a:pt x="111" y="628"/>
                    </a:lnTo>
                    <a:lnTo>
                      <a:pt x="111" y="651"/>
                    </a:lnTo>
                    <a:lnTo>
                      <a:pt x="113" y="669"/>
                    </a:lnTo>
                    <a:lnTo>
                      <a:pt x="113" y="680"/>
                    </a:lnTo>
                    <a:lnTo>
                      <a:pt x="114" y="688"/>
                    </a:lnTo>
                    <a:lnTo>
                      <a:pt x="116" y="696"/>
                    </a:lnTo>
                    <a:lnTo>
                      <a:pt x="120" y="698"/>
                    </a:lnTo>
                    <a:lnTo>
                      <a:pt x="126" y="694"/>
                    </a:lnTo>
                    <a:lnTo>
                      <a:pt x="130" y="684"/>
                    </a:lnTo>
                    <a:lnTo>
                      <a:pt x="130" y="676"/>
                    </a:lnTo>
                    <a:lnTo>
                      <a:pt x="132" y="661"/>
                    </a:lnTo>
                    <a:lnTo>
                      <a:pt x="132" y="642"/>
                    </a:lnTo>
                    <a:lnTo>
                      <a:pt x="132" y="615"/>
                    </a:lnTo>
                    <a:lnTo>
                      <a:pt x="132" y="317"/>
                    </a:lnTo>
                    <a:lnTo>
                      <a:pt x="132" y="17"/>
                    </a:lnTo>
                    <a:lnTo>
                      <a:pt x="187" y="9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3" name="Freeform 42"/>
              <p:cNvSpPr>
                <a:spLocks noEditPoints="1"/>
              </p:cNvSpPr>
              <p:nvPr/>
            </p:nvSpPr>
            <p:spPr bwMode="auto">
              <a:xfrm>
                <a:off x="2577" y="1928"/>
                <a:ext cx="118" cy="418"/>
              </a:xfrm>
              <a:custGeom>
                <a:avLst/>
                <a:gdLst>
                  <a:gd name="T0" fmla="*/ 5 w 236"/>
                  <a:gd name="T1" fmla="*/ 2 h 836"/>
                  <a:gd name="T2" fmla="*/ 14 w 236"/>
                  <a:gd name="T3" fmla="*/ 1 h 836"/>
                  <a:gd name="T4" fmla="*/ 20 w 236"/>
                  <a:gd name="T5" fmla="*/ 1 h 836"/>
                  <a:gd name="T6" fmla="*/ 24 w 236"/>
                  <a:gd name="T7" fmla="*/ 2 h 836"/>
                  <a:gd name="T8" fmla="*/ 27 w 236"/>
                  <a:gd name="T9" fmla="*/ 5 h 836"/>
                  <a:gd name="T10" fmla="*/ 29 w 236"/>
                  <a:gd name="T11" fmla="*/ 11 h 836"/>
                  <a:gd name="T12" fmla="*/ 30 w 236"/>
                  <a:gd name="T13" fmla="*/ 18 h 836"/>
                  <a:gd name="T14" fmla="*/ 30 w 236"/>
                  <a:gd name="T15" fmla="*/ 23 h 836"/>
                  <a:gd name="T16" fmla="*/ 30 w 236"/>
                  <a:gd name="T17" fmla="*/ 31 h 836"/>
                  <a:gd name="T18" fmla="*/ 29 w 236"/>
                  <a:gd name="T19" fmla="*/ 40 h 836"/>
                  <a:gd name="T20" fmla="*/ 28 w 236"/>
                  <a:gd name="T21" fmla="*/ 45 h 836"/>
                  <a:gd name="T22" fmla="*/ 25 w 236"/>
                  <a:gd name="T23" fmla="*/ 48 h 836"/>
                  <a:gd name="T24" fmla="*/ 25 w 236"/>
                  <a:gd name="T25" fmla="*/ 49 h 836"/>
                  <a:gd name="T26" fmla="*/ 27 w 236"/>
                  <a:gd name="T27" fmla="*/ 50 h 836"/>
                  <a:gd name="T28" fmla="*/ 29 w 236"/>
                  <a:gd name="T29" fmla="*/ 54 h 836"/>
                  <a:gd name="T30" fmla="*/ 30 w 236"/>
                  <a:gd name="T31" fmla="*/ 58 h 836"/>
                  <a:gd name="T32" fmla="*/ 30 w 236"/>
                  <a:gd name="T33" fmla="*/ 60 h 836"/>
                  <a:gd name="T34" fmla="*/ 30 w 236"/>
                  <a:gd name="T35" fmla="*/ 65 h 836"/>
                  <a:gd name="T36" fmla="*/ 30 w 236"/>
                  <a:gd name="T37" fmla="*/ 70 h 836"/>
                  <a:gd name="T38" fmla="*/ 30 w 236"/>
                  <a:gd name="T39" fmla="*/ 100 h 836"/>
                  <a:gd name="T40" fmla="*/ 17 w 236"/>
                  <a:gd name="T41" fmla="*/ 102 h 836"/>
                  <a:gd name="T42" fmla="*/ 17 w 236"/>
                  <a:gd name="T43" fmla="*/ 68 h 836"/>
                  <a:gd name="T44" fmla="*/ 17 w 236"/>
                  <a:gd name="T45" fmla="*/ 61 h 836"/>
                  <a:gd name="T46" fmla="*/ 16 w 236"/>
                  <a:gd name="T47" fmla="*/ 58 h 836"/>
                  <a:gd name="T48" fmla="*/ 15 w 236"/>
                  <a:gd name="T49" fmla="*/ 57 h 836"/>
                  <a:gd name="T50" fmla="*/ 14 w 236"/>
                  <a:gd name="T51" fmla="*/ 103 h 836"/>
                  <a:gd name="T52" fmla="*/ 0 w 236"/>
                  <a:gd name="T53" fmla="*/ 105 h 836"/>
                  <a:gd name="T54" fmla="*/ 0 w 236"/>
                  <a:gd name="T55" fmla="*/ 3 h 836"/>
                  <a:gd name="T56" fmla="*/ 14 w 236"/>
                  <a:gd name="T57" fmla="*/ 20 h 836"/>
                  <a:gd name="T58" fmla="*/ 14 w 236"/>
                  <a:gd name="T59" fmla="*/ 40 h 836"/>
                  <a:gd name="T60" fmla="*/ 16 w 236"/>
                  <a:gd name="T61" fmla="*/ 39 h 836"/>
                  <a:gd name="T62" fmla="*/ 17 w 236"/>
                  <a:gd name="T63" fmla="*/ 36 h 836"/>
                  <a:gd name="T64" fmla="*/ 17 w 236"/>
                  <a:gd name="T65" fmla="*/ 31 h 836"/>
                  <a:gd name="T66" fmla="*/ 17 w 236"/>
                  <a:gd name="T67" fmla="*/ 26 h 836"/>
                  <a:gd name="T68" fmla="*/ 17 w 236"/>
                  <a:gd name="T69" fmla="*/ 23 h 836"/>
                  <a:gd name="T70" fmla="*/ 16 w 236"/>
                  <a:gd name="T71" fmla="*/ 21 h 836"/>
                  <a:gd name="T72" fmla="*/ 14 w 236"/>
                  <a:gd name="T73" fmla="*/ 20 h 8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6"/>
                  <a:gd name="T112" fmla="*/ 0 h 836"/>
                  <a:gd name="T113" fmla="*/ 236 w 236"/>
                  <a:gd name="T114" fmla="*/ 836 h 8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6" h="836">
                    <a:moveTo>
                      <a:pt x="0" y="21"/>
                    </a:moveTo>
                    <a:lnTo>
                      <a:pt x="38" y="15"/>
                    </a:lnTo>
                    <a:lnTo>
                      <a:pt x="76" y="7"/>
                    </a:lnTo>
                    <a:lnTo>
                      <a:pt x="109" y="4"/>
                    </a:lnTo>
                    <a:lnTo>
                      <a:pt x="137" y="0"/>
                    </a:lnTo>
                    <a:lnTo>
                      <a:pt x="160" y="2"/>
                    </a:lnTo>
                    <a:lnTo>
                      <a:pt x="176" y="4"/>
                    </a:lnTo>
                    <a:lnTo>
                      <a:pt x="189" y="9"/>
                    </a:lnTo>
                    <a:lnTo>
                      <a:pt x="200" y="21"/>
                    </a:lnTo>
                    <a:lnTo>
                      <a:pt x="210" y="36"/>
                    </a:lnTo>
                    <a:lnTo>
                      <a:pt x="219" y="57"/>
                    </a:lnTo>
                    <a:lnTo>
                      <a:pt x="227" y="84"/>
                    </a:lnTo>
                    <a:lnTo>
                      <a:pt x="233" y="119"/>
                    </a:lnTo>
                    <a:lnTo>
                      <a:pt x="235" y="138"/>
                    </a:lnTo>
                    <a:lnTo>
                      <a:pt x="235" y="159"/>
                    </a:lnTo>
                    <a:lnTo>
                      <a:pt x="236" y="184"/>
                    </a:lnTo>
                    <a:lnTo>
                      <a:pt x="236" y="209"/>
                    </a:lnTo>
                    <a:lnTo>
                      <a:pt x="236" y="253"/>
                    </a:lnTo>
                    <a:lnTo>
                      <a:pt x="235" y="290"/>
                    </a:lnTo>
                    <a:lnTo>
                      <a:pt x="231" y="319"/>
                    </a:lnTo>
                    <a:lnTo>
                      <a:pt x="225" y="342"/>
                    </a:lnTo>
                    <a:lnTo>
                      <a:pt x="217" y="359"/>
                    </a:lnTo>
                    <a:lnTo>
                      <a:pt x="208" y="373"/>
                    </a:lnTo>
                    <a:lnTo>
                      <a:pt x="196" y="380"/>
                    </a:lnTo>
                    <a:lnTo>
                      <a:pt x="181" y="386"/>
                    </a:lnTo>
                    <a:lnTo>
                      <a:pt x="195" y="386"/>
                    </a:lnTo>
                    <a:lnTo>
                      <a:pt x="204" y="390"/>
                    </a:lnTo>
                    <a:lnTo>
                      <a:pt x="214" y="398"/>
                    </a:lnTo>
                    <a:lnTo>
                      <a:pt x="219" y="409"/>
                    </a:lnTo>
                    <a:lnTo>
                      <a:pt x="229" y="434"/>
                    </a:lnTo>
                    <a:lnTo>
                      <a:pt x="235" y="457"/>
                    </a:lnTo>
                    <a:lnTo>
                      <a:pt x="235" y="465"/>
                    </a:lnTo>
                    <a:lnTo>
                      <a:pt x="236" y="473"/>
                    </a:lnTo>
                    <a:lnTo>
                      <a:pt x="236" y="484"/>
                    </a:lnTo>
                    <a:lnTo>
                      <a:pt x="236" y="500"/>
                    </a:lnTo>
                    <a:lnTo>
                      <a:pt x="236" y="515"/>
                    </a:lnTo>
                    <a:lnTo>
                      <a:pt x="236" y="534"/>
                    </a:lnTo>
                    <a:lnTo>
                      <a:pt x="236" y="553"/>
                    </a:lnTo>
                    <a:lnTo>
                      <a:pt x="236" y="576"/>
                    </a:lnTo>
                    <a:lnTo>
                      <a:pt x="236" y="796"/>
                    </a:lnTo>
                    <a:lnTo>
                      <a:pt x="185" y="805"/>
                    </a:lnTo>
                    <a:lnTo>
                      <a:pt x="132" y="815"/>
                    </a:lnTo>
                    <a:lnTo>
                      <a:pt x="132" y="678"/>
                    </a:lnTo>
                    <a:lnTo>
                      <a:pt x="132" y="540"/>
                    </a:lnTo>
                    <a:lnTo>
                      <a:pt x="132" y="513"/>
                    </a:lnTo>
                    <a:lnTo>
                      <a:pt x="132" y="492"/>
                    </a:lnTo>
                    <a:lnTo>
                      <a:pt x="130" y="478"/>
                    </a:lnTo>
                    <a:lnTo>
                      <a:pt x="128" y="469"/>
                    </a:lnTo>
                    <a:lnTo>
                      <a:pt x="122" y="461"/>
                    </a:lnTo>
                    <a:lnTo>
                      <a:pt x="116" y="459"/>
                    </a:lnTo>
                    <a:lnTo>
                      <a:pt x="111" y="459"/>
                    </a:lnTo>
                    <a:lnTo>
                      <a:pt x="111" y="817"/>
                    </a:lnTo>
                    <a:lnTo>
                      <a:pt x="56" y="826"/>
                    </a:lnTo>
                    <a:lnTo>
                      <a:pt x="0" y="836"/>
                    </a:lnTo>
                    <a:lnTo>
                      <a:pt x="0" y="428"/>
                    </a:lnTo>
                    <a:lnTo>
                      <a:pt x="0" y="21"/>
                    </a:lnTo>
                    <a:close/>
                    <a:moveTo>
                      <a:pt x="111" y="157"/>
                    </a:moveTo>
                    <a:lnTo>
                      <a:pt x="111" y="236"/>
                    </a:lnTo>
                    <a:lnTo>
                      <a:pt x="111" y="315"/>
                    </a:lnTo>
                    <a:lnTo>
                      <a:pt x="120" y="311"/>
                    </a:lnTo>
                    <a:lnTo>
                      <a:pt x="128" y="305"/>
                    </a:lnTo>
                    <a:lnTo>
                      <a:pt x="130" y="300"/>
                    </a:lnTo>
                    <a:lnTo>
                      <a:pt x="130" y="288"/>
                    </a:lnTo>
                    <a:lnTo>
                      <a:pt x="132" y="271"/>
                    </a:lnTo>
                    <a:lnTo>
                      <a:pt x="132" y="250"/>
                    </a:lnTo>
                    <a:lnTo>
                      <a:pt x="132" y="228"/>
                    </a:lnTo>
                    <a:lnTo>
                      <a:pt x="132" y="205"/>
                    </a:lnTo>
                    <a:lnTo>
                      <a:pt x="132" y="192"/>
                    </a:lnTo>
                    <a:lnTo>
                      <a:pt x="130" y="180"/>
                    </a:lnTo>
                    <a:lnTo>
                      <a:pt x="130" y="171"/>
                    </a:lnTo>
                    <a:lnTo>
                      <a:pt x="128" y="165"/>
                    </a:lnTo>
                    <a:lnTo>
                      <a:pt x="120" y="159"/>
                    </a:lnTo>
                    <a:lnTo>
                      <a:pt x="111" y="15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4" name="Freeform 43"/>
              <p:cNvSpPr>
                <a:spLocks noEditPoints="1"/>
              </p:cNvSpPr>
              <p:nvPr/>
            </p:nvSpPr>
            <p:spPr bwMode="auto">
              <a:xfrm>
                <a:off x="2757" y="1898"/>
                <a:ext cx="119" cy="418"/>
              </a:xfrm>
              <a:custGeom>
                <a:avLst/>
                <a:gdLst>
                  <a:gd name="T0" fmla="*/ 5 w 238"/>
                  <a:gd name="T1" fmla="*/ 2 h 836"/>
                  <a:gd name="T2" fmla="*/ 14 w 238"/>
                  <a:gd name="T3" fmla="*/ 1 h 836"/>
                  <a:gd name="T4" fmla="*/ 21 w 238"/>
                  <a:gd name="T5" fmla="*/ 0 h 836"/>
                  <a:gd name="T6" fmla="*/ 24 w 238"/>
                  <a:gd name="T7" fmla="*/ 1 h 836"/>
                  <a:gd name="T8" fmla="*/ 27 w 238"/>
                  <a:gd name="T9" fmla="*/ 5 h 836"/>
                  <a:gd name="T10" fmla="*/ 29 w 238"/>
                  <a:gd name="T11" fmla="*/ 11 h 836"/>
                  <a:gd name="T12" fmla="*/ 30 w 238"/>
                  <a:gd name="T13" fmla="*/ 20 h 836"/>
                  <a:gd name="T14" fmla="*/ 30 w 238"/>
                  <a:gd name="T15" fmla="*/ 31 h 836"/>
                  <a:gd name="T16" fmla="*/ 30 w 238"/>
                  <a:gd name="T17" fmla="*/ 40 h 836"/>
                  <a:gd name="T18" fmla="*/ 28 w 238"/>
                  <a:gd name="T19" fmla="*/ 45 h 836"/>
                  <a:gd name="T20" fmla="*/ 25 w 238"/>
                  <a:gd name="T21" fmla="*/ 48 h 836"/>
                  <a:gd name="T22" fmla="*/ 25 w 238"/>
                  <a:gd name="T23" fmla="*/ 49 h 836"/>
                  <a:gd name="T24" fmla="*/ 27 w 238"/>
                  <a:gd name="T25" fmla="*/ 50 h 836"/>
                  <a:gd name="T26" fmla="*/ 29 w 238"/>
                  <a:gd name="T27" fmla="*/ 54 h 836"/>
                  <a:gd name="T28" fmla="*/ 30 w 238"/>
                  <a:gd name="T29" fmla="*/ 58 h 836"/>
                  <a:gd name="T30" fmla="*/ 30 w 238"/>
                  <a:gd name="T31" fmla="*/ 60 h 836"/>
                  <a:gd name="T32" fmla="*/ 30 w 238"/>
                  <a:gd name="T33" fmla="*/ 65 h 836"/>
                  <a:gd name="T34" fmla="*/ 30 w 238"/>
                  <a:gd name="T35" fmla="*/ 70 h 836"/>
                  <a:gd name="T36" fmla="*/ 30 w 238"/>
                  <a:gd name="T37" fmla="*/ 100 h 836"/>
                  <a:gd name="T38" fmla="*/ 17 w 238"/>
                  <a:gd name="T39" fmla="*/ 102 h 836"/>
                  <a:gd name="T40" fmla="*/ 17 w 238"/>
                  <a:gd name="T41" fmla="*/ 68 h 836"/>
                  <a:gd name="T42" fmla="*/ 17 w 238"/>
                  <a:gd name="T43" fmla="*/ 61 h 836"/>
                  <a:gd name="T44" fmla="*/ 17 w 238"/>
                  <a:gd name="T45" fmla="*/ 58 h 836"/>
                  <a:gd name="T46" fmla="*/ 15 w 238"/>
                  <a:gd name="T47" fmla="*/ 57 h 836"/>
                  <a:gd name="T48" fmla="*/ 15 w 238"/>
                  <a:gd name="T49" fmla="*/ 103 h 836"/>
                  <a:gd name="T50" fmla="*/ 0 w 238"/>
                  <a:gd name="T51" fmla="*/ 105 h 836"/>
                  <a:gd name="T52" fmla="*/ 0 w 238"/>
                  <a:gd name="T53" fmla="*/ 3 h 836"/>
                  <a:gd name="T54" fmla="*/ 15 w 238"/>
                  <a:gd name="T55" fmla="*/ 20 h 836"/>
                  <a:gd name="T56" fmla="*/ 15 w 238"/>
                  <a:gd name="T57" fmla="*/ 40 h 836"/>
                  <a:gd name="T58" fmla="*/ 17 w 238"/>
                  <a:gd name="T59" fmla="*/ 39 h 836"/>
                  <a:gd name="T60" fmla="*/ 17 w 238"/>
                  <a:gd name="T61" fmla="*/ 36 h 836"/>
                  <a:gd name="T62" fmla="*/ 17 w 238"/>
                  <a:gd name="T63" fmla="*/ 31 h 836"/>
                  <a:gd name="T64" fmla="*/ 17 w 238"/>
                  <a:gd name="T65" fmla="*/ 26 h 836"/>
                  <a:gd name="T66" fmla="*/ 17 w 238"/>
                  <a:gd name="T67" fmla="*/ 23 h 836"/>
                  <a:gd name="T68" fmla="*/ 17 w 238"/>
                  <a:gd name="T69" fmla="*/ 21 h 836"/>
                  <a:gd name="T70" fmla="*/ 15 w 238"/>
                  <a:gd name="T71" fmla="*/ 20 h 8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38"/>
                  <a:gd name="T109" fmla="*/ 0 h 836"/>
                  <a:gd name="T110" fmla="*/ 238 w 238"/>
                  <a:gd name="T111" fmla="*/ 836 h 8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38" h="836">
                    <a:moveTo>
                      <a:pt x="0" y="19"/>
                    </a:moveTo>
                    <a:lnTo>
                      <a:pt x="40" y="14"/>
                    </a:lnTo>
                    <a:lnTo>
                      <a:pt x="78" y="8"/>
                    </a:lnTo>
                    <a:lnTo>
                      <a:pt x="111" y="4"/>
                    </a:lnTo>
                    <a:lnTo>
                      <a:pt x="139" y="0"/>
                    </a:lnTo>
                    <a:lnTo>
                      <a:pt x="162" y="0"/>
                    </a:lnTo>
                    <a:lnTo>
                      <a:pt x="177" y="2"/>
                    </a:lnTo>
                    <a:lnTo>
                      <a:pt x="191" y="8"/>
                    </a:lnTo>
                    <a:lnTo>
                      <a:pt x="202" y="19"/>
                    </a:lnTo>
                    <a:lnTo>
                      <a:pt x="212" y="35"/>
                    </a:lnTo>
                    <a:lnTo>
                      <a:pt x="221" y="56"/>
                    </a:lnTo>
                    <a:lnTo>
                      <a:pt x="229" y="83"/>
                    </a:lnTo>
                    <a:lnTo>
                      <a:pt x="235" y="117"/>
                    </a:lnTo>
                    <a:lnTo>
                      <a:pt x="237" y="160"/>
                    </a:lnTo>
                    <a:lnTo>
                      <a:pt x="238" y="208"/>
                    </a:lnTo>
                    <a:lnTo>
                      <a:pt x="238" y="252"/>
                    </a:lnTo>
                    <a:lnTo>
                      <a:pt x="237" y="288"/>
                    </a:lnTo>
                    <a:lnTo>
                      <a:pt x="233" y="317"/>
                    </a:lnTo>
                    <a:lnTo>
                      <a:pt x="227" y="340"/>
                    </a:lnTo>
                    <a:lnTo>
                      <a:pt x="219" y="358"/>
                    </a:lnTo>
                    <a:lnTo>
                      <a:pt x="210" y="371"/>
                    </a:lnTo>
                    <a:lnTo>
                      <a:pt x="198" y="381"/>
                    </a:lnTo>
                    <a:lnTo>
                      <a:pt x="183" y="387"/>
                    </a:lnTo>
                    <a:lnTo>
                      <a:pt x="195" y="387"/>
                    </a:lnTo>
                    <a:lnTo>
                      <a:pt x="206" y="390"/>
                    </a:lnTo>
                    <a:lnTo>
                      <a:pt x="214" y="398"/>
                    </a:lnTo>
                    <a:lnTo>
                      <a:pt x="221" y="410"/>
                    </a:lnTo>
                    <a:lnTo>
                      <a:pt x="231" y="435"/>
                    </a:lnTo>
                    <a:lnTo>
                      <a:pt x="237" y="458"/>
                    </a:lnTo>
                    <a:lnTo>
                      <a:pt x="237" y="465"/>
                    </a:lnTo>
                    <a:lnTo>
                      <a:pt x="238" y="473"/>
                    </a:lnTo>
                    <a:lnTo>
                      <a:pt x="238" y="485"/>
                    </a:lnTo>
                    <a:lnTo>
                      <a:pt x="238" y="498"/>
                    </a:lnTo>
                    <a:lnTo>
                      <a:pt x="238" y="515"/>
                    </a:lnTo>
                    <a:lnTo>
                      <a:pt x="238" y="533"/>
                    </a:lnTo>
                    <a:lnTo>
                      <a:pt x="238" y="554"/>
                    </a:lnTo>
                    <a:lnTo>
                      <a:pt x="238" y="577"/>
                    </a:lnTo>
                    <a:lnTo>
                      <a:pt x="238" y="796"/>
                    </a:lnTo>
                    <a:lnTo>
                      <a:pt x="187" y="806"/>
                    </a:lnTo>
                    <a:lnTo>
                      <a:pt x="134" y="813"/>
                    </a:lnTo>
                    <a:lnTo>
                      <a:pt x="134" y="677"/>
                    </a:lnTo>
                    <a:lnTo>
                      <a:pt x="134" y="540"/>
                    </a:lnTo>
                    <a:lnTo>
                      <a:pt x="134" y="513"/>
                    </a:lnTo>
                    <a:lnTo>
                      <a:pt x="134" y="492"/>
                    </a:lnTo>
                    <a:lnTo>
                      <a:pt x="132" y="477"/>
                    </a:lnTo>
                    <a:lnTo>
                      <a:pt x="130" y="467"/>
                    </a:lnTo>
                    <a:lnTo>
                      <a:pt x="128" y="463"/>
                    </a:lnTo>
                    <a:lnTo>
                      <a:pt x="124" y="460"/>
                    </a:lnTo>
                    <a:lnTo>
                      <a:pt x="113" y="460"/>
                    </a:lnTo>
                    <a:lnTo>
                      <a:pt x="113" y="817"/>
                    </a:lnTo>
                    <a:lnTo>
                      <a:pt x="57" y="827"/>
                    </a:lnTo>
                    <a:lnTo>
                      <a:pt x="0" y="836"/>
                    </a:lnTo>
                    <a:lnTo>
                      <a:pt x="0" y="429"/>
                    </a:lnTo>
                    <a:lnTo>
                      <a:pt x="0" y="19"/>
                    </a:lnTo>
                    <a:close/>
                    <a:moveTo>
                      <a:pt x="113" y="158"/>
                    </a:moveTo>
                    <a:lnTo>
                      <a:pt x="113" y="237"/>
                    </a:lnTo>
                    <a:lnTo>
                      <a:pt x="113" y="315"/>
                    </a:lnTo>
                    <a:lnTo>
                      <a:pt x="122" y="312"/>
                    </a:lnTo>
                    <a:lnTo>
                      <a:pt x="130" y="306"/>
                    </a:lnTo>
                    <a:lnTo>
                      <a:pt x="132" y="298"/>
                    </a:lnTo>
                    <a:lnTo>
                      <a:pt x="132" y="287"/>
                    </a:lnTo>
                    <a:lnTo>
                      <a:pt x="134" y="271"/>
                    </a:lnTo>
                    <a:lnTo>
                      <a:pt x="134" y="250"/>
                    </a:lnTo>
                    <a:lnTo>
                      <a:pt x="134" y="229"/>
                    </a:lnTo>
                    <a:lnTo>
                      <a:pt x="134" y="206"/>
                    </a:lnTo>
                    <a:lnTo>
                      <a:pt x="134" y="192"/>
                    </a:lnTo>
                    <a:lnTo>
                      <a:pt x="132" y="179"/>
                    </a:lnTo>
                    <a:lnTo>
                      <a:pt x="132" y="171"/>
                    </a:lnTo>
                    <a:lnTo>
                      <a:pt x="130" y="163"/>
                    </a:lnTo>
                    <a:lnTo>
                      <a:pt x="122" y="160"/>
                    </a:lnTo>
                    <a:lnTo>
                      <a:pt x="113" y="15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5" name="Freeform 44"/>
              <p:cNvSpPr>
                <a:spLocks noEditPoints="1"/>
              </p:cNvSpPr>
              <p:nvPr/>
            </p:nvSpPr>
            <p:spPr bwMode="auto">
              <a:xfrm>
                <a:off x="2892" y="1866"/>
                <a:ext cx="123" cy="426"/>
              </a:xfrm>
              <a:custGeom>
                <a:avLst/>
                <a:gdLst>
                  <a:gd name="T0" fmla="*/ 31 w 246"/>
                  <a:gd name="T1" fmla="*/ 63 h 851"/>
                  <a:gd name="T2" fmla="*/ 31 w 246"/>
                  <a:gd name="T3" fmla="*/ 70 h 851"/>
                  <a:gd name="T4" fmla="*/ 31 w 246"/>
                  <a:gd name="T5" fmla="*/ 75 h 851"/>
                  <a:gd name="T6" fmla="*/ 31 w 246"/>
                  <a:gd name="T7" fmla="*/ 79 h 851"/>
                  <a:gd name="T8" fmla="*/ 30 w 246"/>
                  <a:gd name="T9" fmla="*/ 87 h 851"/>
                  <a:gd name="T10" fmla="*/ 27 w 246"/>
                  <a:gd name="T11" fmla="*/ 96 h 851"/>
                  <a:gd name="T12" fmla="*/ 25 w 246"/>
                  <a:gd name="T13" fmla="*/ 101 h 851"/>
                  <a:gd name="T14" fmla="*/ 22 w 246"/>
                  <a:gd name="T15" fmla="*/ 104 h 851"/>
                  <a:gd name="T16" fmla="*/ 18 w 246"/>
                  <a:gd name="T17" fmla="*/ 106 h 851"/>
                  <a:gd name="T18" fmla="*/ 14 w 246"/>
                  <a:gd name="T19" fmla="*/ 107 h 851"/>
                  <a:gd name="T20" fmla="*/ 10 w 246"/>
                  <a:gd name="T21" fmla="*/ 106 h 851"/>
                  <a:gd name="T22" fmla="*/ 7 w 246"/>
                  <a:gd name="T23" fmla="*/ 104 h 851"/>
                  <a:gd name="T24" fmla="*/ 4 w 246"/>
                  <a:gd name="T25" fmla="*/ 100 h 851"/>
                  <a:gd name="T26" fmla="*/ 2 w 246"/>
                  <a:gd name="T27" fmla="*/ 95 h 851"/>
                  <a:gd name="T28" fmla="*/ 1 w 246"/>
                  <a:gd name="T29" fmla="*/ 86 h 851"/>
                  <a:gd name="T30" fmla="*/ 1 w 246"/>
                  <a:gd name="T31" fmla="*/ 83 h 851"/>
                  <a:gd name="T32" fmla="*/ 1 w 246"/>
                  <a:gd name="T33" fmla="*/ 78 h 851"/>
                  <a:gd name="T34" fmla="*/ 0 w 246"/>
                  <a:gd name="T35" fmla="*/ 72 h 851"/>
                  <a:gd name="T36" fmla="*/ 0 w 246"/>
                  <a:gd name="T37" fmla="*/ 65 h 851"/>
                  <a:gd name="T38" fmla="*/ 0 w 246"/>
                  <a:gd name="T39" fmla="*/ 48 h 851"/>
                  <a:gd name="T40" fmla="*/ 0 w 246"/>
                  <a:gd name="T41" fmla="*/ 41 h 851"/>
                  <a:gd name="T42" fmla="*/ 1 w 246"/>
                  <a:gd name="T43" fmla="*/ 35 h 851"/>
                  <a:gd name="T44" fmla="*/ 1 w 246"/>
                  <a:gd name="T45" fmla="*/ 30 h 851"/>
                  <a:gd name="T46" fmla="*/ 1 w 246"/>
                  <a:gd name="T47" fmla="*/ 26 h 851"/>
                  <a:gd name="T48" fmla="*/ 2 w 246"/>
                  <a:gd name="T49" fmla="*/ 20 h 851"/>
                  <a:gd name="T50" fmla="*/ 4 w 246"/>
                  <a:gd name="T51" fmla="*/ 11 h 851"/>
                  <a:gd name="T52" fmla="*/ 7 w 246"/>
                  <a:gd name="T53" fmla="*/ 7 h 851"/>
                  <a:gd name="T54" fmla="*/ 10 w 246"/>
                  <a:gd name="T55" fmla="*/ 3 h 851"/>
                  <a:gd name="T56" fmla="*/ 14 w 246"/>
                  <a:gd name="T57" fmla="*/ 1 h 851"/>
                  <a:gd name="T58" fmla="*/ 18 w 246"/>
                  <a:gd name="T59" fmla="*/ 0 h 851"/>
                  <a:gd name="T60" fmla="*/ 21 w 246"/>
                  <a:gd name="T61" fmla="*/ 1 h 851"/>
                  <a:gd name="T62" fmla="*/ 25 w 246"/>
                  <a:gd name="T63" fmla="*/ 3 h 851"/>
                  <a:gd name="T64" fmla="*/ 27 w 246"/>
                  <a:gd name="T65" fmla="*/ 7 h 851"/>
                  <a:gd name="T66" fmla="*/ 29 w 246"/>
                  <a:gd name="T67" fmla="*/ 12 h 851"/>
                  <a:gd name="T68" fmla="*/ 31 w 246"/>
                  <a:gd name="T69" fmla="*/ 21 h 851"/>
                  <a:gd name="T70" fmla="*/ 31 w 246"/>
                  <a:gd name="T71" fmla="*/ 25 h 851"/>
                  <a:gd name="T72" fmla="*/ 31 w 246"/>
                  <a:gd name="T73" fmla="*/ 29 h 851"/>
                  <a:gd name="T74" fmla="*/ 31 w 246"/>
                  <a:gd name="T75" fmla="*/ 35 h 851"/>
                  <a:gd name="T76" fmla="*/ 31 w 246"/>
                  <a:gd name="T77" fmla="*/ 43 h 851"/>
                  <a:gd name="T78" fmla="*/ 31 w 246"/>
                  <a:gd name="T79" fmla="*/ 60 h 851"/>
                  <a:gd name="T80" fmla="*/ 17 w 246"/>
                  <a:gd name="T81" fmla="*/ 29 h 851"/>
                  <a:gd name="T82" fmla="*/ 17 w 246"/>
                  <a:gd name="T83" fmla="*/ 24 h 851"/>
                  <a:gd name="T84" fmla="*/ 17 w 246"/>
                  <a:gd name="T85" fmla="*/ 21 h 851"/>
                  <a:gd name="T86" fmla="*/ 15 w 246"/>
                  <a:gd name="T87" fmla="*/ 20 h 851"/>
                  <a:gd name="T88" fmla="*/ 15 w 246"/>
                  <a:gd name="T89" fmla="*/ 21 h 851"/>
                  <a:gd name="T90" fmla="*/ 14 w 246"/>
                  <a:gd name="T91" fmla="*/ 22 h 851"/>
                  <a:gd name="T92" fmla="*/ 14 w 246"/>
                  <a:gd name="T93" fmla="*/ 27 h 851"/>
                  <a:gd name="T94" fmla="*/ 14 w 246"/>
                  <a:gd name="T95" fmla="*/ 53 h 851"/>
                  <a:gd name="T96" fmla="*/ 14 w 246"/>
                  <a:gd name="T97" fmla="*/ 80 h 851"/>
                  <a:gd name="T98" fmla="*/ 14 w 246"/>
                  <a:gd name="T99" fmla="*/ 84 h 851"/>
                  <a:gd name="T100" fmla="*/ 15 w 246"/>
                  <a:gd name="T101" fmla="*/ 85 h 851"/>
                  <a:gd name="T102" fmla="*/ 15 w 246"/>
                  <a:gd name="T103" fmla="*/ 87 h 851"/>
                  <a:gd name="T104" fmla="*/ 15 w 246"/>
                  <a:gd name="T105" fmla="*/ 87 h 851"/>
                  <a:gd name="T106" fmla="*/ 17 w 246"/>
                  <a:gd name="T107" fmla="*/ 85 h 851"/>
                  <a:gd name="T108" fmla="*/ 17 w 246"/>
                  <a:gd name="T109" fmla="*/ 82 h 851"/>
                  <a:gd name="T110" fmla="*/ 17 w 246"/>
                  <a:gd name="T111" fmla="*/ 75 h 851"/>
                  <a:gd name="T112" fmla="*/ 17 w 246"/>
                  <a:gd name="T113" fmla="*/ 29 h 8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6"/>
                  <a:gd name="T172" fmla="*/ 0 h 851"/>
                  <a:gd name="T173" fmla="*/ 246 w 246"/>
                  <a:gd name="T174" fmla="*/ 851 h 85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6" h="851">
                    <a:moveTo>
                      <a:pt x="246" y="473"/>
                    </a:moveTo>
                    <a:lnTo>
                      <a:pt x="246" y="501"/>
                    </a:lnTo>
                    <a:lnTo>
                      <a:pt x="246" y="528"/>
                    </a:lnTo>
                    <a:lnTo>
                      <a:pt x="246" y="553"/>
                    </a:lnTo>
                    <a:lnTo>
                      <a:pt x="244" y="576"/>
                    </a:lnTo>
                    <a:lnTo>
                      <a:pt x="244" y="598"/>
                    </a:lnTo>
                    <a:lnTo>
                      <a:pt x="244" y="615"/>
                    </a:lnTo>
                    <a:lnTo>
                      <a:pt x="242" y="632"/>
                    </a:lnTo>
                    <a:lnTo>
                      <a:pt x="242" y="646"/>
                    </a:lnTo>
                    <a:lnTo>
                      <a:pt x="236" y="696"/>
                    </a:lnTo>
                    <a:lnTo>
                      <a:pt x="225" y="744"/>
                    </a:lnTo>
                    <a:lnTo>
                      <a:pt x="215" y="765"/>
                    </a:lnTo>
                    <a:lnTo>
                      <a:pt x="206" y="786"/>
                    </a:lnTo>
                    <a:lnTo>
                      <a:pt x="194" y="803"/>
                    </a:lnTo>
                    <a:lnTo>
                      <a:pt x="183" y="817"/>
                    </a:lnTo>
                    <a:lnTo>
                      <a:pt x="169" y="830"/>
                    </a:lnTo>
                    <a:lnTo>
                      <a:pt x="154" y="840"/>
                    </a:lnTo>
                    <a:lnTo>
                      <a:pt x="139" y="846"/>
                    </a:lnTo>
                    <a:lnTo>
                      <a:pt x="122" y="849"/>
                    </a:lnTo>
                    <a:lnTo>
                      <a:pt x="106" y="851"/>
                    </a:lnTo>
                    <a:lnTo>
                      <a:pt x="91" y="849"/>
                    </a:lnTo>
                    <a:lnTo>
                      <a:pt x="78" y="846"/>
                    </a:lnTo>
                    <a:lnTo>
                      <a:pt x="65" y="838"/>
                    </a:lnTo>
                    <a:lnTo>
                      <a:pt x="51" y="828"/>
                    </a:lnTo>
                    <a:lnTo>
                      <a:pt x="40" y="815"/>
                    </a:lnTo>
                    <a:lnTo>
                      <a:pt x="30" y="799"/>
                    </a:lnTo>
                    <a:lnTo>
                      <a:pt x="23" y="780"/>
                    </a:lnTo>
                    <a:lnTo>
                      <a:pt x="15" y="759"/>
                    </a:lnTo>
                    <a:lnTo>
                      <a:pt x="9" y="736"/>
                    </a:lnTo>
                    <a:lnTo>
                      <a:pt x="4" y="688"/>
                    </a:lnTo>
                    <a:lnTo>
                      <a:pt x="4" y="674"/>
                    </a:lnTo>
                    <a:lnTo>
                      <a:pt x="2" y="659"/>
                    </a:lnTo>
                    <a:lnTo>
                      <a:pt x="2" y="640"/>
                    </a:lnTo>
                    <a:lnTo>
                      <a:pt x="2" y="621"/>
                    </a:lnTo>
                    <a:lnTo>
                      <a:pt x="0" y="598"/>
                    </a:lnTo>
                    <a:lnTo>
                      <a:pt x="0" y="573"/>
                    </a:lnTo>
                    <a:lnTo>
                      <a:pt x="0" y="546"/>
                    </a:lnTo>
                    <a:lnTo>
                      <a:pt x="0" y="515"/>
                    </a:lnTo>
                    <a:lnTo>
                      <a:pt x="0" y="448"/>
                    </a:lnTo>
                    <a:lnTo>
                      <a:pt x="0" y="378"/>
                    </a:lnTo>
                    <a:lnTo>
                      <a:pt x="0" y="350"/>
                    </a:lnTo>
                    <a:lnTo>
                      <a:pt x="0" y="323"/>
                    </a:lnTo>
                    <a:lnTo>
                      <a:pt x="0" y="298"/>
                    </a:lnTo>
                    <a:lnTo>
                      <a:pt x="2" y="275"/>
                    </a:lnTo>
                    <a:lnTo>
                      <a:pt x="2" y="253"/>
                    </a:lnTo>
                    <a:lnTo>
                      <a:pt x="2" y="236"/>
                    </a:lnTo>
                    <a:lnTo>
                      <a:pt x="4" y="219"/>
                    </a:lnTo>
                    <a:lnTo>
                      <a:pt x="4" y="205"/>
                    </a:lnTo>
                    <a:lnTo>
                      <a:pt x="6" y="180"/>
                    </a:lnTo>
                    <a:lnTo>
                      <a:pt x="9" y="155"/>
                    </a:lnTo>
                    <a:lnTo>
                      <a:pt x="21" y="107"/>
                    </a:lnTo>
                    <a:lnTo>
                      <a:pt x="28" y="86"/>
                    </a:lnTo>
                    <a:lnTo>
                      <a:pt x="40" y="67"/>
                    </a:lnTo>
                    <a:lnTo>
                      <a:pt x="51" y="50"/>
                    </a:lnTo>
                    <a:lnTo>
                      <a:pt x="63" y="34"/>
                    </a:lnTo>
                    <a:lnTo>
                      <a:pt x="76" y="21"/>
                    </a:lnTo>
                    <a:lnTo>
                      <a:pt x="89" y="13"/>
                    </a:lnTo>
                    <a:lnTo>
                      <a:pt x="105" y="5"/>
                    </a:lnTo>
                    <a:lnTo>
                      <a:pt x="122" y="2"/>
                    </a:lnTo>
                    <a:lnTo>
                      <a:pt x="139" y="0"/>
                    </a:lnTo>
                    <a:lnTo>
                      <a:pt x="154" y="2"/>
                    </a:lnTo>
                    <a:lnTo>
                      <a:pt x="167" y="5"/>
                    </a:lnTo>
                    <a:lnTo>
                      <a:pt x="181" y="13"/>
                    </a:lnTo>
                    <a:lnTo>
                      <a:pt x="194" y="23"/>
                    </a:lnTo>
                    <a:lnTo>
                      <a:pt x="206" y="36"/>
                    </a:lnTo>
                    <a:lnTo>
                      <a:pt x="215" y="53"/>
                    </a:lnTo>
                    <a:lnTo>
                      <a:pt x="223" y="73"/>
                    </a:lnTo>
                    <a:lnTo>
                      <a:pt x="230" y="94"/>
                    </a:lnTo>
                    <a:lnTo>
                      <a:pt x="236" y="115"/>
                    </a:lnTo>
                    <a:lnTo>
                      <a:pt x="242" y="163"/>
                    </a:lnTo>
                    <a:lnTo>
                      <a:pt x="242" y="177"/>
                    </a:lnTo>
                    <a:lnTo>
                      <a:pt x="244" y="194"/>
                    </a:lnTo>
                    <a:lnTo>
                      <a:pt x="244" y="211"/>
                    </a:lnTo>
                    <a:lnTo>
                      <a:pt x="244" y="232"/>
                    </a:lnTo>
                    <a:lnTo>
                      <a:pt x="246" y="255"/>
                    </a:lnTo>
                    <a:lnTo>
                      <a:pt x="246" y="280"/>
                    </a:lnTo>
                    <a:lnTo>
                      <a:pt x="246" y="309"/>
                    </a:lnTo>
                    <a:lnTo>
                      <a:pt x="246" y="338"/>
                    </a:lnTo>
                    <a:lnTo>
                      <a:pt x="246" y="405"/>
                    </a:lnTo>
                    <a:lnTo>
                      <a:pt x="246" y="473"/>
                    </a:lnTo>
                    <a:close/>
                    <a:moveTo>
                      <a:pt x="133" y="230"/>
                    </a:moveTo>
                    <a:lnTo>
                      <a:pt x="133" y="207"/>
                    </a:lnTo>
                    <a:lnTo>
                      <a:pt x="133" y="188"/>
                    </a:lnTo>
                    <a:lnTo>
                      <a:pt x="133" y="175"/>
                    </a:lnTo>
                    <a:lnTo>
                      <a:pt x="131" y="165"/>
                    </a:lnTo>
                    <a:lnTo>
                      <a:pt x="127" y="157"/>
                    </a:lnTo>
                    <a:lnTo>
                      <a:pt x="124" y="155"/>
                    </a:lnTo>
                    <a:lnTo>
                      <a:pt x="118" y="159"/>
                    </a:lnTo>
                    <a:lnTo>
                      <a:pt x="116" y="163"/>
                    </a:lnTo>
                    <a:lnTo>
                      <a:pt x="114" y="167"/>
                    </a:lnTo>
                    <a:lnTo>
                      <a:pt x="112" y="175"/>
                    </a:lnTo>
                    <a:lnTo>
                      <a:pt x="112" y="188"/>
                    </a:lnTo>
                    <a:lnTo>
                      <a:pt x="112" y="209"/>
                    </a:lnTo>
                    <a:lnTo>
                      <a:pt x="112" y="234"/>
                    </a:lnTo>
                    <a:lnTo>
                      <a:pt x="112" y="421"/>
                    </a:lnTo>
                    <a:lnTo>
                      <a:pt x="112" y="605"/>
                    </a:lnTo>
                    <a:lnTo>
                      <a:pt x="112" y="636"/>
                    </a:lnTo>
                    <a:lnTo>
                      <a:pt x="112" y="659"/>
                    </a:lnTo>
                    <a:lnTo>
                      <a:pt x="112" y="669"/>
                    </a:lnTo>
                    <a:lnTo>
                      <a:pt x="112" y="676"/>
                    </a:lnTo>
                    <a:lnTo>
                      <a:pt x="114" y="680"/>
                    </a:lnTo>
                    <a:lnTo>
                      <a:pt x="114" y="684"/>
                    </a:lnTo>
                    <a:lnTo>
                      <a:pt x="116" y="694"/>
                    </a:lnTo>
                    <a:lnTo>
                      <a:pt x="122" y="696"/>
                    </a:lnTo>
                    <a:lnTo>
                      <a:pt x="127" y="692"/>
                    </a:lnTo>
                    <a:lnTo>
                      <a:pt x="129" y="686"/>
                    </a:lnTo>
                    <a:lnTo>
                      <a:pt x="131" y="680"/>
                    </a:lnTo>
                    <a:lnTo>
                      <a:pt x="133" y="669"/>
                    </a:lnTo>
                    <a:lnTo>
                      <a:pt x="133" y="651"/>
                    </a:lnTo>
                    <a:lnTo>
                      <a:pt x="133" y="626"/>
                    </a:lnTo>
                    <a:lnTo>
                      <a:pt x="133" y="596"/>
                    </a:lnTo>
                    <a:lnTo>
                      <a:pt x="133" y="413"/>
                    </a:lnTo>
                    <a:lnTo>
                      <a:pt x="133" y="23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6" name="Freeform 45"/>
              <p:cNvSpPr>
                <a:spLocks/>
              </p:cNvSpPr>
              <p:nvPr/>
            </p:nvSpPr>
            <p:spPr bwMode="auto">
              <a:xfrm>
                <a:off x="3031" y="1853"/>
                <a:ext cx="88" cy="417"/>
              </a:xfrm>
              <a:custGeom>
                <a:avLst/>
                <a:gdLst>
                  <a:gd name="T0" fmla="*/ 14 w 175"/>
                  <a:gd name="T1" fmla="*/ 0 h 834"/>
                  <a:gd name="T2" fmla="*/ 14 w 175"/>
                  <a:gd name="T3" fmla="*/ 40 h 834"/>
                  <a:gd name="T4" fmla="*/ 14 w 175"/>
                  <a:gd name="T5" fmla="*/ 80 h 834"/>
                  <a:gd name="T6" fmla="*/ 19 w 175"/>
                  <a:gd name="T7" fmla="*/ 79 h 834"/>
                  <a:gd name="T8" fmla="*/ 22 w 175"/>
                  <a:gd name="T9" fmla="*/ 79 h 834"/>
                  <a:gd name="T10" fmla="*/ 22 w 175"/>
                  <a:gd name="T11" fmla="*/ 101 h 834"/>
                  <a:gd name="T12" fmla="*/ 11 w 175"/>
                  <a:gd name="T13" fmla="*/ 103 h 834"/>
                  <a:gd name="T14" fmla="*/ 0 w 175"/>
                  <a:gd name="T15" fmla="*/ 104 h 834"/>
                  <a:gd name="T16" fmla="*/ 0 w 175"/>
                  <a:gd name="T17" fmla="*/ 53 h 834"/>
                  <a:gd name="T18" fmla="*/ 0 w 175"/>
                  <a:gd name="T19" fmla="*/ 3 h 834"/>
                  <a:gd name="T20" fmla="*/ 8 w 175"/>
                  <a:gd name="T21" fmla="*/ 2 h 834"/>
                  <a:gd name="T22" fmla="*/ 14 w 175"/>
                  <a:gd name="T23" fmla="*/ 0 h 8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5"/>
                  <a:gd name="T37" fmla="*/ 0 h 834"/>
                  <a:gd name="T38" fmla="*/ 175 w 175"/>
                  <a:gd name="T39" fmla="*/ 834 h 8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5" h="834">
                    <a:moveTo>
                      <a:pt x="112" y="0"/>
                    </a:moveTo>
                    <a:lnTo>
                      <a:pt x="112" y="319"/>
                    </a:lnTo>
                    <a:lnTo>
                      <a:pt x="112" y="636"/>
                    </a:lnTo>
                    <a:lnTo>
                      <a:pt x="145" y="632"/>
                    </a:lnTo>
                    <a:lnTo>
                      <a:pt x="175" y="626"/>
                    </a:lnTo>
                    <a:lnTo>
                      <a:pt x="175" y="805"/>
                    </a:lnTo>
                    <a:lnTo>
                      <a:pt x="88" y="821"/>
                    </a:lnTo>
                    <a:lnTo>
                      <a:pt x="0" y="834"/>
                    </a:lnTo>
                    <a:lnTo>
                      <a:pt x="0" y="427"/>
                    </a:lnTo>
                    <a:lnTo>
                      <a:pt x="0" y="19"/>
                    </a:lnTo>
                    <a:lnTo>
                      <a:pt x="57" y="9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7" name="Freeform 46"/>
              <p:cNvSpPr>
                <a:spLocks/>
              </p:cNvSpPr>
              <p:nvPr/>
            </p:nvSpPr>
            <p:spPr bwMode="auto">
              <a:xfrm>
                <a:off x="3129" y="1832"/>
                <a:ext cx="93" cy="423"/>
              </a:xfrm>
              <a:custGeom>
                <a:avLst/>
                <a:gdLst>
                  <a:gd name="T0" fmla="*/ 0 w 187"/>
                  <a:gd name="T1" fmla="*/ 3 h 846"/>
                  <a:gd name="T2" fmla="*/ 11 w 187"/>
                  <a:gd name="T3" fmla="*/ 2 h 846"/>
                  <a:gd name="T4" fmla="*/ 22 w 187"/>
                  <a:gd name="T5" fmla="*/ 0 h 846"/>
                  <a:gd name="T6" fmla="*/ 22 w 187"/>
                  <a:gd name="T7" fmla="*/ 23 h 846"/>
                  <a:gd name="T8" fmla="*/ 13 w 187"/>
                  <a:gd name="T9" fmla="*/ 24 h 846"/>
                  <a:gd name="T10" fmla="*/ 13 w 187"/>
                  <a:gd name="T11" fmla="*/ 32 h 846"/>
                  <a:gd name="T12" fmla="*/ 13 w 187"/>
                  <a:gd name="T13" fmla="*/ 41 h 846"/>
                  <a:gd name="T14" fmla="*/ 17 w 187"/>
                  <a:gd name="T15" fmla="*/ 40 h 846"/>
                  <a:gd name="T16" fmla="*/ 22 w 187"/>
                  <a:gd name="T17" fmla="*/ 39 h 846"/>
                  <a:gd name="T18" fmla="*/ 22 w 187"/>
                  <a:gd name="T19" fmla="*/ 50 h 846"/>
                  <a:gd name="T20" fmla="*/ 22 w 187"/>
                  <a:gd name="T21" fmla="*/ 60 h 846"/>
                  <a:gd name="T22" fmla="*/ 17 w 187"/>
                  <a:gd name="T23" fmla="*/ 61 h 846"/>
                  <a:gd name="T24" fmla="*/ 13 w 187"/>
                  <a:gd name="T25" fmla="*/ 61 h 846"/>
                  <a:gd name="T26" fmla="*/ 13 w 187"/>
                  <a:gd name="T27" fmla="*/ 81 h 846"/>
                  <a:gd name="T28" fmla="*/ 18 w 187"/>
                  <a:gd name="T29" fmla="*/ 81 h 846"/>
                  <a:gd name="T30" fmla="*/ 23 w 187"/>
                  <a:gd name="T31" fmla="*/ 80 h 846"/>
                  <a:gd name="T32" fmla="*/ 23 w 187"/>
                  <a:gd name="T33" fmla="*/ 102 h 846"/>
                  <a:gd name="T34" fmla="*/ 11 w 187"/>
                  <a:gd name="T35" fmla="*/ 104 h 846"/>
                  <a:gd name="T36" fmla="*/ 0 w 187"/>
                  <a:gd name="T37" fmla="*/ 106 h 846"/>
                  <a:gd name="T38" fmla="*/ 0 w 187"/>
                  <a:gd name="T39" fmla="*/ 54 h 846"/>
                  <a:gd name="T40" fmla="*/ 0 w 187"/>
                  <a:gd name="T41" fmla="*/ 3 h 84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7"/>
                  <a:gd name="T64" fmla="*/ 0 h 846"/>
                  <a:gd name="T65" fmla="*/ 187 w 187"/>
                  <a:gd name="T66" fmla="*/ 846 h 84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7" h="846">
                    <a:moveTo>
                      <a:pt x="0" y="29"/>
                    </a:moveTo>
                    <a:lnTo>
                      <a:pt x="90" y="16"/>
                    </a:lnTo>
                    <a:lnTo>
                      <a:pt x="179" y="0"/>
                    </a:lnTo>
                    <a:lnTo>
                      <a:pt x="179" y="179"/>
                    </a:lnTo>
                    <a:lnTo>
                      <a:pt x="111" y="191"/>
                    </a:lnTo>
                    <a:lnTo>
                      <a:pt x="111" y="256"/>
                    </a:lnTo>
                    <a:lnTo>
                      <a:pt x="111" y="321"/>
                    </a:lnTo>
                    <a:lnTo>
                      <a:pt x="143" y="316"/>
                    </a:lnTo>
                    <a:lnTo>
                      <a:pt x="176" y="312"/>
                    </a:lnTo>
                    <a:lnTo>
                      <a:pt x="176" y="396"/>
                    </a:lnTo>
                    <a:lnTo>
                      <a:pt x="176" y="483"/>
                    </a:lnTo>
                    <a:lnTo>
                      <a:pt x="143" y="489"/>
                    </a:lnTo>
                    <a:lnTo>
                      <a:pt x="111" y="493"/>
                    </a:lnTo>
                    <a:lnTo>
                      <a:pt x="111" y="648"/>
                    </a:lnTo>
                    <a:lnTo>
                      <a:pt x="149" y="641"/>
                    </a:lnTo>
                    <a:lnTo>
                      <a:pt x="187" y="635"/>
                    </a:lnTo>
                    <a:lnTo>
                      <a:pt x="187" y="814"/>
                    </a:lnTo>
                    <a:lnTo>
                      <a:pt x="94" y="831"/>
                    </a:lnTo>
                    <a:lnTo>
                      <a:pt x="0" y="846"/>
                    </a:lnTo>
                    <a:lnTo>
                      <a:pt x="0" y="43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8" name="Freeform 47"/>
              <p:cNvSpPr>
                <a:spLocks/>
              </p:cNvSpPr>
              <p:nvPr/>
            </p:nvSpPr>
            <p:spPr bwMode="auto">
              <a:xfrm>
                <a:off x="3229" y="1811"/>
                <a:ext cx="122" cy="425"/>
              </a:xfrm>
              <a:custGeom>
                <a:avLst/>
                <a:gdLst>
                  <a:gd name="T0" fmla="*/ 17 w 244"/>
                  <a:gd name="T1" fmla="*/ 34 h 852"/>
                  <a:gd name="T2" fmla="*/ 17 w 244"/>
                  <a:gd name="T3" fmla="*/ 26 h 852"/>
                  <a:gd name="T4" fmla="*/ 17 w 244"/>
                  <a:gd name="T5" fmla="*/ 22 h 852"/>
                  <a:gd name="T6" fmla="*/ 16 w 244"/>
                  <a:gd name="T7" fmla="*/ 20 h 852"/>
                  <a:gd name="T8" fmla="*/ 15 w 244"/>
                  <a:gd name="T9" fmla="*/ 19 h 852"/>
                  <a:gd name="T10" fmla="*/ 14 w 244"/>
                  <a:gd name="T11" fmla="*/ 21 h 852"/>
                  <a:gd name="T12" fmla="*/ 14 w 244"/>
                  <a:gd name="T13" fmla="*/ 26 h 852"/>
                  <a:gd name="T14" fmla="*/ 14 w 244"/>
                  <a:gd name="T15" fmla="*/ 30 h 852"/>
                  <a:gd name="T16" fmla="*/ 14 w 244"/>
                  <a:gd name="T17" fmla="*/ 32 h 852"/>
                  <a:gd name="T18" fmla="*/ 17 w 244"/>
                  <a:gd name="T19" fmla="*/ 38 h 852"/>
                  <a:gd name="T20" fmla="*/ 25 w 244"/>
                  <a:gd name="T21" fmla="*/ 46 h 852"/>
                  <a:gd name="T22" fmla="*/ 27 w 244"/>
                  <a:gd name="T23" fmla="*/ 50 h 852"/>
                  <a:gd name="T24" fmla="*/ 29 w 244"/>
                  <a:gd name="T25" fmla="*/ 53 h 852"/>
                  <a:gd name="T26" fmla="*/ 30 w 244"/>
                  <a:gd name="T27" fmla="*/ 57 h 852"/>
                  <a:gd name="T28" fmla="*/ 30 w 244"/>
                  <a:gd name="T29" fmla="*/ 62 h 852"/>
                  <a:gd name="T30" fmla="*/ 31 w 244"/>
                  <a:gd name="T31" fmla="*/ 67 h 852"/>
                  <a:gd name="T32" fmla="*/ 31 w 244"/>
                  <a:gd name="T33" fmla="*/ 74 h 852"/>
                  <a:gd name="T34" fmla="*/ 31 w 244"/>
                  <a:gd name="T35" fmla="*/ 84 h 852"/>
                  <a:gd name="T36" fmla="*/ 30 w 244"/>
                  <a:gd name="T37" fmla="*/ 91 h 852"/>
                  <a:gd name="T38" fmla="*/ 28 w 244"/>
                  <a:gd name="T39" fmla="*/ 96 h 852"/>
                  <a:gd name="T40" fmla="*/ 25 w 244"/>
                  <a:gd name="T41" fmla="*/ 101 h 852"/>
                  <a:gd name="T42" fmla="*/ 21 w 244"/>
                  <a:gd name="T43" fmla="*/ 104 h 852"/>
                  <a:gd name="T44" fmla="*/ 15 w 244"/>
                  <a:gd name="T45" fmla="*/ 106 h 852"/>
                  <a:gd name="T46" fmla="*/ 11 w 244"/>
                  <a:gd name="T47" fmla="*/ 105 h 852"/>
                  <a:gd name="T48" fmla="*/ 7 w 244"/>
                  <a:gd name="T49" fmla="*/ 103 h 852"/>
                  <a:gd name="T50" fmla="*/ 4 w 244"/>
                  <a:gd name="T51" fmla="*/ 99 h 852"/>
                  <a:gd name="T52" fmla="*/ 2 w 244"/>
                  <a:gd name="T53" fmla="*/ 93 h 852"/>
                  <a:gd name="T54" fmla="*/ 1 w 244"/>
                  <a:gd name="T55" fmla="*/ 86 h 852"/>
                  <a:gd name="T56" fmla="*/ 1 w 244"/>
                  <a:gd name="T57" fmla="*/ 76 h 852"/>
                  <a:gd name="T58" fmla="*/ 1 w 244"/>
                  <a:gd name="T59" fmla="*/ 68 h 852"/>
                  <a:gd name="T60" fmla="*/ 14 w 244"/>
                  <a:gd name="T61" fmla="*/ 66 h 852"/>
                  <a:gd name="T62" fmla="*/ 14 w 244"/>
                  <a:gd name="T63" fmla="*/ 79 h 852"/>
                  <a:gd name="T64" fmla="*/ 14 w 244"/>
                  <a:gd name="T65" fmla="*/ 83 h 852"/>
                  <a:gd name="T66" fmla="*/ 15 w 244"/>
                  <a:gd name="T67" fmla="*/ 85 h 852"/>
                  <a:gd name="T68" fmla="*/ 15 w 244"/>
                  <a:gd name="T69" fmla="*/ 86 h 852"/>
                  <a:gd name="T70" fmla="*/ 17 w 244"/>
                  <a:gd name="T71" fmla="*/ 85 h 852"/>
                  <a:gd name="T72" fmla="*/ 17 w 244"/>
                  <a:gd name="T73" fmla="*/ 84 h 852"/>
                  <a:gd name="T74" fmla="*/ 18 w 244"/>
                  <a:gd name="T75" fmla="*/ 81 h 852"/>
                  <a:gd name="T76" fmla="*/ 18 w 244"/>
                  <a:gd name="T77" fmla="*/ 75 h 852"/>
                  <a:gd name="T78" fmla="*/ 17 w 244"/>
                  <a:gd name="T79" fmla="*/ 70 h 852"/>
                  <a:gd name="T80" fmla="*/ 15 w 244"/>
                  <a:gd name="T81" fmla="*/ 68 h 852"/>
                  <a:gd name="T82" fmla="*/ 13 w 244"/>
                  <a:gd name="T83" fmla="*/ 64 h 852"/>
                  <a:gd name="T84" fmla="*/ 9 w 244"/>
                  <a:gd name="T85" fmla="*/ 58 h 852"/>
                  <a:gd name="T86" fmla="*/ 5 w 244"/>
                  <a:gd name="T87" fmla="*/ 54 h 852"/>
                  <a:gd name="T88" fmla="*/ 4 w 244"/>
                  <a:gd name="T89" fmla="*/ 51 h 852"/>
                  <a:gd name="T90" fmla="*/ 2 w 244"/>
                  <a:gd name="T91" fmla="*/ 47 h 852"/>
                  <a:gd name="T92" fmla="*/ 1 w 244"/>
                  <a:gd name="T93" fmla="*/ 42 h 852"/>
                  <a:gd name="T94" fmla="*/ 0 w 244"/>
                  <a:gd name="T95" fmla="*/ 35 h 852"/>
                  <a:gd name="T96" fmla="*/ 1 w 244"/>
                  <a:gd name="T97" fmla="*/ 26 h 852"/>
                  <a:gd name="T98" fmla="*/ 1 w 244"/>
                  <a:gd name="T99" fmla="*/ 17 h 852"/>
                  <a:gd name="T100" fmla="*/ 3 w 244"/>
                  <a:gd name="T101" fmla="*/ 11 h 852"/>
                  <a:gd name="T102" fmla="*/ 5 w 244"/>
                  <a:gd name="T103" fmla="*/ 6 h 852"/>
                  <a:gd name="T104" fmla="*/ 9 w 244"/>
                  <a:gd name="T105" fmla="*/ 3 h 852"/>
                  <a:gd name="T106" fmla="*/ 13 w 244"/>
                  <a:gd name="T107" fmla="*/ 0 h 852"/>
                  <a:gd name="T108" fmla="*/ 17 w 244"/>
                  <a:gd name="T109" fmla="*/ 0 h 852"/>
                  <a:gd name="T110" fmla="*/ 22 w 244"/>
                  <a:gd name="T111" fmla="*/ 1 h 852"/>
                  <a:gd name="T112" fmla="*/ 25 w 244"/>
                  <a:gd name="T113" fmla="*/ 3 h 852"/>
                  <a:gd name="T114" fmla="*/ 28 w 244"/>
                  <a:gd name="T115" fmla="*/ 7 h 852"/>
                  <a:gd name="T116" fmla="*/ 29 w 244"/>
                  <a:gd name="T117" fmla="*/ 13 h 852"/>
                  <a:gd name="T118" fmla="*/ 30 w 244"/>
                  <a:gd name="T119" fmla="*/ 21 h 852"/>
                  <a:gd name="T120" fmla="*/ 30 w 244"/>
                  <a:gd name="T121" fmla="*/ 32 h 85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44"/>
                  <a:gd name="T184" fmla="*/ 0 h 852"/>
                  <a:gd name="T185" fmla="*/ 244 w 244"/>
                  <a:gd name="T186" fmla="*/ 852 h 85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44" h="852">
                    <a:moveTo>
                      <a:pt x="235" y="260"/>
                    </a:moveTo>
                    <a:lnTo>
                      <a:pt x="132" y="277"/>
                    </a:lnTo>
                    <a:lnTo>
                      <a:pt x="132" y="242"/>
                    </a:lnTo>
                    <a:lnTo>
                      <a:pt x="132" y="210"/>
                    </a:lnTo>
                    <a:lnTo>
                      <a:pt x="132" y="192"/>
                    </a:lnTo>
                    <a:lnTo>
                      <a:pt x="130" y="179"/>
                    </a:lnTo>
                    <a:lnTo>
                      <a:pt x="130" y="169"/>
                    </a:lnTo>
                    <a:lnTo>
                      <a:pt x="128" y="164"/>
                    </a:lnTo>
                    <a:lnTo>
                      <a:pt x="124" y="158"/>
                    </a:lnTo>
                    <a:lnTo>
                      <a:pt x="120" y="156"/>
                    </a:lnTo>
                    <a:lnTo>
                      <a:pt x="115" y="160"/>
                    </a:lnTo>
                    <a:lnTo>
                      <a:pt x="111" y="169"/>
                    </a:lnTo>
                    <a:lnTo>
                      <a:pt x="107" y="187"/>
                    </a:lnTo>
                    <a:lnTo>
                      <a:pt x="107" y="210"/>
                    </a:lnTo>
                    <a:lnTo>
                      <a:pt x="107" y="227"/>
                    </a:lnTo>
                    <a:lnTo>
                      <a:pt x="107" y="242"/>
                    </a:lnTo>
                    <a:lnTo>
                      <a:pt x="109" y="254"/>
                    </a:lnTo>
                    <a:lnTo>
                      <a:pt x="111" y="262"/>
                    </a:lnTo>
                    <a:lnTo>
                      <a:pt x="118" y="283"/>
                    </a:lnTo>
                    <a:lnTo>
                      <a:pt x="130" y="304"/>
                    </a:lnTo>
                    <a:lnTo>
                      <a:pt x="164" y="340"/>
                    </a:lnTo>
                    <a:lnTo>
                      <a:pt x="193" y="373"/>
                    </a:lnTo>
                    <a:lnTo>
                      <a:pt x="204" y="387"/>
                    </a:lnTo>
                    <a:lnTo>
                      <a:pt x="212" y="402"/>
                    </a:lnTo>
                    <a:lnTo>
                      <a:pt x="219" y="415"/>
                    </a:lnTo>
                    <a:lnTo>
                      <a:pt x="225" y="429"/>
                    </a:lnTo>
                    <a:lnTo>
                      <a:pt x="229" y="442"/>
                    </a:lnTo>
                    <a:lnTo>
                      <a:pt x="233" y="460"/>
                    </a:lnTo>
                    <a:lnTo>
                      <a:pt x="236" y="477"/>
                    </a:lnTo>
                    <a:lnTo>
                      <a:pt x="238" y="498"/>
                    </a:lnTo>
                    <a:lnTo>
                      <a:pt x="240" y="521"/>
                    </a:lnTo>
                    <a:lnTo>
                      <a:pt x="242" y="544"/>
                    </a:lnTo>
                    <a:lnTo>
                      <a:pt x="244" y="571"/>
                    </a:lnTo>
                    <a:lnTo>
                      <a:pt x="244" y="600"/>
                    </a:lnTo>
                    <a:lnTo>
                      <a:pt x="244" y="640"/>
                    </a:lnTo>
                    <a:lnTo>
                      <a:pt x="242" y="677"/>
                    </a:lnTo>
                    <a:lnTo>
                      <a:pt x="238" y="708"/>
                    </a:lnTo>
                    <a:lnTo>
                      <a:pt x="233" y="733"/>
                    </a:lnTo>
                    <a:lnTo>
                      <a:pt x="227" y="754"/>
                    </a:lnTo>
                    <a:lnTo>
                      <a:pt x="219" y="775"/>
                    </a:lnTo>
                    <a:lnTo>
                      <a:pt x="208" y="792"/>
                    </a:lnTo>
                    <a:lnTo>
                      <a:pt x="193" y="810"/>
                    </a:lnTo>
                    <a:lnTo>
                      <a:pt x="177" y="825"/>
                    </a:lnTo>
                    <a:lnTo>
                      <a:pt x="162" y="836"/>
                    </a:lnTo>
                    <a:lnTo>
                      <a:pt x="145" y="846"/>
                    </a:lnTo>
                    <a:lnTo>
                      <a:pt x="126" y="850"/>
                    </a:lnTo>
                    <a:lnTo>
                      <a:pt x="105" y="852"/>
                    </a:lnTo>
                    <a:lnTo>
                      <a:pt x="86" y="848"/>
                    </a:lnTo>
                    <a:lnTo>
                      <a:pt x="69" y="840"/>
                    </a:lnTo>
                    <a:lnTo>
                      <a:pt x="54" y="829"/>
                    </a:lnTo>
                    <a:lnTo>
                      <a:pt x="40" y="813"/>
                    </a:lnTo>
                    <a:lnTo>
                      <a:pt x="29" y="796"/>
                    </a:lnTo>
                    <a:lnTo>
                      <a:pt x="19" y="775"/>
                    </a:lnTo>
                    <a:lnTo>
                      <a:pt x="14" y="752"/>
                    </a:lnTo>
                    <a:lnTo>
                      <a:pt x="10" y="725"/>
                    </a:lnTo>
                    <a:lnTo>
                      <a:pt x="6" y="692"/>
                    </a:lnTo>
                    <a:lnTo>
                      <a:pt x="4" y="654"/>
                    </a:lnTo>
                    <a:lnTo>
                      <a:pt x="4" y="610"/>
                    </a:lnTo>
                    <a:lnTo>
                      <a:pt x="4" y="579"/>
                    </a:lnTo>
                    <a:lnTo>
                      <a:pt x="4" y="548"/>
                    </a:lnTo>
                    <a:lnTo>
                      <a:pt x="57" y="540"/>
                    </a:lnTo>
                    <a:lnTo>
                      <a:pt x="109" y="531"/>
                    </a:lnTo>
                    <a:lnTo>
                      <a:pt x="109" y="585"/>
                    </a:lnTo>
                    <a:lnTo>
                      <a:pt x="109" y="638"/>
                    </a:lnTo>
                    <a:lnTo>
                      <a:pt x="109" y="658"/>
                    </a:lnTo>
                    <a:lnTo>
                      <a:pt x="111" y="671"/>
                    </a:lnTo>
                    <a:lnTo>
                      <a:pt x="111" y="683"/>
                    </a:lnTo>
                    <a:lnTo>
                      <a:pt x="113" y="688"/>
                    </a:lnTo>
                    <a:lnTo>
                      <a:pt x="115" y="694"/>
                    </a:lnTo>
                    <a:lnTo>
                      <a:pt x="122" y="696"/>
                    </a:lnTo>
                    <a:lnTo>
                      <a:pt x="128" y="692"/>
                    </a:lnTo>
                    <a:lnTo>
                      <a:pt x="132" y="686"/>
                    </a:lnTo>
                    <a:lnTo>
                      <a:pt x="134" y="681"/>
                    </a:lnTo>
                    <a:lnTo>
                      <a:pt x="136" y="673"/>
                    </a:lnTo>
                    <a:lnTo>
                      <a:pt x="136" y="663"/>
                    </a:lnTo>
                    <a:lnTo>
                      <a:pt x="137" y="652"/>
                    </a:lnTo>
                    <a:lnTo>
                      <a:pt x="137" y="638"/>
                    </a:lnTo>
                    <a:lnTo>
                      <a:pt x="137" y="608"/>
                    </a:lnTo>
                    <a:lnTo>
                      <a:pt x="136" y="585"/>
                    </a:lnTo>
                    <a:lnTo>
                      <a:pt x="134" y="567"/>
                    </a:lnTo>
                    <a:lnTo>
                      <a:pt x="132" y="558"/>
                    </a:lnTo>
                    <a:lnTo>
                      <a:pt x="124" y="546"/>
                    </a:lnTo>
                    <a:lnTo>
                      <a:pt x="113" y="531"/>
                    </a:lnTo>
                    <a:lnTo>
                      <a:pt x="99" y="513"/>
                    </a:lnTo>
                    <a:lnTo>
                      <a:pt x="82" y="492"/>
                    </a:lnTo>
                    <a:lnTo>
                      <a:pt x="65" y="471"/>
                    </a:lnTo>
                    <a:lnTo>
                      <a:pt x="50" y="454"/>
                    </a:lnTo>
                    <a:lnTo>
                      <a:pt x="38" y="438"/>
                    </a:lnTo>
                    <a:lnTo>
                      <a:pt x="31" y="425"/>
                    </a:lnTo>
                    <a:lnTo>
                      <a:pt x="25" y="413"/>
                    </a:lnTo>
                    <a:lnTo>
                      <a:pt x="19" y="400"/>
                    </a:lnTo>
                    <a:lnTo>
                      <a:pt x="14" y="383"/>
                    </a:lnTo>
                    <a:lnTo>
                      <a:pt x="10" y="362"/>
                    </a:lnTo>
                    <a:lnTo>
                      <a:pt x="6" y="340"/>
                    </a:lnTo>
                    <a:lnTo>
                      <a:pt x="2" y="315"/>
                    </a:lnTo>
                    <a:lnTo>
                      <a:pt x="0" y="287"/>
                    </a:lnTo>
                    <a:lnTo>
                      <a:pt x="0" y="256"/>
                    </a:lnTo>
                    <a:lnTo>
                      <a:pt x="2" y="212"/>
                    </a:lnTo>
                    <a:lnTo>
                      <a:pt x="4" y="173"/>
                    </a:lnTo>
                    <a:lnTo>
                      <a:pt x="8" y="140"/>
                    </a:lnTo>
                    <a:lnTo>
                      <a:pt x="14" y="114"/>
                    </a:lnTo>
                    <a:lnTo>
                      <a:pt x="21" y="92"/>
                    </a:lnTo>
                    <a:lnTo>
                      <a:pt x="29" y="71"/>
                    </a:lnTo>
                    <a:lnTo>
                      <a:pt x="40" y="54"/>
                    </a:lnTo>
                    <a:lnTo>
                      <a:pt x="52" y="39"/>
                    </a:lnTo>
                    <a:lnTo>
                      <a:pt x="67" y="25"/>
                    </a:lnTo>
                    <a:lnTo>
                      <a:pt x="82" y="14"/>
                    </a:lnTo>
                    <a:lnTo>
                      <a:pt x="99" y="6"/>
                    </a:lnTo>
                    <a:lnTo>
                      <a:pt x="116" y="2"/>
                    </a:lnTo>
                    <a:lnTo>
                      <a:pt x="136" y="0"/>
                    </a:lnTo>
                    <a:lnTo>
                      <a:pt x="155" y="2"/>
                    </a:lnTo>
                    <a:lnTo>
                      <a:pt x="172" y="8"/>
                    </a:lnTo>
                    <a:lnTo>
                      <a:pt x="187" y="17"/>
                    </a:lnTo>
                    <a:lnTo>
                      <a:pt x="200" y="31"/>
                    </a:lnTo>
                    <a:lnTo>
                      <a:pt x="212" y="44"/>
                    </a:lnTo>
                    <a:lnTo>
                      <a:pt x="219" y="62"/>
                    </a:lnTo>
                    <a:lnTo>
                      <a:pt x="225" y="81"/>
                    </a:lnTo>
                    <a:lnTo>
                      <a:pt x="231" y="104"/>
                    </a:lnTo>
                    <a:lnTo>
                      <a:pt x="233" y="137"/>
                    </a:lnTo>
                    <a:lnTo>
                      <a:pt x="235" y="173"/>
                    </a:lnTo>
                    <a:lnTo>
                      <a:pt x="235" y="219"/>
                    </a:lnTo>
                    <a:lnTo>
                      <a:pt x="235" y="26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309" name="Group 48"/>
              <p:cNvGrpSpPr>
                <a:grpSpLocks/>
              </p:cNvGrpSpPr>
              <p:nvPr/>
            </p:nvGrpSpPr>
            <p:grpSpPr bwMode="auto">
              <a:xfrm>
                <a:off x="2276" y="1787"/>
                <a:ext cx="1054" cy="582"/>
                <a:chOff x="2276" y="1787"/>
                <a:chExt cx="1054" cy="582"/>
              </a:xfrm>
            </p:grpSpPr>
            <p:sp>
              <p:nvSpPr>
                <p:cNvPr id="11318" name="Rectangle 49"/>
                <p:cNvSpPr>
                  <a:spLocks noChangeArrowheads="1"/>
                </p:cNvSpPr>
                <p:nvPr/>
              </p:nvSpPr>
              <p:spPr bwMode="auto">
                <a:xfrm>
                  <a:off x="2276" y="17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9" name="Rectangle 50"/>
                <p:cNvSpPr>
                  <a:spLocks noChangeArrowheads="1"/>
                </p:cNvSpPr>
                <p:nvPr/>
              </p:nvSpPr>
              <p:spPr bwMode="auto">
                <a:xfrm>
                  <a:off x="2276" y="17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0" name="Rectangle 51"/>
                <p:cNvSpPr>
                  <a:spLocks noChangeArrowheads="1"/>
                </p:cNvSpPr>
                <p:nvPr/>
              </p:nvSpPr>
              <p:spPr bwMode="auto">
                <a:xfrm>
                  <a:off x="2276" y="18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1" name="Rectangle 52"/>
                <p:cNvSpPr>
                  <a:spLocks noChangeArrowheads="1"/>
                </p:cNvSpPr>
                <p:nvPr/>
              </p:nvSpPr>
              <p:spPr bwMode="auto">
                <a:xfrm>
                  <a:off x="2276" y="18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2" name="Rectangle 53"/>
                <p:cNvSpPr>
                  <a:spLocks noChangeArrowheads="1"/>
                </p:cNvSpPr>
                <p:nvPr/>
              </p:nvSpPr>
              <p:spPr bwMode="auto">
                <a:xfrm>
                  <a:off x="2276" y="18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3" name="Rectangle 54"/>
                <p:cNvSpPr>
                  <a:spLocks noChangeArrowheads="1"/>
                </p:cNvSpPr>
                <p:nvPr/>
              </p:nvSpPr>
              <p:spPr bwMode="auto">
                <a:xfrm>
                  <a:off x="2276" y="18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4" name="Rectangle 55"/>
                <p:cNvSpPr>
                  <a:spLocks noChangeArrowheads="1"/>
                </p:cNvSpPr>
                <p:nvPr/>
              </p:nvSpPr>
              <p:spPr bwMode="auto">
                <a:xfrm>
                  <a:off x="2276" y="18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5" name="Rectangle 56"/>
                <p:cNvSpPr>
                  <a:spLocks noChangeArrowheads="1"/>
                </p:cNvSpPr>
                <p:nvPr/>
              </p:nvSpPr>
              <p:spPr bwMode="auto">
                <a:xfrm>
                  <a:off x="2276" y="1851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6" name="Rectangle 57"/>
                <p:cNvSpPr>
                  <a:spLocks noChangeArrowheads="1"/>
                </p:cNvSpPr>
                <p:nvPr/>
              </p:nvSpPr>
              <p:spPr bwMode="auto">
                <a:xfrm>
                  <a:off x="2276" y="1861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7" name="Rectangle 58"/>
                <p:cNvSpPr>
                  <a:spLocks noChangeArrowheads="1"/>
                </p:cNvSpPr>
                <p:nvPr/>
              </p:nvSpPr>
              <p:spPr bwMode="auto">
                <a:xfrm>
                  <a:off x="2276" y="1869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8" name="Rectangle 59"/>
                <p:cNvSpPr>
                  <a:spLocks noChangeArrowheads="1"/>
                </p:cNvSpPr>
                <p:nvPr/>
              </p:nvSpPr>
              <p:spPr bwMode="auto">
                <a:xfrm>
                  <a:off x="2276" y="1879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9" name="Rectangle 60"/>
                <p:cNvSpPr>
                  <a:spLocks noChangeArrowheads="1"/>
                </p:cNvSpPr>
                <p:nvPr/>
              </p:nvSpPr>
              <p:spPr bwMode="auto">
                <a:xfrm>
                  <a:off x="2276" y="18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0" name="Rectangle 61"/>
                <p:cNvSpPr>
                  <a:spLocks noChangeArrowheads="1"/>
                </p:cNvSpPr>
                <p:nvPr/>
              </p:nvSpPr>
              <p:spPr bwMode="auto">
                <a:xfrm>
                  <a:off x="2276" y="18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1" name="Rectangle 62"/>
                <p:cNvSpPr>
                  <a:spLocks noChangeArrowheads="1"/>
                </p:cNvSpPr>
                <p:nvPr/>
              </p:nvSpPr>
              <p:spPr bwMode="auto">
                <a:xfrm>
                  <a:off x="2276" y="19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2" name="Rectangle 63"/>
                <p:cNvSpPr>
                  <a:spLocks noChangeArrowheads="1"/>
                </p:cNvSpPr>
                <p:nvPr/>
              </p:nvSpPr>
              <p:spPr bwMode="auto">
                <a:xfrm>
                  <a:off x="2276" y="19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3" name="Rectangle 64"/>
                <p:cNvSpPr>
                  <a:spLocks noChangeArrowheads="1"/>
                </p:cNvSpPr>
                <p:nvPr/>
              </p:nvSpPr>
              <p:spPr bwMode="auto">
                <a:xfrm>
                  <a:off x="2276" y="19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4" name="Rectangle 65"/>
                <p:cNvSpPr>
                  <a:spLocks noChangeArrowheads="1"/>
                </p:cNvSpPr>
                <p:nvPr/>
              </p:nvSpPr>
              <p:spPr bwMode="auto">
                <a:xfrm>
                  <a:off x="2276" y="19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5" name="Rectangle 66"/>
                <p:cNvSpPr>
                  <a:spLocks noChangeArrowheads="1"/>
                </p:cNvSpPr>
                <p:nvPr/>
              </p:nvSpPr>
              <p:spPr bwMode="auto">
                <a:xfrm>
                  <a:off x="2276" y="19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6" name="Rectangle 67"/>
                <p:cNvSpPr>
                  <a:spLocks noChangeArrowheads="1"/>
                </p:cNvSpPr>
                <p:nvPr/>
              </p:nvSpPr>
              <p:spPr bwMode="auto">
                <a:xfrm>
                  <a:off x="2276" y="1951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7" name="Rectangle 68"/>
                <p:cNvSpPr>
                  <a:spLocks noChangeArrowheads="1"/>
                </p:cNvSpPr>
                <p:nvPr/>
              </p:nvSpPr>
              <p:spPr bwMode="auto">
                <a:xfrm>
                  <a:off x="2276" y="1961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8" name="Rectangle 69"/>
                <p:cNvSpPr>
                  <a:spLocks noChangeArrowheads="1"/>
                </p:cNvSpPr>
                <p:nvPr/>
              </p:nvSpPr>
              <p:spPr bwMode="auto">
                <a:xfrm>
                  <a:off x="2276" y="1969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9" name="Rectangle 70"/>
                <p:cNvSpPr>
                  <a:spLocks noChangeArrowheads="1"/>
                </p:cNvSpPr>
                <p:nvPr/>
              </p:nvSpPr>
              <p:spPr bwMode="auto">
                <a:xfrm>
                  <a:off x="2276" y="1979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0" name="Rectangle 71"/>
                <p:cNvSpPr>
                  <a:spLocks noChangeArrowheads="1"/>
                </p:cNvSpPr>
                <p:nvPr/>
              </p:nvSpPr>
              <p:spPr bwMode="auto">
                <a:xfrm>
                  <a:off x="2276" y="19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1" name="Rectangle 72"/>
                <p:cNvSpPr>
                  <a:spLocks noChangeArrowheads="1"/>
                </p:cNvSpPr>
                <p:nvPr/>
              </p:nvSpPr>
              <p:spPr bwMode="auto">
                <a:xfrm>
                  <a:off x="2276" y="19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2" name="Rectangle 73"/>
                <p:cNvSpPr>
                  <a:spLocks noChangeArrowheads="1"/>
                </p:cNvSpPr>
                <p:nvPr/>
              </p:nvSpPr>
              <p:spPr bwMode="auto">
                <a:xfrm>
                  <a:off x="2276" y="20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3" name="Rectangle 74"/>
                <p:cNvSpPr>
                  <a:spLocks noChangeArrowheads="1"/>
                </p:cNvSpPr>
                <p:nvPr/>
              </p:nvSpPr>
              <p:spPr bwMode="auto">
                <a:xfrm>
                  <a:off x="2276" y="20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4" name="Rectangle 75"/>
                <p:cNvSpPr>
                  <a:spLocks noChangeArrowheads="1"/>
                </p:cNvSpPr>
                <p:nvPr/>
              </p:nvSpPr>
              <p:spPr bwMode="auto">
                <a:xfrm>
                  <a:off x="2276" y="20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5" name="Rectangle 76"/>
                <p:cNvSpPr>
                  <a:spLocks noChangeArrowheads="1"/>
                </p:cNvSpPr>
                <p:nvPr/>
              </p:nvSpPr>
              <p:spPr bwMode="auto">
                <a:xfrm>
                  <a:off x="2276" y="20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6" name="Rectangle 77"/>
                <p:cNvSpPr>
                  <a:spLocks noChangeArrowheads="1"/>
                </p:cNvSpPr>
                <p:nvPr/>
              </p:nvSpPr>
              <p:spPr bwMode="auto">
                <a:xfrm>
                  <a:off x="2276" y="20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7" name="Rectangle 78"/>
                <p:cNvSpPr>
                  <a:spLocks noChangeArrowheads="1"/>
                </p:cNvSpPr>
                <p:nvPr/>
              </p:nvSpPr>
              <p:spPr bwMode="auto">
                <a:xfrm>
                  <a:off x="2276" y="2051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8" name="Rectangle 79"/>
                <p:cNvSpPr>
                  <a:spLocks noChangeArrowheads="1"/>
                </p:cNvSpPr>
                <p:nvPr/>
              </p:nvSpPr>
              <p:spPr bwMode="auto">
                <a:xfrm>
                  <a:off x="2276" y="2060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9" name="Rectangle 80"/>
                <p:cNvSpPr>
                  <a:spLocks noChangeArrowheads="1"/>
                </p:cNvSpPr>
                <p:nvPr/>
              </p:nvSpPr>
              <p:spPr bwMode="auto">
                <a:xfrm>
                  <a:off x="2276" y="2069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0" name="Rectangle 81"/>
                <p:cNvSpPr>
                  <a:spLocks noChangeArrowheads="1"/>
                </p:cNvSpPr>
                <p:nvPr/>
              </p:nvSpPr>
              <p:spPr bwMode="auto">
                <a:xfrm>
                  <a:off x="2276" y="2078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1" name="Rectangle 82"/>
                <p:cNvSpPr>
                  <a:spLocks noChangeArrowheads="1"/>
                </p:cNvSpPr>
                <p:nvPr/>
              </p:nvSpPr>
              <p:spPr bwMode="auto">
                <a:xfrm>
                  <a:off x="2276" y="20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2" name="Rectangle 83"/>
                <p:cNvSpPr>
                  <a:spLocks noChangeArrowheads="1"/>
                </p:cNvSpPr>
                <p:nvPr/>
              </p:nvSpPr>
              <p:spPr bwMode="auto">
                <a:xfrm>
                  <a:off x="2276" y="20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3" name="Rectangle 84"/>
                <p:cNvSpPr>
                  <a:spLocks noChangeArrowheads="1"/>
                </p:cNvSpPr>
                <p:nvPr/>
              </p:nvSpPr>
              <p:spPr bwMode="auto">
                <a:xfrm>
                  <a:off x="2276" y="21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4" name="Rectangle 85"/>
                <p:cNvSpPr>
                  <a:spLocks noChangeArrowheads="1"/>
                </p:cNvSpPr>
                <p:nvPr/>
              </p:nvSpPr>
              <p:spPr bwMode="auto">
                <a:xfrm>
                  <a:off x="2276" y="21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5" name="Rectangle 86"/>
                <p:cNvSpPr>
                  <a:spLocks noChangeArrowheads="1"/>
                </p:cNvSpPr>
                <p:nvPr/>
              </p:nvSpPr>
              <p:spPr bwMode="auto">
                <a:xfrm>
                  <a:off x="2276" y="21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6" name="Rectangle 87"/>
                <p:cNvSpPr>
                  <a:spLocks noChangeArrowheads="1"/>
                </p:cNvSpPr>
                <p:nvPr/>
              </p:nvSpPr>
              <p:spPr bwMode="auto">
                <a:xfrm>
                  <a:off x="2276" y="21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7" name="Rectangle 88"/>
                <p:cNvSpPr>
                  <a:spLocks noChangeArrowheads="1"/>
                </p:cNvSpPr>
                <p:nvPr/>
              </p:nvSpPr>
              <p:spPr bwMode="auto">
                <a:xfrm>
                  <a:off x="2276" y="21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8" name="Rectangle 89"/>
                <p:cNvSpPr>
                  <a:spLocks noChangeArrowheads="1"/>
                </p:cNvSpPr>
                <p:nvPr/>
              </p:nvSpPr>
              <p:spPr bwMode="auto">
                <a:xfrm>
                  <a:off x="2276" y="2151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9" name="Rectangle 90"/>
                <p:cNvSpPr>
                  <a:spLocks noChangeArrowheads="1"/>
                </p:cNvSpPr>
                <p:nvPr/>
              </p:nvSpPr>
              <p:spPr bwMode="auto">
                <a:xfrm>
                  <a:off x="2276" y="2160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0" name="Rectangle 91"/>
                <p:cNvSpPr>
                  <a:spLocks noChangeArrowheads="1"/>
                </p:cNvSpPr>
                <p:nvPr/>
              </p:nvSpPr>
              <p:spPr bwMode="auto">
                <a:xfrm>
                  <a:off x="2276" y="2169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1" name="Rectangle 92"/>
                <p:cNvSpPr>
                  <a:spLocks noChangeArrowheads="1"/>
                </p:cNvSpPr>
                <p:nvPr/>
              </p:nvSpPr>
              <p:spPr bwMode="auto">
                <a:xfrm>
                  <a:off x="2276" y="2178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2" name="Rectangle 93"/>
                <p:cNvSpPr>
                  <a:spLocks noChangeArrowheads="1"/>
                </p:cNvSpPr>
                <p:nvPr/>
              </p:nvSpPr>
              <p:spPr bwMode="auto">
                <a:xfrm>
                  <a:off x="2276" y="21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3" name="Rectangle 94"/>
                <p:cNvSpPr>
                  <a:spLocks noChangeArrowheads="1"/>
                </p:cNvSpPr>
                <p:nvPr/>
              </p:nvSpPr>
              <p:spPr bwMode="auto">
                <a:xfrm>
                  <a:off x="2276" y="21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4" name="Rectangle 95"/>
                <p:cNvSpPr>
                  <a:spLocks noChangeArrowheads="1"/>
                </p:cNvSpPr>
                <p:nvPr/>
              </p:nvSpPr>
              <p:spPr bwMode="auto">
                <a:xfrm>
                  <a:off x="2276" y="22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5" name="Rectangle 96"/>
                <p:cNvSpPr>
                  <a:spLocks noChangeArrowheads="1"/>
                </p:cNvSpPr>
                <p:nvPr/>
              </p:nvSpPr>
              <p:spPr bwMode="auto">
                <a:xfrm>
                  <a:off x="2276" y="22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6" name="Rectangle 97"/>
                <p:cNvSpPr>
                  <a:spLocks noChangeArrowheads="1"/>
                </p:cNvSpPr>
                <p:nvPr/>
              </p:nvSpPr>
              <p:spPr bwMode="auto">
                <a:xfrm>
                  <a:off x="2276" y="22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7" name="Rectangle 98"/>
                <p:cNvSpPr>
                  <a:spLocks noChangeArrowheads="1"/>
                </p:cNvSpPr>
                <p:nvPr/>
              </p:nvSpPr>
              <p:spPr bwMode="auto">
                <a:xfrm>
                  <a:off x="2276" y="22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8" name="Rectangle 99"/>
                <p:cNvSpPr>
                  <a:spLocks noChangeArrowheads="1"/>
                </p:cNvSpPr>
                <p:nvPr/>
              </p:nvSpPr>
              <p:spPr bwMode="auto">
                <a:xfrm>
                  <a:off x="2276" y="22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9" name="Rectangle 100"/>
                <p:cNvSpPr>
                  <a:spLocks noChangeArrowheads="1"/>
                </p:cNvSpPr>
                <p:nvPr/>
              </p:nvSpPr>
              <p:spPr bwMode="auto">
                <a:xfrm>
                  <a:off x="2276" y="2251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0" name="Rectangle 101"/>
                <p:cNvSpPr>
                  <a:spLocks noChangeArrowheads="1"/>
                </p:cNvSpPr>
                <p:nvPr/>
              </p:nvSpPr>
              <p:spPr bwMode="auto">
                <a:xfrm>
                  <a:off x="2276" y="2260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1" name="Rectangle 102"/>
                <p:cNvSpPr>
                  <a:spLocks noChangeArrowheads="1"/>
                </p:cNvSpPr>
                <p:nvPr/>
              </p:nvSpPr>
              <p:spPr bwMode="auto">
                <a:xfrm>
                  <a:off x="2276" y="2269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2" name="Rectangle 103"/>
                <p:cNvSpPr>
                  <a:spLocks noChangeArrowheads="1"/>
                </p:cNvSpPr>
                <p:nvPr/>
              </p:nvSpPr>
              <p:spPr bwMode="auto">
                <a:xfrm>
                  <a:off x="2276" y="2278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3" name="Rectangle 104"/>
                <p:cNvSpPr>
                  <a:spLocks noChangeArrowheads="1"/>
                </p:cNvSpPr>
                <p:nvPr/>
              </p:nvSpPr>
              <p:spPr bwMode="auto">
                <a:xfrm>
                  <a:off x="2276" y="22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4" name="Rectangle 105"/>
                <p:cNvSpPr>
                  <a:spLocks noChangeArrowheads="1"/>
                </p:cNvSpPr>
                <p:nvPr/>
              </p:nvSpPr>
              <p:spPr bwMode="auto">
                <a:xfrm>
                  <a:off x="2276" y="22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5" name="Rectangle 106"/>
                <p:cNvSpPr>
                  <a:spLocks noChangeArrowheads="1"/>
                </p:cNvSpPr>
                <p:nvPr/>
              </p:nvSpPr>
              <p:spPr bwMode="auto">
                <a:xfrm>
                  <a:off x="2276" y="23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6" name="Rectangle 107"/>
                <p:cNvSpPr>
                  <a:spLocks noChangeArrowheads="1"/>
                </p:cNvSpPr>
                <p:nvPr/>
              </p:nvSpPr>
              <p:spPr bwMode="auto">
                <a:xfrm>
                  <a:off x="2276" y="23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7" name="Rectangle 108"/>
                <p:cNvSpPr>
                  <a:spLocks noChangeArrowheads="1"/>
                </p:cNvSpPr>
                <p:nvPr/>
              </p:nvSpPr>
              <p:spPr bwMode="auto">
                <a:xfrm>
                  <a:off x="2276" y="23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8" name="Rectangle 109"/>
                <p:cNvSpPr>
                  <a:spLocks noChangeArrowheads="1"/>
                </p:cNvSpPr>
                <p:nvPr/>
              </p:nvSpPr>
              <p:spPr bwMode="auto">
                <a:xfrm>
                  <a:off x="2276" y="23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9" name="Rectangle 110"/>
                <p:cNvSpPr>
                  <a:spLocks noChangeArrowheads="1"/>
                </p:cNvSpPr>
                <p:nvPr/>
              </p:nvSpPr>
              <p:spPr bwMode="auto">
                <a:xfrm>
                  <a:off x="2276" y="23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0" name="Rectangle 111"/>
                <p:cNvSpPr>
                  <a:spLocks noChangeArrowheads="1"/>
                </p:cNvSpPr>
                <p:nvPr/>
              </p:nvSpPr>
              <p:spPr bwMode="auto">
                <a:xfrm>
                  <a:off x="2276" y="2351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1" name="Rectangle 112"/>
                <p:cNvSpPr>
                  <a:spLocks noChangeArrowheads="1"/>
                </p:cNvSpPr>
                <p:nvPr/>
              </p:nvSpPr>
              <p:spPr bwMode="auto">
                <a:xfrm>
                  <a:off x="2276" y="2360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2" name="Freeform 113"/>
                <p:cNvSpPr>
                  <a:spLocks/>
                </p:cNvSpPr>
                <p:nvPr/>
              </p:nvSpPr>
              <p:spPr bwMode="auto">
                <a:xfrm>
                  <a:off x="2276" y="1942"/>
                  <a:ext cx="123" cy="426"/>
                </a:xfrm>
                <a:custGeom>
                  <a:avLst/>
                  <a:gdLst>
                    <a:gd name="T0" fmla="*/ 31 w 246"/>
                    <a:gd name="T1" fmla="*/ 63 h 851"/>
                    <a:gd name="T2" fmla="*/ 31 w 246"/>
                    <a:gd name="T3" fmla="*/ 70 h 851"/>
                    <a:gd name="T4" fmla="*/ 31 w 246"/>
                    <a:gd name="T5" fmla="*/ 75 h 851"/>
                    <a:gd name="T6" fmla="*/ 31 w 246"/>
                    <a:gd name="T7" fmla="*/ 79 h 851"/>
                    <a:gd name="T8" fmla="*/ 30 w 246"/>
                    <a:gd name="T9" fmla="*/ 87 h 851"/>
                    <a:gd name="T10" fmla="*/ 27 w 246"/>
                    <a:gd name="T11" fmla="*/ 96 h 851"/>
                    <a:gd name="T12" fmla="*/ 25 w 246"/>
                    <a:gd name="T13" fmla="*/ 101 h 851"/>
                    <a:gd name="T14" fmla="*/ 22 w 246"/>
                    <a:gd name="T15" fmla="*/ 104 h 851"/>
                    <a:gd name="T16" fmla="*/ 18 w 246"/>
                    <a:gd name="T17" fmla="*/ 106 h 851"/>
                    <a:gd name="T18" fmla="*/ 14 w 246"/>
                    <a:gd name="T19" fmla="*/ 107 h 851"/>
                    <a:gd name="T20" fmla="*/ 10 w 246"/>
                    <a:gd name="T21" fmla="*/ 106 h 851"/>
                    <a:gd name="T22" fmla="*/ 7 w 246"/>
                    <a:gd name="T23" fmla="*/ 104 h 851"/>
                    <a:gd name="T24" fmla="*/ 4 w 246"/>
                    <a:gd name="T25" fmla="*/ 100 h 851"/>
                    <a:gd name="T26" fmla="*/ 2 w 246"/>
                    <a:gd name="T27" fmla="*/ 95 h 851"/>
                    <a:gd name="T28" fmla="*/ 1 w 246"/>
                    <a:gd name="T29" fmla="*/ 86 h 851"/>
                    <a:gd name="T30" fmla="*/ 1 w 246"/>
                    <a:gd name="T31" fmla="*/ 83 h 851"/>
                    <a:gd name="T32" fmla="*/ 1 w 246"/>
                    <a:gd name="T33" fmla="*/ 78 h 851"/>
                    <a:gd name="T34" fmla="*/ 0 w 246"/>
                    <a:gd name="T35" fmla="*/ 72 h 851"/>
                    <a:gd name="T36" fmla="*/ 0 w 246"/>
                    <a:gd name="T37" fmla="*/ 65 h 851"/>
                    <a:gd name="T38" fmla="*/ 0 w 246"/>
                    <a:gd name="T39" fmla="*/ 48 h 851"/>
                    <a:gd name="T40" fmla="*/ 0 w 246"/>
                    <a:gd name="T41" fmla="*/ 41 h 851"/>
                    <a:gd name="T42" fmla="*/ 1 w 246"/>
                    <a:gd name="T43" fmla="*/ 35 h 851"/>
                    <a:gd name="T44" fmla="*/ 1 w 246"/>
                    <a:gd name="T45" fmla="*/ 30 h 851"/>
                    <a:gd name="T46" fmla="*/ 1 w 246"/>
                    <a:gd name="T47" fmla="*/ 26 h 851"/>
                    <a:gd name="T48" fmla="*/ 2 w 246"/>
                    <a:gd name="T49" fmla="*/ 20 h 851"/>
                    <a:gd name="T50" fmla="*/ 4 w 246"/>
                    <a:gd name="T51" fmla="*/ 11 h 851"/>
                    <a:gd name="T52" fmla="*/ 7 w 246"/>
                    <a:gd name="T53" fmla="*/ 7 h 851"/>
                    <a:gd name="T54" fmla="*/ 10 w 246"/>
                    <a:gd name="T55" fmla="*/ 3 h 851"/>
                    <a:gd name="T56" fmla="*/ 14 w 246"/>
                    <a:gd name="T57" fmla="*/ 1 h 851"/>
                    <a:gd name="T58" fmla="*/ 18 w 246"/>
                    <a:gd name="T59" fmla="*/ 0 h 851"/>
                    <a:gd name="T60" fmla="*/ 21 w 246"/>
                    <a:gd name="T61" fmla="*/ 1 h 851"/>
                    <a:gd name="T62" fmla="*/ 25 w 246"/>
                    <a:gd name="T63" fmla="*/ 3 h 851"/>
                    <a:gd name="T64" fmla="*/ 27 w 246"/>
                    <a:gd name="T65" fmla="*/ 7 h 851"/>
                    <a:gd name="T66" fmla="*/ 29 w 246"/>
                    <a:gd name="T67" fmla="*/ 12 h 851"/>
                    <a:gd name="T68" fmla="*/ 31 w 246"/>
                    <a:gd name="T69" fmla="*/ 21 h 851"/>
                    <a:gd name="T70" fmla="*/ 31 w 246"/>
                    <a:gd name="T71" fmla="*/ 25 h 851"/>
                    <a:gd name="T72" fmla="*/ 31 w 246"/>
                    <a:gd name="T73" fmla="*/ 29 h 851"/>
                    <a:gd name="T74" fmla="*/ 31 w 246"/>
                    <a:gd name="T75" fmla="*/ 35 h 851"/>
                    <a:gd name="T76" fmla="*/ 31 w 246"/>
                    <a:gd name="T77" fmla="*/ 42 h 851"/>
                    <a:gd name="T78" fmla="*/ 31 w 246"/>
                    <a:gd name="T79" fmla="*/ 59 h 85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46"/>
                    <a:gd name="T121" fmla="*/ 0 h 851"/>
                    <a:gd name="T122" fmla="*/ 246 w 246"/>
                    <a:gd name="T123" fmla="*/ 851 h 851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46" h="851">
                      <a:moveTo>
                        <a:pt x="246" y="472"/>
                      </a:moveTo>
                      <a:lnTo>
                        <a:pt x="246" y="501"/>
                      </a:lnTo>
                      <a:lnTo>
                        <a:pt x="246" y="528"/>
                      </a:lnTo>
                      <a:lnTo>
                        <a:pt x="246" y="553"/>
                      </a:lnTo>
                      <a:lnTo>
                        <a:pt x="244" y="576"/>
                      </a:lnTo>
                      <a:lnTo>
                        <a:pt x="244" y="596"/>
                      </a:lnTo>
                      <a:lnTo>
                        <a:pt x="244" y="615"/>
                      </a:lnTo>
                      <a:lnTo>
                        <a:pt x="242" y="630"/>
                      </a:lnTo>
                      <a:lnTo>
                        <a:pt x="242" y="646"/>
                      </a:lnTo>
                      <a:lnTo>
                        <a:pt x="237" y="696"/>
                      </a:lnTo>
                      <a:lnTo>
                        <a:pt x="225" y="744"/>
                      </a:lnTo>
                      <a:lnTo>
                        <a:pt x="216" y="765"/>
                      </a:lnTo>
                      <a:lnTo>
                        <a:pt x="206" y="784"/>
                      </a:lnTo>
                      <a:lnTo>
                        <a:pt x="195" y="801"/>
                      </a:lnTo>
                      <a:lnTo>
                        <a:pt x="183" y="817"/>
                      </a:lnTo>
                      <a:lnTo>
                        <a:pt x="170" y="830"/>
                      </a:lnTo>
                      <a:lnTo>
                        <a:pt x="155" y="840"/>
                      </a:lnTo>
                      <a:lnTo>
                        <a:pt x="139" y="845"/>
                      </a:lnTo>
                      <a:lnTo>
                        <a:pt x="122" y="849"/>
                      </a:lnTo>
                      <a:lnTo>
                        <a:pt x="107" y="851"/>
                      </a:lnTo>
                      <a:lnTo>
                        <a:pt x="92" y="849"/>
                      </a:lnTo>
                      <a:lnTo>
                        <a:pt x="78" y="845"/>
                      </a:lnTo>
                      <a:lnTo>
                        <a:pt x="65" y="838"/>
                      </a:lnTo>
                      <a:lnTo>
                        <a:pt x="52" y="828"/>
                      </a:lnTo>
                      <a:lnTo>
                        <a:pt x="40" y="815"/>
                      </a:lnTo>
                      <a:lnTo>
                        <a:pt x="31" y="797"/>
                      </a:lnTo>
                      <a:lnTo>
                        <a:pt x="23" y="778"/>
                      </a:lnTo>
                      <a:lnTo>
                        <a:pt x="16" y="757"/>
                      </a:lnTo>
                      <a:lnTo>
                        <a:pt x="10" y="736"/>
                      </a:lnTo>
                      <a:lnTo>
                        <a:pt x="4" y="688"/>
                      </a:lnTo>
                      <a:lnTo>
                        <a:pt x="4" y="674"/>
                      </a:lnTo>
                      <a:lnTo>
                        <a:pt x="2" y="659"/>
                      </a:lnTo>
                      <a:lnTo>
                        <a:pt x="2" y="640"/>
                      </a:lnTo>
                      <a:lnTo>
                        <a:pt x="2" y="619"/>
                      </a:lnTo>
                      <a:lnTo>
                        <a:pt x="0" y="596"/>
                      </a:lnTo>
                      <a:lnTo>
                        <a:pt x="0" y="571"/>
                      </a:lnTo>
                      <a:lnTo>
                        <a:pt x="0" y="544"/>
                      </a:lnTo>
                      <a:lnTo>
                        <a:pt x="0" y="513"/>
                      </a:lnTo>
                      <a:lnTo>
                        <a:pt x="0" y="446"/>
                      </a:lnTo>
                      <a:lnTo>
                        <a:pt x="0" y="378"/>
                      </a:lnTo>
                      <a:lnTo>
                        <a:pt x="0" y="349"/>
                      </a:lnTo>
                      <a:lnTo>
                        <a:pt x="0" y="323"/>
                      </a:lnTo>
                      <a:lnTo>
                        <a:pt x="0" y="298"/>
                      </a:lnTo>
                      <a:lnTo>
                        <a:pt x="2" y="274"/>
                      </a:lnTo>
                      <a:lnTo>
                        <a:pt x="2" y="253"/>
                      </a:lnTo>
                      <a:lnTo>
                        <a:pt x="2" y="236"/>
                      </a:lnTo>
                      <a:lnTo>
                        <a:pt x="4" y="219"/>
                      </a:lnTo>
                      <a:lnTo>
                        <a:pt x="4" y="205"/>
                      </a:lnTo>
                      <a:lnTo>
                        <a:pt x="6" y="180"/>
                      </a:lnTo>
                      <a:lnTo>
                        <a:pt x="10" y="155"/>
                      </a:lnTo>
                      <a:lnTo>
                        <a:pt x="21" y="107"/>
                      </a:lnTo>
                      <a:lnTo>
                        <a:pt x="29" y="86"/>
                      </a:lnTo>
                      <a:lnTo>
                        <a:pt x="40" y="65"/>
                      </a:lnTo>
                      <a:lnTo>
                        <a:pt x="52" y="50"/>
                      </a:lnTo>
                      <a:lnTo>
                        <a:pt x="63" y="34"/>
                      </a:lnTo>
                      <a:lnTo>
                        <a:pt x="76" y="21"/>
                      </a:lnTo>
                      <a:lnTo>
                        <a:pt x="90" y="11"/>
                      </a:lnTo>
                      <a:lnTo>
                        <a:pt x="105" y="3"/>
                      </a:lnTo>
                      <a:lnTo>
                        <a:pt x="122" y="0"/>
                      </a:lnTo>
                      <a:lnTo>
                        <a:pt x="139" y="0"/>
                      </a:lnTo>
                      <a:lnTo>
                        <a:pt x="155" y="1"/>
                      </a:lnTo>
                      <a:lnTo>
                        <a:pt x="168" y="5"/>
                      </a:lnTo>
                      <a:lnTo>
                        <a:pt x="181" y="13"/>
                      </a:lnTo>
                      <a:lnTo>
                        <a:pt x="195" y="23"/>
                      </a:lnTo>
                      <a:lnTo>
                        <a:pt x="206" y="36"/>
                      </a:lnTo>
                      <a:lnTo>
                        <a:pt x="216" y="51"/>
                      </a:lnTo>
                      <a:lnTo>
                        <a:pt x="223" y="71"/>
                      </a:lnTo>
                      <a:lnTo>
                        <a:pt x="231" y="92"/>
                      </a:lnTo>
                      <a:lnTo>
                        <a:pt x="237" y="115"/>
                      </a:lnTo>
                      <a:lnTo>
                        <a:pt x="242" y="163"/>
                      </a:lnTo>
                      <a:lnTo>
                        <a:pt x="242" y="176"/>
                      </a:lnTo>
                      <a:lnTo>
                        <a:pt x="244" y="194"/>
                      </a:lnTo>
                      <a:lnTo>
                        <a:pt x="244" y="211"/>
                      </a:lnTo>
                      <a:lnTo>
                        <a:pt x="244" y="232"/>
                      </a:lnTo>
                      <a:lnTo>
                        <a:pt x="246" y="255"/>
                      </a:lnTo>
                      <a:lnTo>
                        <a:pt x="246" y="280"/>
                      </a:lnTo>
                      <a:lnTo>
                        <a:pt x="246" y="307"/>
                      </a:lnTo>
                      <a:lnTo>
                        <a:pt x="246" y="336"/>
                      </a:lnTo>
                      <a:lnTo>
                        <a:pt x="246" y="405"/>
                      </a:lnTo>
                      <a:lnTo>
                        <a:pt x="246" y="47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3" name="Freeform 114"/>
                <p:cNvSpPr>
                  <a:spLocks/>
                </p:cNvSpPr>
                <p:nvPr/>
              </p:nvSpPr>
              <p:spPr bwMode="auto">
                <a:xfrm>
                  <a:off x="2332" y="2020"/>
                  <a:ext cx="11" cy="270"/>
                </a:xfrm>
                <a:custGeom>
                  <a:avLst/>
                  <a:gdLst>
                    <a:gd name="T0" fmla="*/ 3 w 21"/>
                    <a:gd name="T1" fmla="*/ 9 h 541"/>
                    <a:gd name="T2" fmla="*/ 3 w 21"/>
                    <a:gd name="T3" fmla="*/ 6 h 541"/>
                    <a:gd name="T4" fmla="*/ 3 w 21"/>
                    <a:gd name="T5" fmla="*/ 3 h 541"/>
                    <a:gd name="T6" fmla="*/ 3 w 21"/>
                    <a:gd name="T7" fmla="*/ 2 h 541"/>
                    <a:gd name="T8" fmla="*/ 3 w 21"/>
                    <a:gd name="T9" fmla="*/ 1 h 541"/>
                    <a:gd name="T10" fmla="*/ 3 w 21"/>
                    <a:gd name="T11" fmla="*/ 0 h 541"/>
                    <a:gd name="T12" fmla="*/ 2 w 21"/>
                    <a:gd name="T13" fmla="*/ 0 h 541"/>
                    <a:gd name="T14" fmla="*/ 2 w 21"/>
                    <a:gd name="T15" fmla="*/ 0 h 541"/>
                    <a:gd name="T16" fmla="*/ 1 w 21"/>
                    <a:gd name="T17" fmla="*/ 0 h 541"/>
                    <a:gd name="T18" fmla="*/ 1 w 21"/>
                    <a:gd name="T19" fmla="*/ 1 h 541"/>
                    <a:gd name="T20" fmla="*/ 0 w 21"/>
                    <a:gd name="T21" fmla="*/ 2 h 541"/>
                    <a:gd name="T22" fmla="*/ 0 w 21"/>
                    <a:gd name="T23" fmla="*/ 4 h 541"/>
                    <a:gd name="T24" fmla="*/ 0 w 21"/>
                    <a:gd name="T25" fmla="*/ 6 h 541"/>
                    <a:gd name="T26" fmla="*/ 0 w 21"/>
                    <a:gd name="T27" fmla="*/ 9 h 541"/>
                    <a:gd name="T28" fmla="*/ 0 w 21"/>
                    <a:gd name="T29" fmla="*/ 33 h 541"/>
                    <a:gd name="T30" fmla="*/ 0 w 21"/>
                    <a:gd name="T31" fmla="*/ 56 h 541"/>
                    <a:gd name="T32" fmla="*/ 0 w 21"/>
                    <a:gd name="T33" fmla="*/ 60 h 541"/>
                    <a:gd name="T34" fmla="*/ 0 w 21"/>
                    <a:gd name="T35" fmla="*/ 63 h 541"/>
                    <a:gd name="T36" fmla="*/ 0 w 21"/>
                    <a:gd name="T37" fmla="*/ 64 h 541"/>
                    <a:gd name="T38" fmla="*/ 1 w 21"/>
                    <a:gd name="T39" fmla="*/ 66 h 541"/>
                    <a:gd name="T40" fmla="*/ 1 w 21"/>
                    <a:gd name="T41" fmla="*/ 67 h 541"/>
                    <a:gd name="T42" fmla="*/ 2 w 21"/>
                    <a:gd name="T43" fmla="*/ 67 h 541"/>
                    <a:gd name="T44" fmla="*/ 2 w 21"/>
                    <a:gd name="T45" fmla="*/ 66 h 541"/>
                    <a:gd name="T46" fmla="*/ 3 w 21"/>
                    <a:gd name="T47" fmla="*/ 65 h 541"/>
                    <a:gd name="T48" fmla="*/ 3 w 21"/>
                    <a:gd name="T49" fmla="*/ 64 h 541"/>
                    <a:gd name="T50" fmla="*/ 3 w 21"/>
                    <a:gd name="T51" fmla="*/ 62 h 541"/>
                    <a:gd name="T52" fmla="*/ 3 w 21"/>
                    <a:gd name="T53" fmla="*/ 58 h 541"/>
                    <a:gd name="T54" fmla="*/ 3 w 21"/>
                    <a:gd name="T55" fmla="*/ 55 h 541"/>
                    <a:gd name="T56" fmla="*/ 3 w 21"/>
                    <a:gd name="T57" fmla="*/ 32 h 541"/>
                    <a:gd name="T58" fmla="*/ 3 w 21"/>
                    <a:gd name="T59" fmla="*/ 9 h 541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1"/>
                    <a:gd name="T91" fmla="*/ 0 h 541"/>
                    <a:gd name="T92" fmla="*/ 21 w 21"/>
                    <a:gd name="T93" fmla="*/ 541 h 541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1" h="541">
                      <a:moveTo>
                        <a:pt x="21" y="75"/>
                      </a:moveTo>
                      <a:lnTo>
                        <a:pt x="21" y="50"/>
                      </a:lnTo>
                      <a:lnTo>
                        <a:pt x="21" y="31"/>
                      </a:lnTo>
                      <a:lnTo>
                        <a:pt x="21" y="18"/>
                      </a:lnTo>
                      <a:lnTo>
                        <a:pt x="19" y="10"/>
                      </a:lnTo>
                      <a:lnTo>
                        <a:pt x="17" y="6"/>
                      </a:lnTo>
                      <a:lnTo>
                        <a:pt x="15" y="2"/>
                      </a:lnTo>
                      <a:lnTo>
                        <a:pt x="9" y="0"/>
                      </a:lnTo>
                      <a:lnTo>
                        <a:pt x="5" y="2"/>
                      </a:lnTo>
                      <a:lnTo>
                        <a:pt x="2" y="10"/>
                      </a:lnTo>
                      <a:lnTo>
                        <a:pt x="0" y="18"/>
                      </a:lnTo>
                      <a:lnTo>
                        <a:pt x="0" y="33"/>
                      </a:lnTo>
                      <a:lnTo>
                        <a:pt x="0" y="52"/>
                      </a:lnTo>
                      <a:lnTo>
                        <a:pt x="0" y="79"/>
                      </a:lnTo>
                      <a:lnTo>
                        <a:pt x="0" y="266"/>
                      </a:lnTo>
                      <a:lnTo>
                        <a:pt x="0" y="450"/>
                      </a:lnTo>
                      <a:lnTo>
                        <a:pt x="0" y="481"/>
                      </a:lnTo>
                      <a:lnTo>
                        <a:pt x="0" y="504"/>
                      </a:lnTo>
                      <a:lnTo>
                        <a:pt x="0" y="519"/>
                      </a:lnTo>
                      <a:lnTo>
                        <a:pt x="2" y="529"/>
                      </a:lnTo>
                      <a:lnTo>
                        <a:pt x="3" y="539"/>
                      </a:lnTo>
                      <a:lnTo>
                        <a:pt x="9" y="541"/>
                      </a:lnTo>
                      <a:lnTo>
                        <a:pt x="15" y="535"/>
                      </a:lnTo>
                      <a:lnTo>
                        <a:pt x="19" y="523"/>
                      </a:lnTo>
                      <a:lnTo>
                        <a:pt x="21" y="514"/>
                      </a:lnTo>
                      <a:lnTo>
                        <a:pt x="21" y="496"/>
                      </a:lnTo>
                      <a:lnTo>
                        <a:pt x="21" y="471"/>
                      </a:lnTo>
                      <a:lnTo>
                        <a:pt x="21" y="441"/>
                      </a:lnTo>
                      <a:lnTo>
                        <a:pt x="21" y="258"/>
                      </a:lnTo>
                      <a:lnTo>
                        <a:pt x="21" y="7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4" name="Freeform 115"/>
                <p:cNvSpPr>
                  <a:spLocks/>
                </p:cNvSpPr>
                <p:nvPr/>
              </p:nvSpPr>
              <p:spPr bwMode="auto">
                <a:xfrm>
                  <a:off x="2415" y="1918"/>
                  <a:ext cx="121" cy="427"/>
                </a:xfrm>
                <a:custGeom>
                  <a:avLst/>
                  <a:gdLst>
                    <a:gd name="T0" fmla="*/ 30 w 242"/>
                    <a:gd name="T1" fmla="*/ 0 h 854"/>
                    <a:gd name="T2" fmla="*/ 30 w 242"/>
                    <a:gd name="T3" fmla="*/ 68 h 854"/>
                    <a:gd name="T4" fmla="*/ 30 w 242"/>
                    <a:gd name="T5" fmla="*/ 74 h 854"/>
                    <a:gd name="T6" fmla="*/ 30 w 242"/>
                    <a:gd name="T7" fmla="*/ 78 h 854"/>
                    <a:gd name="T8" fmla="*/ 30 w 242"/>
                    <a:gd name="T9" fmla="*/ 81 h 854"/>
                    <a:gd name="T10" fmla="*/ 30 w 242"/>
                    <a:gd name="T11" fmla="*/ 84 h 854"/>
                    <a:gd name="T12" fmla="*/ 30 w 242"/>
                    <a:gd name="T13" fmla="*/ 87 h 854"/>
                    <a:gd name="T14" fmla="*/ 30 w 242"/>
                    <a:gd name="T15" fmla="*/ 89 h 854"/>
                    <a:gd name="T16" fmla="*/ 28 w 242"/>
                    <a:gd name="T17" fmla="*/ 95 h 854"/>
                    <a:gd name="T18" fmla="*/ 27 w 242"/>
                    <a:gd name="T19" fmla="*/ 97 h 854"/>
                    <a:gd name="T20" fmla="*/ 26 w 242"/>
                    <a:gd name="T21" fmla="*/ 100 h 854"/>
                    <a:gd name="T22" fmla="*/ 25 w 242"/>
                    <a:gd name="T23" fmla="*/ 101 h 854"/>
                    <a:gd name="T24" fmla="*/ 23 w 242"/>
                    <a:gd name="T25" fmla="*/ 103 h 854"/>
                    <a:gd name="T26" fmla="*/ 22 w 242"/>
                    <a:gd name="T27" fmla="*/ 105 h 854"/>
                    <a:gd name="T28" fmla="*/ 20 w 242"/>
                    <a:gd name="T29" fmla="*/ 106 h 854"/>
                    <a:gd name="T30" fmla="*/ 18 w 242"/>
                    <a:gd name="T31" fmla="*/ 106 h 854"/>
                    <a:gd name="T32" fmla="*/ 15 w 242"/>
                    <a:gd name="T33" fmla="*/ 107 h 854"/>
                    <a:gd name="T34" fmla="*/ 14 w 242"/>
                    <a:gd name="T35" fmla="*/ 107 h 854"/>
                    <a:gd name="T36" fmla="*/ 12 w 242"/>
                    <a:gd name="T37" fmla="*/ 107 h 854"/>
                    <a:gd name="T38" fmla="*/ 10 w 242"/>
                    <a:gd name="T39" fmla="*/ 106 h 854"/>
                    <a:gd name="T40" fmla="*/ 8 w 242"/>
                    <a:gd name="T41" fmla="*/ 105 h 854"/>
                    <a:gd name="T42" fmla="*/ 6 w 242"/>
                    <a:gd name="T43" fmla="*/ 104 h 854"/>
                    <a:gd name="T44" fmla="*/ 5 w 242"/>
                    <a:gd name="T45" fmla="*/ 102 h 854"/>
                    <a:gd name="T46" fmla="*/ 4 w 242"/>
                    <a:gd name="T47" fmla="*/ 100 h 854"/>
                    <a:gd name="T48" fmla="*/ 3 w 242"/>
                    <a:gd name="T49" fmla="*/ 98 h 854"/>
                    <a:gd name="T50" fmla="*/ 1 w 242"/>
                    <a:gd name="T51" fmla="*/ 93 h 854"/>
                    <a:gd name="T52" fmla="*/ 1 w 242"/>
                    <a:gd name="T53" fmla="*/ 88 h 854"/>
                    <a:gd name="T54" fmla="*/ 1 w 242"/>
                    <a:gd name="T55" fmla="*/ 87 h 854"/>
                    <a:gd name="T56" fmla="*/ 0 w 242"/>
                    <a:gd name="T57" fmla="*/ 85 h 854"/>
                    <a:gd name="T58" fmla="*/ 0 w 242"/>
                    <a:gd name="T59" fmla="*/ 82 h 854"/>
                    <a:gd name="T60" fmla="*/ 0 w 242"/>
                    <a:gd name="T61" fmla="*/ 80 h 854"/>
                    <a:gd name="T62" fmla="*/ 0 w 242"/>
                    <a:gd name="T63" fmla="*/ 77 h 854"/>
                    <a:gd name="T64" fmla="*/ 0 w 242"/>
                    <a:gd name="T65" fmla="*/ 73 h 854"/>
                    <a:gd name="T66" fmla="*/ 0 w 242"/>
                    <a:gd name="T67" fmla="*/ 70 h 854"/>
                    <a:gd name="T68" fmla="*/ 0 w 242"/>
                    <a:gd name="T69" fmla="*/ 66 h 854"/>
                    <a:gd name="T70" fmla="*/ 0 w 242"/>
                    <a:gd name="T71" fmla="*/ 36 h 854"/>
                    <a:gd name="T72" fmla="*/ 0 w 242"/>
                    <a:gd name="T73" fmla="*/ 6 h 854"/>
                    <a:gd name="T74" fmla="*/ 7 w 242"/>
                    <a:gd name="T75" fmla="*/ 3 h 854"/>
                    <a:gd name="T76" fmla="*/ 14 w 242"/>
                    <a:gd name="T77" fmla="*/ 3 h 854"/>
                    <a:gd name="T78" fmla="*/ 14 w 242"/>
                    <a:gd name="T79" fmla="*/ 41 h 854"/>
                    <a:gd name="T80" fmla="*/ 14 w 242"/>
                    <a:gd name="T81" fmla="*/ 79 h 854"/>
                    <a:gd name="T82" fmla="*/ 14 w 242"/>
                    <a:gd name="T83" fmla="*/ 82 h 854"/>
                    <a:gd name="T84" fmla="*/ 15 w 242"/>
                    <a:gd name="T85" fmla="*/ 84 h 854"/>
                    <a:gd name="T86" fmla="*/ 15 w 242"/>
                    <a:gd name="T87" fmla="*/ 86 h 854"/>
                    <a:gd name="T88" fmla="*/ 15 w 242"/>
                    <a:gd name="T89" fmla="*/ 87 h 854"/>
                    <a:gd name="T90" fmla="*/ 15 w 242"/>
                    <a:gd name="T91" fmla="*/ 87 h 854"/>
                    <a:gd name="T92" fmla="*/ 15 w 242"/>
                    <a:gd name="T93" fmla="*/ 88 h 854"/>
                    <a:gd name="T94" fmla="*/ 15 w 242"/>
                    <a:gd name="T95" fmla="*/ 87 h 854"/>
                    <a:gd name="T96" fmla="*/ 17 w 242"/>
                    <a:gd name="T97" fmla="*/ 86 h 854"/>
                    <a:gd name="T98" fmla="*/ 17 w 242"/>
                    <a:gd name="T99" fmla="*/ 85 h 854"/>
                    <a:gd name="T100" fmla="*/ 17 w 242"/>
                    <a:gd name="T101" fmla="*/ 83 h 854"/>
                    <a:gd name="T102" fmla="*/ 17 w 242"/>
                    <a:gd name="T103" fmla="*/ 81 h 854"/>
                    <a:gd name="T104" fmla="*/ 17 w 242"/>
                    <a:gd name="T105" fmla="*/ 77 h 854"/>
                    <a:gd name="T106" fmla="*/ 17 w 242"/>
                    <a:gd name="T107" fmla="*/ 40 h 854"/>
                    <a:gd name="T108" fmla="*/ 17 w 242"/>
                    <a:gd name="T109" fmla="*/ 3 h 854"/>
                    <a:gd name="T110" fmla="*/ 24 w 242"/>
                    <a:gd name="T111" fmla="*/ 2 h 854"/>
                    <a:gd name="T112" fmla="*/ 30 w 242"/>
                    <a:gd name="T113" fmla="*/ 0 h 85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42"/>
                    <a:gd name="T172" fmla="*/ 0 h 854"/>
                    <a:gd name="T173" fmla="*/ 242 w 242"/>
                    <a:gd name="T174" fmla="*/ 854 h 85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42" h="854">
                      <a:moveTo>
                        <a:pt x="242" y="0"/>
                      </a:moveTo>
                      <a:lnTo>
                        <a:pt x="242" y="543"/>
                      </a:lnTo>
                      <a:lnTo>
                        <a:pt x="242" y="585"/>
                      </a:lnTo>
                      <a:lnTo>
                        <a:pt x="242" y="620"/>
                      </a:lnTo>
                      <a:lnTo>
                        <a:pt x="242" y="648"/>
                      </a:lnTo>
                      <a:lnTo>
                        <a:pt x="240" y="671"/>
                      </a:lnTo>
                      <a:lnTo>
                        <a:pt x="239" y="693"/>
                      </a:lnTo>
                      <a:lnTo>
                        <a:pt x="235" y="712"/>
                      </a:lnTo>
                      <a:lnTo>
                        <a:pt x="221" y="754"/>
                      </a:lnTo>
                      <a:lnTo>
                        <a:pt x="214" y="775"/>
                      </a:lnTo>
                      <a:lnTo>
                        <a:pt x="204" y="793"/>
                      </a:lnTo>
                      <a:lnTo>
                        <a:pt x="195" y="808"/>
                      </a:lnTo>
                      <a:lnTo>
                        <a:pt x="183" y="821"/>
                      </a:lnTo>
                      <a:lnTo>
                        <a:pt x="170" y="833"/>
                      </a:lnTo>
                      <a:lnTo>
                        <a:pt x="157" y="843"/>
                      </a:lnTo>
                      <a:lnTo>
                        <a:pt x="141" y="848"/>
                      </a:lnTo>
                      <a:lnTo>
                        <a:pt x="124" y="852"/>
                      </a:lnTo>
                      <a:lnTo>
                        <a:pt x="107" y="854"/>
                      </a:lnTo>
                      <a:lnTo>
                        <a:pt x="90" y="852"/>
                      </a:lnTo>
                      <a:lnTo>
                        <a:pt x="75" y="846"/>
                      </a:lnTo>
                      <a:lnTo>
                        <a:pt x="61" y="839"/>
                      </a:lnTo>
                      <a:lnTo>
                        <a:pt x="48" y="827"/>
                      </a:lnTo>
                      <a:lnTo>
                        <a:pt x="37" y="814"/>
                      </a:lnTo>
                      <a:lnTo>
                        <a:pt x="27" y="798"/>
                      </a:lnTo>
                      <a:lnTo>
                        <a:pt x="19" y="781"/>
                      </a:lnTo>
                      <a:lnTo>
                        <a:pt x="8" y="743"/>
                      </a:lnTo>
                      <a:lnTo>
                        <a:pt x="2" y="700"/>
                      </a:lnTo>
                      <a:lnTo>
                        <a:pt x="2" y="689"/>
                      </a:lnTo>
                      <a:lnTo>
                        <a:pt x="0" y="673"/>
                      </a:lnTo>
                      <a:lnTo>
                        <a:pt x="0" y="654"/>
                      </a:lnTo>
                      <a:lnTo>
                        <a:pt x="0" y="635"/>
                      </a:lnTo>
                      <a:lnTo>
                        <a:pt x="0" y="610"/>
                      </a:lnTo>
                      <a:lnTo>
                        <a:pt x="0" y="583"/>
                      </a:lnTo>
                      <a:lnTo>
                        <a:pt x="0" y="554"/>
                      </a:lnTo>
                      <a:lnTo>
                        <a:pt x="0" y="521"/>
                      </a:lnTo>
                      <a:lnTo>
                        <a:pt x="0" y="281"/>
                      </a:lnTo>
                      <a:lnTo>
                        <a:pt x="0" y="41"/>
                      </a:lnTo>
                      <a:lnTo>
                        <a:pt x="56" y="31"/>
                      </a:lnTo>
                      <a:lnTo>
                        <a:pt x="111" y="22"/>
                      </a:lnTo>
                      <a:lnTo>
                        <a:pt x="111" y="325"/>
                      </a:lnTo>
                      <a:lnTo>
                        <a:pt x="111" y="629"/>
                      </a:lnTo>
                      <a:lnTo>
                        <a:pt x="111" y="652"/>
                      </a:lnTo>
                      <a:lnTo>
                        <a:pt x="113" y="670"/>
                      </a:lnTo>
                      <a:lnTo>
                        <a:pt x="113" y="681"/>
                      </a:lnTo>
                      <a:lnTo>
                        <a:pt x="115" y="689"/>
                      </a:lnTo>
                      <a:lnTo>
                        <a:pt x="117" y="696"/>
                      </a:lnTo>
                      <a:lnTo>
                        <a:pt x="120" y="698"/>
                      </a:lnTo>
                      <a:lnTo>
                        <a:pt x="126" y="695"/>
                      </a:lnTo>
                      <a:lnTo>
                        <a:pt x="130" y="685"/>
                      </a:lnTo>
                      <a:lnTo>
                        <a:pt x="130" y="677"/>
                      </a:lnTo>
                      <a:lnTo>
                        <a:pt x="132" y="662"/>
                      </a:lnTo>
                      <a:lnTo>
                        <a:pt x="132" y="643"/>
                      </a:lnTo>
                      <a:lnTo>
                        <a:pt x="132" y="616"/>
                      </a:lnTo>
                      <a:lnTo>
                        <a:pt x="132" y="318"/>
                      </a:lnTo>
                      <a:lnTo>
                        <a:pt x="132" y="18"/>
                      </a:lnTo>
                      <a:lnTo>
                        <a:pt x="187" y="10"/>
                      </a:lnTo>
                      <a:lnTo>
                        <a:pt x="242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5" name="Freeform 116"/>
                <p:cNvSpPr>
                  <a:spLocks/>
                </p:cNvSpPr>
                <p:nvPr/>
              </p:nvSpPr>
              <p:spPr bwMode="auto">
                <a:xfrm>
                  <a:off x="2554" y="1905"/>
                  <a:ext cx="118" cy="418"/>
                </a:xfrm>
                <a:custGeom>
                  <a:avLst/>
                  <a:gdLst>
                    <a:gd name="T0" fmla="*/ 0 w 236"/>
                    <a:gd name="T1" fmla="*/ 3 h 836"/>
                    <a:gd name="T2" fmla="*/ 5 w 236"/>
                    <a:gd name="T3" fmla="*/ 2 h 836"/>
                    <a:gd name="T4" fmla="*/ 10 w 236"/>
                    <a:gd name="T5" fmla="*/ 1 h 836"/>
                    <a:gd name="T6" fmla="*/ 14 w 236"/>
                    <a:gd name="T7" fmla="*/ 1 h 836"/>
                    <a:gd name="T8" fmla="*/ 18 w 236"/>
                    <a:gd name="T9" fmla="*/ 0 h 836"/>
                    <a:gd name="T10" fmla="*/ 20 w 236"/>
                    <a:gd name="T11" fmla="*/ 1 h 836"/>
                    <a:gd name="T12" fmla="*/ 22 w 236"/>
                    <a:gd name="T13" fmla="*/ 1 h 836"/>
                    <a:gd name="T14" fmla="*/ 24 w 236"/>
                    <a:gd name="T15" fmla="*/ 2 h 836"/>
                    <a:gd name="T16" fmla="*/ 25 w 236"/>
                    <a:gd name="T17" fmla="*/ 3 h 836"/>
                    <a:gd name="T18" fmla="*/ 27 w 236"/>
                    <a:gd name="T19" fmla="*/ 5 h 836"/>
                    <a:gd name="T20" fmla="*/ 28 w 236"/>
                    <a:gd name="T21" fmla="*/ 7 h 836"/>
                    <a:gd name="T22" fmla="*/ 29 w 236"/>
                    <a:gd name="T23" fmla="*/ 11 h 836"/>
                    <a:gd name="T24" fmla="*/ 29 w 236"/>
                    <a:gd name="T25" fmla="*/ 14 h 836"/>
                    <a:gd name="T26" fmla="*/ 30 w 236"/>
                    <a:gd name="T27" fmla="*/ 18 h 836"/>
                    <a:gd name="T28" fmla="*/ 30 w 236"/>
                    <a:gd name="T29" fmla="*/ 20 h 836"/>
                    <a:gd name="T30" fmla="*/ 30 w 236"/>
                    <a:gd name="T31" fmla="*/ 23 h 836"/>
                    <a:gd name="T32" fmla="*/ 30 w 236"/>
                    <a:gd name="T33" fmla="*/ 26 h 836"/>
                    <a:gd name="T34" fmla="*/ 30 w 236"/>
                    <a:gd name="T35" fmla="*/ 31 h 836"/>
                    <a:gd name="T36" fmla="*/ 30 w 236"/>
                    <a:gd name="T37" fmla="*/ 37 h 836"/>
                    <a:gd name="T38" fmla="*/ 29 w 236"/>
                    <a:gd name="T39" fmla="*/ 40 h 836"/>
                    <a:gd name="T40" fmla="*/ 28 w 236"/>
                    <a:gd name="T41" fmla="*/ 43 h 836"/>
                    <a:gd name="T42" fmla="*/ 28 w 236"/>
                    <a:gd name="T43" fmla="*/ 45 h 836"/>
                    <a:gd name="T44" fmla="*/ 26 w 236"/>
                    <a:gd name="T45" fmla="*/ 47 h 836"/>
                    <a:gd name="T46" fmla="*/ 25 w 236"/>
                    <a:gd name="T47" fmla="*/ 48 h 836"/>
                    <a:gd name="T48" fmla="*/ 23 w 236"/>
                    <a:gd name="T49" fmla="*/ 49 h 836"/>
                    <a:gd name="T50" fmla="*/ 25 w 236"/>
                    <a:gd name="T51" fmla="*/ 49 h 836"/>
                    <a:gd name="T52" fmla="*/ 26 w 236"/>
                    <a:gd name="T53" fmla="*/ 49 h 836"/>
                    <a:gd name="T54" fmla="*/ 27 w 236"/>
                    <a:gd name="T55" fmla="*/ 50 h 836"/>
                    <a:gd name="T56" fmla="*/ 28 w 236"/>
                    <a:gd name="T57" fmla="*/ 52 h 836"/>
                    <a:gd name="T58" fmla="*/ 29 w 236"/>
                    <a:gd name="T59" fmla="*/ 54 h 836"/>
                    <a:gd name="T60" fmla="*/ 30 w 236"/>
                    <a:gd name="T61" fmla="*/ 57 h 836"/>
                    <a:gd name="T62" fmla="*/ 30 w 236"/>
                    <a:gd name="T63" fmla="*/ 58 h 836"/>
                    <a:gd name="T64" fmla="*/ 30 w 236"/>
                    <a:gd name="T65" fmla="*/ 59 h 836"/>
                    <a:gd name="T66" fmla="*/ 30 w 236"/>
                    <a:gd name="T67" fmla="*/ 60 h 836"/>
                    <a:gd name="T68" fmla="*/ 30 w 236"/>
                    <a:gd name="T69" fmla="*/ 62 h 836"/>
                    <a:gd name="T70" fmla="*/ 30 w 236"/>
                    <a:gd name="T71" fmla="*/ 65 h 836"/>
                    <a:gd name="T72" fmla="*/ 30 w 236"/>
                    <a:gd name="T73" fmla="*/ 67 h 836"/>
                    <a:gd name="T74" fmla="*/ 30 w 236"/>
                    <a:gd name="T75" fmla="*/ 70 h 836"/>
                    <a:gd name="T76" fmla="*/ 30 w 236"/>
                    <a:gd name="T77" fmla="*/ 72 h 836"/>
                    <a:gd name="T78" fmla="*/ 30 w 236"/>
                    <a:gd name="T79" fmla="*/ 100 h 836"/>
                    <a:gd name="T80" fmla="*/ 23 w 236"/>
                    <a:gd name="T81" fmla="*/ 101 h 836"/>
                    <a:gd name="T82" fmla="*/ 17 w 236"/>
                    <a:gd name="T83" fmla="*/ 102 h 836"/>
                    <a:gd name="T84" fmla="*/ 17 w 236"/>
                    <a:gd name="T85" fmla="*/ 85 h 836"/>
                    <a:gd name="T86" fmla="*/ 17 w 236"/>
                    <a:gd name="T87" fmla="*/ 68 h 836"/>
                    <a:gd name="T88" fmla="*/ 17 w 236"/>
                    <a:gd name="T89" fmla="*/ 65 h 836"/>
                    <a:gd name="T90" fmla="*/ 17 w 236"/>
                    <a:gd name="T91" fmla="*/ 61 h 836"/>
                    <a:gd name="T92" fmla="*/ 17 w 236"/>
                    <a:gd name="T93" fmla="*/ 59 h 836"/>
                    <a:gd name="T94" fmla="*/ 15 w 236"/>
                    <a:gd name="T95" fmla="*/ 58 h 836"/>
                    <a:gd name="T96" fmla="*/ 15 w 236"/>
                    <a:gd name="T97" fmla="*/ 57 h 836"/>
                    <a:gd name="T98" fmla="*/ 15 w 236"/>
                    <a:gd name="T99" fmla="*/ 57 h 836"/>
                    <a:gd name="T100" fmla="*/ 14 w 236"/>
                    <a:gd name="T101" fmla="*/ 57 h 836"/>
                    <a:gd name="T102" fmla="*/ 14 w 236"/>
                    <a:gd name="T103" fmla="*/ 103 h 836"/>
                    <a:gd name="T104" fmla="*/ 7 w 236"/>
                    <a:gd name="T105" fmla="*/ 104 h 836"/>
                    <a:gd name="T106" fmla="*/ 0 w 236"/>
                    <a:gd name="T107" fmla="*/ 105 h 836"/>
                    <a:gd name="T108" fmla="*/ 0 w 236"/>
                    <a:gd name="T109" fmla="*/ 53 h 836"/>
                    <a:gd name="T110" fmla="*/ 0 w 236"/>
                    <a:gd name="T111" fmla="*/ 3 h 8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36"/>
                    <a:gd name="T169" fmla="*/ 0 h 836"/>
                    <a:gd name="T170" fmla="*/ 236 w 236"/>
                    <a:gd name="T171" fmla="*/ 836 h 8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36" h="836">
                      <a:moveTo>
                        <a:pt x="0" y="21"/>
                      </a:moveTo>
                      <a:lnTo>
                        <a:pt x="38" y="15"/>
                      </a:lnTo>
                      <a:lnTo>
                        <a:pt x="76" y="7"/>
                      </a:lnTo>
                      <a:lnTo>
                        <a:pt x="108" y="3"/>
                      </a:lnTo>
                      <a:lnTo>
                        <a:pt x="137" y="0"/>
                      </a:lnTo>
                      <a:lnTo>
                        <a:pt x="160" y="1"/>
                      </a:lnTo>
                      <a:lnTo>
                        <a:pt x="175" y="3"/>
                      </a:lnTo>
                      <a:lnTo>
                        <a:pt x="188" y="9"/>
                      </a:lnTo>
                      <a:lnTo>
                        <a:pt x="200" y="21"/>
                      </a:lnTo>
                      <a:lnTo>
                        <a:pt x="209" y="36"/>
                      </a:lnTo>
                      <a:lnTo>
                        <a:pt x="219" y="57"/>
                      </a:lnTo>
                      <a:lnTo>
                        <a:pt x="226" y="84"/>
                      </a:lnTo>
                      <a:lnTo>
                        <a:pt x="232" y="119"/>
                      </a:lnTo>
                      <a:lnTo>
                        <a:pt x="234" y="138"/>
                      </a:lnTo>
                      <a:lnTo>
                        <a:pt x="234" y="159"/>
                      </a:lnTo>
                      <a:lnTo>
                        <a:pt x="236" y="184"/>
                      </a:lnTo>
                      <a:lnTo>
                        <a:pt x="236" y="209"/>
                      </a:lnTo>
                      <a:lnTo>
                        <a:pt x="236" y="253"/>
                      </a:lnTo>
                      <a:lnTo>
                        <a:pt x="234" y="290"/>
                      </a:lnTo>
                      <a:lnTo>
                        <a:pt x="230" y="319"/>
                      </a:lnTo>
                      <a:lnTo>
                        <a:pt x="224" y="342"/>
                      </a:lnTo>
                      <a:lnTo>
                        <a:pt x="217" y="359"/>
                      </a:lnTo>
                      <a:lnTo>
                        <a:pt x="207" y="373"/>
                      </a:lnTo>
                      <a:lnTo>
                        <a:pt x="196" y="380"/>
                      </a:lnTo>
                      <a:lnTo>
                        <a:pt x="181" y="386"/>
                      </a:lnTo>
                      <a:lnTo>
                        <a:pt x="194" y="386"/>
                      </a:lnTo>
                      <a:lnTo>
                        <a:pt x="203" y="390"/>
                      </a:lnTo>
                      <a:lnTo>
                        <a:pt x="213" y="398"/>
                      </a:lnTo>
                      <a:lnTo>
                        <a:pt x="219" y="409"/>
                      </a:lnTo>
                      <a:lnTo>
                        <a:pt x="228" y="434"/>
                      </a:lnTo>
                      <a:lnTo>
                        <a:pt x="234" y="457"/>
                      </a:lnTo>
                      <a:lnTo>
                        <a:pt x="234" y="465"/>
                      </a:lnTo>
                      <a:lnTo>
                        <a:pt x="236" y="472"/>
                      </a:lnTo>
                      <a:lnTo>
                        <a:pt x="236" y="484"/>
                      </a:lnTo>
                      <a:lnTo>
                        <a:pt x="236" y="499"/>
                      </a:lnTo>
                      <a:lnTo>
                        <a:pt x="236" y="515"/>
                      </a:lnTo>
                      <a:lnTo>
                        <a:pt x="236" y="534"/>
                      </a:lnTo>
                      <a:lnTo>
                        <a:pt x="236" y="553"/>
                      </a:lnTo>
                      <a:lnTo>
                        <a:pt x="236" y="576"/>
                      </a:lnTo>
                      <a:lnTo>
                        <a:pt x="236" y="796"/>
                      </a:lnTo>
                      <a:lnTo>
                        <a:pt x="184" y="805"/>
                      </a:lnTo>
                      <a:lnTo>
                        <a:pt x="131" y="815"/>
                      </a:lnTo>
                      <a:lnTo>
                        <a:pt x="131" y="678"/>
                      </a:lnTo>
                      <a:lnTo>
                        <a:pt x="131" y="540"/>
                      </a:lnTo>
                      <a:lnTo>
                        <a:pt x="131" y="513"/>
                      </a:lnTo>
                      <a:lnTo>
                        <a:pt x="131" y="492"/>
                      </a:lnTo>
                      <a:lnTo>
                        <a:pt x="129" y="478"/>
                      </a:lnTo>
                      <a:lnTo>
                        <a:pt x="127" y="469"/>
                      </a:lnTo>
                      <a:lnTo>
                        <a:pt x="121" y="461"/>
                      </a:lnTo>
                      <a:lnTo>
                        <a:pt x="116" y="459"/>
                      </a:lnTo>
                      <a:lnTo>
                        <a:pt x="110" y="459"/>
                      </a:lnTo>
                      <a:lnTo>
                        <a:pt x="110" y="817"/>
                      </a:lnTo>
                      <a:lnTo>
                        <a:pt x="55" y="826"/>
                      </a:lnTo>
                      <a:lnTo>
                        <a:pt x="0" y="836"/>
                      </a:lnTo>
                      <a:lnTo>
                        <a:pt x="0" y="428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6" name="Freeform 117"/>
                <p:cNvSpPr>
                  <a:spLocks/>
                </p:cNvSpPr>
                <p:nvPr/>
              </p:nvSpPr>
              <p:spPr bwMode="auto">
                <a:xfrm>
                  <a:off x="2610" y="1984"/>
                  <a:ext cx="10" cy="78"/>
                </a:xfrm>
                <a:custGeom>
                  <a:avLst/>
                  <a:gdLst>
                    <a:gd name="T0" fmla="*/ 0 w 21"/>
                    <a:gd name="T1" fmla="*/ 0 h 158"/>
                    <a:gd name="T2" fmla="*/ 0 w 21"/>
                    <a:gd name="T3" fmla="*/ 9 h 158"/>
                    <a:gd name="T4" fmla="*/ 0 w 21"/>
                    <a:gd name="T5" fmla="*/ 19 h 158"/>
                    <a:gd name="T6" fmla="*/ 1 w 21"/>
                    <a:gd name="T7" fmla="*/ 19 h 158"/>
                    <a:gd name="T8" fmla="*/ 2 w 21"/>
                    <a:gd name="T9" fmla="*/ 18 h 158"/>
                    <a:gd name="T10" fmla="*/ 2 w 21"/>
                    <a:gd name="T11" fmla="*/ 17 h 158"/>
                    <a:gd name="T12" fmla="*/ 2 w 21"/>
                    <a:gd name="T13" fmla="*/ 16 h 158"/>
                    <a:gd name="T14" fmla="*/ 2 w 21"/>
                    <a:gd name="T15" fmla="*/ 14 h 158"/>
                    <a:gd name="T16" fmla="*/ 2 w 21"/>
                    <a:gd name="T17" fmla="*/ 11 h 158"/>
                    <a:gd name="T18" fmla="*/ 2 w 21"/>
                    <a:gd name="T19" fmla="*/ 8 h 158"/>
                    <a:gd name="T20" fmla="*/ 2 w 21"/>
                    <a:gd name="T21" fmla="*/ 6 h 158"/>
                    <a:gd name="T22" fmla="*/ 2 w 21"/>
                    <a:gd name="T23" fmla="*/ 4 h 158"/>
                    <a:gd name="T24" fmla="*/ 2 w 21"/>
                    <a:gd name="T25" fmla="*/ 2 h 158"/>
                    <a:gd name="T26" fmla="*/ 2 w 21"/>
                    <a:gd name="T27" fmla="*/ 1 h 158"/>
                    <a:gd name="T28" fmla="*/ 2 w 21"/>
                    <a:gd name="T29" fmla="*/ 1 h 158"/>
                    <a:gd name="T30" fmla="*/ 1 w 21"/>
                    <a:gd name="T31" fmla="*/ 0 h 158"/>
                    <a:gd name="T32" fmla="*/ 0 w 21"/>
                    <a:gd name="T33" fmla="*/ 0 h 15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1"/>
                    <a:gd name="T52" fmla="*/ 0 h 158"/>
                    <a:gd name="T53" fmla="*/ 21 w 21"/>
                    <a:gd name="T54" fmla="*/ 158 h 15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1" h="158">
                      <a:moveTo>
                        <a:pt x="0" y="0"/>
                      </a:moveTo>
                      <a:lnTo>
                        <a:pt x="0" y="79"/>
                      </a:lnTo>
                      <a:lnTo>
                        <a:pt x="0" y="158"/>
                      </a:lnTo>
                      <a:lnTo>
                        <a:pt x="10" y="154"/>
                      </a:lnTo>
                      <a:lnTo>
                        <a:pt x="17" y="148"/>
                      </a:lnTo>
                      <a:lnTo>
                        <a:pt x="19" y="142"/>
                      </a:lnTo>
                      <a:lnTo>
                        <a:pt x="19" y="131"/>
                      </a:lnTo>
                      <a:lnTo>
                        <a:pt x="21" y="114"/>
                      </a:lnTo>
                      <a:lnTo>
                        <a:pt x="21" y="92"/>
                      </a:lnTo>
                      <a:lnTo>
                        <a:pt x="21" y="71"/>
                      </a:lnTo>
                      <a:lnTo>
                        <a:pt x="21" y="48"/>
                      </a:lnTo>
                      <a:lnTo>
                        <a:pt x="21" y="35"/>
                      </a:lnTo>
                      <a:lnTo>
                        <a:pt x="19" y="23"/>
                      </a:lnTo>
                      <a:lnTo>
                        <a:pt x="19" y="14"/>
                      </a:lnTo>
                      <a:lnTo>
                        <a:pt x="17" y="8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7" name="Freeform 118"/>
                <p:cNvSpPr>
                  <a:spLocks/>
                </p:cNvSpPr>
                <p:nvPr/>
              </p:nvSpPr>
              <p:spPr bwMode="auto">
                <a:xfrm>
                  <a:off x="2734" y="1875"/>
                  <a:ext cx="119" cy="418"/>
                </a:xfrm>
                <a:custGeom>
                  <a:avLst/>
                  <a:gdLst>
                    <a:gd name="T0" fmla="*/ 0 w 238"/>
                    <a:gd name="T1" fmla="*/ 3 h 836"/>
                    <a:gd name="T2" fmla="*/ 5 w 238"/>
                    <a:gd name="T3" fmla="*/ 2 h 836"/>
                    <a:gd name="T4" fmla="*/ 10 w 238"/>
                    <a:gd name="T5" fmla="*/ 1 h 836"/>
                    <a:gd name="T6" fmla="*/ 14 w 238"/>
                    <a:gd name="T7" fmla="*/ 1 h 836"/>
                    <a:gd name="T8" fmla="*/ 18 w 238"/>
                    <a:gd name="T9" fmla="*/ 0 h 836"/>
                    <a:gd name="T10" fmla="*/ 21 w 238"/>
                    <a:gd name="T11" fmla="*/ 0 h 836"/>
                    <a:gd name="T12" fmla="*/ 23 w 238"/>
                    <a:gd name="T13" fmla="*/ 1 h 836"/>
                    <a:gd name="T14" fmla="*/ 24 w 238"/>
                    <a:gd name="T15" fmla="*/ 1 h 836"/>
                    <a:gd name="T16" fmla="*/ 26 w 238"/>
                    <a:gd name="T17" fmla="*/ 3 h 836"/>
                    <a:gd name="T18" fmla="*/ 27 w 238"/>
                    <a:gd name="T19" fmla="*/ 5 h 836"/>
                    <a:gd name="T20" fmla="*/ 28 w 238"/>
                    <a:gd name="T21" fmla="*/ 7 h 836"/>
                    <a:gd name="T22" fmla="*/ 29 w 238"/>
                    <a:gd name="T23" fmla="*/ 11 h 836"/>
                    <a:gd name="T24" fmla="*/ 30 w 238"/>
                    <a:gd name="T25" fmla="*/ 14 h 836"/>
                    <a:gd name="T26" fmla="*/ 30 w 238"/>
                    <a:gd name="T27" fmla="*/ 20 h 836"/>
                    <a:gd name="T28" fmla="*/ 30 w 238"/>
                    <a:gd name="T29" fmla="*/ 26 h 836"/>
                    <a:gd name="T30" fmla="*/ 30 w 238"/>
                    <a:gd name="T31" fmla="*/ 31 h 836"/>
                    <a:gd name="T32" fmla="*/ 30 w 238"/>
                    <a:gd name="T33" fmla="*/ 36 h 836"/>
                    <a:gd name="T34" fmla="*/ 29 w 238"/>
                    <a:gd name="T35" fmla="*/ 40 h 836"/>
                    <a:gd name="T36" fmla="*/ 29 w 238"/>
                    <a:gd name="T37" fmla="*/ 43 h 836"/>
                    <a:gd name="T38" fmla="*/ 28 w 238"/>
                    <a:gd name="T39" fmla="*/ 45 h 836"/>
                    <a:gd name="T40" fmla="*/ 27 w 238"/>
                    <a:gd name="T41" fmla="*/ 47 h 836"/>
                    <a:gd name="T42" fmla="*/ 25 w 238"/>
                    <a:gd name="T43" fmla="*/ 48 h 836"/>
                    <a:gd name="T44" fmla="*/ 23 w 238"/>
                    <a:gd name="T45" fmla="*/ 49 h 836"/>
                    <a:gd name="T46" fmla="*/ 25 w 238"/>
                    <a:gd name="T47" fmla="*/ 49 h 836"/>
                    <a:gd name="T48" fmla="*/ 26 w 238"/>
                    <a:gd name="T49" fmla="*/ 49 h 836"/>
                    <a:gd name="T50" fmla="*/ 27 w 238"/>
                    <a:gd name="T51" fmla="*/ 50 h 836"/>
                    <a:gd name="T52" fmla="*/ 28 w 238"/>
                    <a:gd name="T53" fmla="*/ 52 h 836"/>
                    <a:gd name="T54" fmla="*/ 29 w 238"/>
                    <a:gd name="T55" fmla="*/ 54 h 836"/>
                    <a:gd name="T56" fmla="*/ 30 w 238"/>
                    <a:gd name="T57" fmla="*/ 57 h 836"/>
                    <a:gd name="T58" fmla="*/ 30 w 238"/>
                    <a:gd name="T59" fmla="*/ 58 h 836"/>
                    <a:gd name="T60" fmla="*/ 30 w 238"/>
                    <a:gd name="T61" fmla="*/ 59 h 836"/>
                    <a:gd name="T62" fmla="*/ 30 w 238"/>
                    <a:gd name="T63" fmla="*/ 60 h 836"/>
                    <a:gd name="T64" fmla="*/ 30 w 238"/>
                    <a:gd name="T65" fmla="*/ 62 h 836"/>
                    <a:gd name="T66" fmla="*/ 30 w 238"/>
                    <a:gd name="T67" fmla="*/ 65 h 836"/>
                    <a:gd name="T68" fmla="*/ 30 w 238"/>
                    <a:gd name="T69" fmla="*/ 67 h 836"/>
                    <a:gd name="T70" fmla="*/ 30 w 238"/>
                    <a:gd name="T71" fmla="*/ 70 h 836"/>
                    <a:gd name="T72" fmla="*/ 30 w 238"/>
                    <a:gd name="T73" fmla="*/ 73 h 836"/>
                    <a:gd name="T74" fmla="*/ 30 w 238"/>
                    <a:gd name="T75" fmla="*/ 100 h 836"/>
                    <a:gd name="T76" fmla="*/ 24 w 238"/>
                    <a:gd name="T77" fmla="*/ 101 h 836"/>
                    <a:gd name="T78" fmla="*/ 17 w 238"/>
                    <a:gd name="T79" fmla="*/ 102 h 836"/>
                    <a:gd name="T80" fmla="*/ 17 w 238"/>
                    <a:gd name="T81" fmla="*/ 85 h 836"/>
                    <a:gd name="T82" fmla="*/ 17 w 238"/>
                    <a:gd name="T83" fmla="*/ 68 h 836"/>
                    <a:gd name="T84" fmla="*/ 17 w 238"/>
                    <a:gd name="T85" fmla="*/ 65 h 836"/>
                    <a:gd name="T86" fmla="*/ 17 w 238"/>
                    <a:gd name="T87" fmla="*/ 61 h 836"/>
                    <a:gd name="T88" fmla="*/ 17 w 238"/>
                    <a:gd name="T89" fmla="*/ 59 h 836"/>
                    <a:gd name="T90" fmla="*/ 17 w 238"/>
                    <a:gd name="T91" fmla="*/ 58 h 836"/>
                    <a:gd name="T92" fmla="*/ 15 w 238"/>
                    <a:gd name="T93" fmla="*/ 57 h 836"/>
                    <a:gd name="T94" fmla="*/ 15 w 238"/>
                    <a:gd name="T95" fmla="*/ 57 h 836"/>
                    <a:gd name="T96" fmla="*/ 14 w 238"/>
                    <a:gd name="T97" fmla="*/ 57 h 836"/>
                    <a:gd name="T98" fmla="*/ 14 w 238"/>
                    <a:gd name="T99" fmla="*/ 103 h 836"/>
                    <a:gd name="T100" fmla="*/ 7 w 238"/>
                    <a:gd name="T101" fmla="*/ 104 h 836"/>
                    <a:gd name="T102" fmla="*/ 0 w 238"/>
                    <a:gd name="T103" fmla="*/ 105 h 836"/>
                    <a:gd name="T104" fmla="*/ 0 w 238"/>
                    <a:gd name="T105" fmla="*/ 53 h 836"/>
                    <a:gd name="T106" fmla="*/ 0 w 238"/>
                    <a:gd name="T107" fmla="*/ 3 h 8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38"/>
                    <a:gd name="T163" fmla="*/ 0 h 836"/>
                    <a:gd name="T164" fmla="*/ 238 w 238"/>
                    <a:gd name="T165" fmla="*/ 836 h 8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38" h="836">
                      <a:moveTo>
                        <a:pt x="0" y="19"/>
                      </a:moveTo>
                      <a:lnTo>
                        <a:pt x="40" y="13"/>
                      </a:lnTo>
                      <a:lnTo>
                        <a:pt x="78" y="8"/>
                      </a:lnTo>
                      <a:lnTo>
                        <a:pt x="110" y="4"/>
                      </a:lnTo>
                      <a:lnTo>
                        <a:pt x="139" y="0"/>
                      </a:lnTo>
                      <a:lnTo>
                        <a:pt x="162" y="0"/>
                      </a:lnTo>
                      <a:lnTo>
                        <a:pt x="177" y="2"/>
                      </a:lnTo>
                      <a:lnTo>
                        <a:pt x="190" y="8"/>
                      </a:lnTo>
                      <a:lnTo>
                        <a:pt x="202" y="19"/>
                      </a:lnTo>
                      <a:lnTo>
                        <a:pt x="211" y="35"/>
                      </a:lnTo>
                      <a:lnTo>
                        <a:pt x="221" y="56"/>
                      </a:lnTo>
                      <a:lnTo>
                        <a:pt x="228" y="83"/>
                      </a:lnTo>
                      <a:lnTo>
                        <a:pt x="234" y="117"/>
                      </a:lnTo>
                      <a:lnTo>
                        <a:pt x="236" y="160"/>
                      </a:lnTo>
                      <a:lnTo>
                        <a:pt x="238" y="208"/>
                      </a:lnTo>
                      <a:lnTo>
                        <a:pt x="238" y="252"/>
                      </a:lnTo>
                      <a:lnTo>
                        <a:pt x="236" y="288"/>
                      </a:lnTo>
                      <a:lnTo>
                        <a:pt x="232" y="317"/>
                      </a:lnTo>
                      <a:lnTo>
                        <a:pt x="226" y="340"/>
                      </a:lnTo>
                      <a:lnTo>
                        <a:pt x="219" y="358"/>
                      </a:lnTo>
                      <a:lnTo>
                        <a:pt x="209" y="371"/>
                      </a:lnTo>
                      <a:lnTo>
                        <a:pt x="198" y="381"/>
                      </a:lnTo>
                      <a:lnTo>
                        <a:pt x="182" y="386"/>
                      </a:lnTo>
                      <a:lnTo>
                        <a:pt x="194" y="386"/>
                      </a:lnTo>
                      <a:lnTo>
                        <a:pt x="205" y="390"/>
                      </a:lnTo>
                      <a:lnTo>
                        <a:pt x="213" y="398"/>
                      </a:lnTo>
                      <a:lnTo>
                        <a:pt x="221" y="409"/>
                      </a:lnTo>
                      <a:lnTo>
                        <a:pt x="230" y="434"/>
                      </a:lnTo>
                      <a:lnTo>
                        <a:pt x="236" y="458"/>
                      </a:lnTo>
                      <a:lnTo>
                        <a:pt x="236" y="465"/>
                      </a:lnTo>
                      <a:lnTo>
                        <a:pt x="238" y="473"/>
                      </a:lnTo>
                      <a:lnTo>
                        <a:pt x="238" y="484"/>
                      </a:lnTo>
                      <a:lnTo>
                        <a:pt x="238" y="498"/>
                      </a:lnTo>
                      <a:lnTo>
                        <a:pt x="238" y="515"/>
                      </a:lnTo>
                      <a:lnTo>
                        <a:pt x="238" y="532"/>
                      </a:lnTo>
                      <a:lnTo>
                        <a:pt x="238" y="554"/>
                      </a:lnTo>
                      <a:lnTo>
                        <a:pt x="238" y="577"/>
                      </a:lnTo>
                      <a:lnTo>
                        <a:pt x="238" y="796"/>
                      </a:lnTo>
                      <a:lnTo>
                        <a:pt x="186" y="806"/>
                      </a:lnTo>
                      <a:lnTo>
                        <a:pt x="133" y="813"/>
                      </a:lnTo>
                      <a:lnTo>
                        <a:pt x="133" y="677"/>
                      </a:lnTo>
                      <a:lnTo>
                        <a:pt x="133" y="540"/>
                      </a:lnTo>
                      <a:lnTo>
                        <a:pt x="133" y="513"/>
                      </a:lnTo>
                      <a:lnTo>
                        <a:pt x="133" y="492"/>
                      </a:lnTo>
                      <a:lnTo>
                        <a:pt x="131" y="477"/>
                      </a:lnTo>
                      <a:lnTo>
                        <a:pt x="129" y="467"/>
                      </a:lnTo>
                      <a:lnTo>
                        <a:pt x="127" y="463"/>
                      </a:lnTo>
                      <a:lnTo>
                        <a:pt x="123" y="459"/>
                      </a:lnTo>
                      <a:lnTo>
                        <a:pt x="112" y="459"/>
                      </a:lnTo>
                      <a:lnTo>
                        <a:pt x="112" y="817"/>
                      </a:lnTo>
                      <a:lnTo>
                        <a:pt x="57" y="827"/>
                      </a:lnTo>
                      <a:lnTo>
                        <a:pt x="0" y="836"/>
                      </a:lnTo>
                      <a:lnTo>
                        <a:pt x="0" y="42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8" name="Freeform 119"/>
                <p:cNvSpPr>
                  <a:spLocks/>
                </p:cNvSpPr>
                <p:nvPr/>
              </p:nvSpPr>
              <p:spPr bwMode="auto">
                <a:xfrm>
                  <a:off x="2790" y="1954"/>
                  <a:ext cx="11" cy="79"/>
                </a:xfrm>
                <a:custGeom>
                  <a:avLst/>
                  <a:gdLst>
                    <a:gd name="T0" fmla="*/ 0 w 21"/>
                    <a:gd name="T1" fmla="*/ 0 h 157"/>
                    <a:gd name="T2" fmla="*/ 0 w 21"/>
                    <a:gd name="T3" fmla="*/ 10 h 157"/>
                    <a:gd name="T4" fmla="*/ 0 w 21"/>
                    <a:gd name="T5" fmla="*/ 20 h 157"/>
                    <a:gd name="T6" fmla="*/ 2 w 21"/>
                    <a:gd name="T7" fmla="*/ 20 h 157"/>
                    <a:gd name="T8" fmla="*/ 3 w 21"/>
                    <a:gd name="T9" fmla="*/ 19 h 157"/>
                    <a:gd name="T10" fmla="*/ 3 w 21"/>
                    <a:gd name="T11" fmla="*/ 18 h 157"/>
                    <a:gd name="T12" fmla="*/ 3 w 21"/>
                    <a:gd name="T13" fmla="*/ 16 h 157"/>
                    <a:gd name="T14" fmla="*/ 3 w 21"/>
                    <a:gd name="T15" fmla="*/ 15 h 157"/>
                    <a:gd name="T16" fmla="*/ 3 w 21"/>
                    <a:gd name="T17" fmla="*/ 12 h 157"/>
                    <a:gd name="T18" fmla="*/ 3 w 21"/>
                    <a:gd name="T19" fmla="*/ 9 h 157"/>
                    <a:gd name="T20" fmla="*/ 3 w 21"/>
                    <a:gd name="T21" fmla="*/ 6 h 157"/>
                    <a:gd name="T22" fmla="*/ 3 w 21"/>
                    <a:gd name="T23" fmla="*/ 5 h 157"/>
                    <a:gd name="T24" fmla="*/ 3 w 21"/>
                    <a:gd name="T25" fmla="*/ 3 h 157"/>
                    <a:gd name="T26" fmla="*/ 3 w 21"/>
                    <a:gd name="T27" fmla="*/ 2 h 157"/>
                    <a:gd name="T28" fmla="*/ 3 w 21"/>
                    <a:gd name="T29" fmla="*/ 1 h 157"/>
                    <a:gd name="T30" fmla="*/ 2 w 21"/>
                    <a:gd name="T31" fmla="*/ 1 h 157"/>
                    <a:gd name="T32" fmla="*/ 0 w 21"/>
                    <a:gd name="T33" fmla="*/ 0 h 1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1"/>
                    <a:gd name="T52" fmla="*/ 0 h 157"/>
                    <a:gd name="T53" fmla="*/ 21 w 21"/>
                    <a:gd name="T54" fmla="*/ 157 h 15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1" h="157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0" y="157"/>
                      </a:lnTo>
                      <a:lnTo>
                        <a:pt x="10" y="153"/>
                      </a:lnTo>
                      <a:lnTo>
                        <a:pt x="17" y="148"/>
                      </a:lnTo>
                      <a:lnTo>
                        <a:pt x="19" y="140"/>
                      </a:lnTo>
                      <a:lnTo>
                        <a:pt x="19" y="128"/>
                      </a:lnTo>
                      <a:lnTo>
                        <a:pt x="21" y="113"/>
                      </a:lnTo>
                      <a:lnTo>
                        <a:pt x="21" y="92"/>
                      </a:lnTo>
                      <a:lnTo>
                        <a:pt x="21" y="71"/>
                      </a:lnTo>
                      <a:lnTo>
                        <a:pt x="21" y="48"/>
                      </a:lnTo>
                      <a:lnTo>
                        <a:pt x="21" y="34"/>
                      </a:lnTo>
                      <a:lnTo>
                        <a:pt x="19" y="21"/>
                      </a:lnTo>
                      <a:lnTo>
                        <a:pt x="19" y="13"/>
                      </a:lnTo>
                      <a:lnTo>
                        <a:pt x="17" y="5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9" name="Freeform 120"/>
                <p:cNvSpPr>
                  <a:spLocks/>
                </p:cNvSpPr>
                <p:nvPr/>
              </p:nvSpPr>
              <p:spPr bwMode="auto">
                <a:xfrm>
                  <a:off x="2870" y="1843"/>
                  <a:ext cx="122" cy="426"/>
                </a:xfrm>
                <a:custGeom>
                  <a:avLst/>
                  <a:gdLst>
                    <a:gd name="T0" fmla="*/ 30 w 246"/>
                    <a:gd name="T1" fmla="*/ 62 h 852"/>
                    <a:gd name="T2" fmla="*/ 30 w 246"/>
                    <a:gd name="T3" fmla="*/ 70 h 852"/>
                    <a:gd name="T4" fmla="*/ 30 w 246"/>
                    <a:gd name="T5" fmla="*/ 75 h 852"/>
                    <a:gd name="T6" fmla="*/ 30 w 246"/>
                    <a:gd name="T7" fmla="*/ 80 h 852"/>
                    <a:gd name="T8" fmla="*/ 29 w 246"/>
                    <a:gd name="T9" fmla="*/ 87 h 852"/>
                    <a:gd name="T10" fmla="*/ 26 w 246"/>
                    <a:gd name="T11" fmla="*/ 96 h 852"/>
                    <a:gd name="T12" fmla="*/ 24 w 246"/>
                    <a:gd name="T13" fmla="*/ 101 h 852"/>
                    <a:gd name="T14" fmla="*/ 21 w 246"/>
                    <a:gd name="T15" fmla="*/ 104 h 852"/>
                    <a:gd name="T16" fmla="*/ 17 w 246"/>
                    <a:gd name="T17" fmla="*/ 106 h 852"/>
                    <a:gd name="T18" fmla="*/ 13 w 246"/>
                    <a:gd name="T19" fmla="*/ 107 h 852"/>
                    <a:gd name="T20" fmla="*/ 9 w 246"/>
                    <a:gd name="T21" fmla="*/ 106 h 852"/>
                    <a:gd name="T22" fmla="*/ 6 w 246"/>
                    <a:gd name="T23" fmla="*/ 104 h 852"/>
                    <a:gd name="T24" fmla="*/ 3 w 246"/>
                    <a:gd name="T25" fmla="*/ 100 h 852"/>
                    <a:gd name="T26" fmla="*/ 1 w 246"/>
                    <a:gd name="T27" fmla="*/ 95 h 852"/>
                    <a:gd name="T28" fmla="*/ 0 w 246"/>
                    <a:gd name="T29" fmla="*/ 87 h 852"/>
                    <a:gd name="T30" fmla="*/ 0 w 246"/>
                    <a:gd name="T31" fmla="*/ 83 h 852"/>
                    <a:gd name="T32" fmla="*/ 0 w 246"/>
                    <a:gd name="T33" fmla="*/ 78 h 852"/>
                    <a:gd name="T34" fmla="*/ 0 w 246"/>
                    <a:gd name="T35" fmla="*/ 72 h 852"/>
                    <a:gd name="T36" fmla="*/ 0 w 246"/>
                    <a:gd name="T37" fmla="*/ 65 h 852"/>
                    <a:gd name="T38" fmla="*/ 0 w 246"/>
                    <a:gd name="T39" fmla="*/ 48 h 852"/>
                    <a:gd name="T40" fmla="*/ 0 w 246"/>
                    <a:gd name="T41" fmla="*/ 41 h 852"/>
                    <a:gd name="T42" fmla="*/ 0 w 246"/>
                    <a:gd name="T43" fmla="*/ 35 h 852"/>
                    <a:gd name="T44" fmla="*/ 0 w 246"/>
                    <a:gd name="T45" fmla="*/ 29 h 852"/>
                    <a:gd name="T46" fmla="*/ 0 w 246"/>
                    <a:gd name="T47" fmla="*/ 26 h 852"/>
                    <a:gd name="T48" fmla="*/ 1 w 246"/>
                    <a:gd name="T49" fmla="*/ 20 h 852"/>
                    <a:gd name="T50" fmla="*/ 3 w 246"/>
                    <a:gd name="T51" fmla="*/ 11 h 852"/>
                    <a:gd name="T52" fmla="*/ 6 w 246"/>
                    <a:gd name="T53" fmla="*/ 7 h 852"/>
                    <a:gd name="T54" fmla="*/ 9 w 246"/>
                    <a:gd name="T55" fmla="*/ 3 h 852"/>
                    <a:gd name="T56" fmla="*/ 13 w 246"/>
                    <a:gd name="T57" fmla="*/ 1 h 852"/>
                    <a:gd name="T58" fmla="*/ 17 w 246"/>
                    <a:gd name="T59" fmla="*/ 0 h 852"/>
                    <a:gd name="T60" fmla="*/ 20 w 246"/>
                    <a:gd name="T61" fmla="*/ 1 h 852"/>
                    <a:gd name="T62" fmla="*/ 24 w 246"/>
                    <a:gd name="T63" fmla="*/ 3 h 852"/>
                    <a:gd name="T64" fmla="*/ 26 w 246"/>
                    <a:gd name="T65" fmla="*/ 7 h 852"/>
                    <a:gd name="T66" fmla="*/ 28 w 246"/>
                    <a:gd name="T67" fmla="*/ 12 h 852"/>
                    <a:gd name="T68" fmla="*/ 30 w 246"/>
                    <a:gd name="T69" fmla="*/ 21 h 852"/>
                    <a:gd name="T70" fmla="*/ 30 w 246"/>
                    <a:gd name="T71" fmla="*/ 25 h 852"/>
                    <a:gd name="T72" fmla="*/ 30 w 246"/>
                    <a:gd name="T73" fmla="*/ 29 h 852"/>
                    <a:gd name="T74" fmla="*/ 30 w 246"/>
                    <a:gd name="T75" fmla="*/ 36 h 852"/>
                    <a:gd name="T76" fmla="*/ 30 w 246"/>
                    <a:gd name="T77" fmla="*/ 43 h 852"/>
                    <a:gd name="T78" fmla="*/ 30 w 246"/>
                    <a:gd name="T79" fmla="*/ 59 h 852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46"/>
                    <a:gd name="T121" fmla="*/ 0 h 852"/>
                    <a:gd name="T122" fmla="*/ 246 w 246"/>
                    <a:gd name="T123" fmla="*/ 852 h 852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46" h="852">
                      <a:moveTo>
                        <a:pt x="246" y="473"/>
                      </a:moveTo>
                      <a:lnTo>
                        <a:pt x="246" y="502"/>
                      </a:lnTo>
                      <a:lnTo>
                        <a:pt x="246" y="529"/>
                      </a:lnTo>
                      <a:lnTo>
                        <a:pt x="246" y="554"/>
                      </a:lnTo>
                      <a:lnTo>
                        <a:pt x="244" y="577"/>
                      </a:lnTo>
                      <a:lnTo>
                        <a:pt x="244" y="598"/>
                      </a:lnTo>
                      <a:lnTo>
                        <a:pt x="244" y="616"/>
                      </a:lnTo>
                      <a:lnTo>
                        <a:pt x="242" y="633"/>
                      </a:lnTo>
                      <a:lnTo>
                        <a:pt x="242" y="646"/>
                      </a:lnTo>
                      <a:lnTo>
                        <a:pt x="236" y="696"/>
                      </a:lnTo>
                      <a:lnTo>
                        <a:pt x="225" y="745"/>
                      </a:lnTo>
                      <a:lnTo>
                        <a:pt x="215" y="766"/>
                      </a:lnTo>
                      <a:lnTo>
                        <a:pt x="206" y="787"/>
                      </a:lnTo>
                      <a:lnTo>
                        <a:pt x="194" y="804"/>
                      </a:lnTo>
                      <a:lnTo>
                        <a:pt x="183" y="818"/>
                      </a:lnTo>
                      <a:lnTo>
                        <a:pt x="170" y="831"/>
                      </a:lnTo>
                      <a:lnTo>
                        <a:pt x="154" y="841"/>
                      </a:lnTo>
                      <a:lnTo>
                        <a:pt x="139" y="846"/>
                      </a:lnTo>
                      <a:lnTo>
                        <a:pt x="122" y="850"/>
                      </a:lnTo>
                      <a:lnTo>
                        <a:pt x="107" y="852"/>
                      </a:lnTo>
                      <a:lnTo>
                        <a:pt x="92" y="850"/>
                      </a:lnTo>
                      <a:lnTo>
                        <a:pt x="78" y="846"/>
                      </a:lnTo>
                      <a:lnTo>
                        <a:pt x="65" y="839"/>
                      </a:lnTo>
                      <a:lnTo>
                        <a:pt x="52" y="829"/>
                      </a:lnTo>
                      <a:lnTo>
                        <a:pt x="40" y="816"/>
                      </a:lnTo>
                      <a:lnTo>
                        <a:pt x="31" y="800"/>
                      </a:lnTo>
                      <a:lnTo>
                        <a:pt x="23" y="781"/>
                      </a:lnTo>
                      <a:lnTo>
                        <a:pt x="15" y="760"/>
                      </a:lnTo>
                      <a:lnTo>
                        <a:pt x="10" y="737"/>
                      </a:lnTo>
                      <a:lnTo>
                        <a:pt x="4" y="689"/>
                      </a:lnTo>
                      <a:lnTo>
                        <a:pt x="4" y="675"/>
                      </a:lnTo>
                      <a:lnTo>
                        <a:pt x="2" y="660"/>
                      </a:lnTo>
                      <a:lnTo>
                        <a:pt x="2" y="641"/>
                      </a:lnTo>
                      <a:lnTo>
                        <a:pt x="2" y="621"/>
                      </a:lnTo>
                      <a:lnTo>
                        <a:pt x="0" y="598"/>
                      </a:lnTo>
                      <a:lnTo>
                        <a:pt x="0" y="573"/>
                      </a:lnTo>
                      <a:lnTo>
                        <a:pt x="0" y="547"/>
                      </a:lnTo>
                      <a:lnTo>
                        <a:pt x="0" y="516"/>
                      </a:lnTo>
                      <a:lnTo>
                        <a:pt x="0" y="448"/>
                      </a:lnTo>
                      <a:lnTo>
                        <a:pt x="0" y="379"/>
                      </a:lnTo>
                      <a:lnTo>
                        <a:pt x="0" y="350"/>
                      </a:lnTo>
                      <a:lnTo>
                        <a:pt x="0" y="323"/>
                      </a:lnTo>
                      <a:lnTo>
                        <a:pt x="0" y="298"/>
                      </a:lnTo>
                      <a:lnTo>
                        <a:pt x="2" y="275"/>
                      </a:lnTo>
                      <a:lnTo>
                        <a:pt x="2" y="254"/>
                      </a:lnTo>
                      <a:lnTo>
                        <a:pt x="2" y="237"/>
                      </a:lnTo>
                      <a:lnTo>
                        <a:pt x="4" y="220"/>
                      </a:lnTo>
                      <a:lnTo>
                        <a:pt x="4" y="206"/>
                      </a:lnTo>
                      <a:lnTo>
                        <a:pt x="6" y="181"/>
                      </a:lnTo>
                      <a:lnTo>
                        <a:pt x="10" y="156"/>
                      </a:lnTo>
                      <a:lnTo>
                        <a:pt x="21" y="108"/>
                      </a:lnTo>
                      <a:lnTo>
                        <a:pt x="29" y="87"/>
                      </a:lnTo>
                      <a:lnTo>
                        <a:pt x="40" y="68"/>
                      </a:lnTo>
                      <a:lnTo>
                        <a:pt x="52" y="50"/>
                      </a:lnTo>
                      <a:lnTo>
                        <a:pt x="63" y="35"/>
                      </a:lnTo>
                      <a:lnTo>
                        <a:pt x="76" y="22"/>
                      </a:lnTo>
                      <a:lnTo>
                        <a:pt x="90" y="14"/>
                      </a:lnTo>
                      <a:lnTo>
                        <a:pt x="105" y="6"/>
                      </a:lnTo>
                      <a:lnTo>
                        <a:pt x="122" y="2"/>
                      </a:lnTo>
                      <a:lnTo>
                        <a:pt x="139" y="0"/>
                      </a:lnTo>
                      <a:lnTo>
                        <a:pt x="154" y="2"/>
                      </a:lnTo>
                      <a:lnTo>
                        <a:pt x="168" y="6"/>
                      </a:lnTo>
                      <a:lnTo>
                        <a:pt x="181" y="14"/>
                      </a:lnTo>
                      <a:lnTo>
                        <a:pt x="194" y="24"/>
                      </a:lnTo>
                      <a:lnTo>
                        <a:pt x="206" y="37"/>
                      </a:lnTo>
                      <a:lnTo>
                        <a:pt x="215" y="54"/>
                      </a:lnTo>
                      <a:lnTo>
                        <a:pt x="223" y="74"/>
                      </a:lnTo>
                      <a:lnTo>
                        <a:pt x="231" y="95"/>
                      </a:lnTo>
                      <a:lnTo>
                        <a:pt x="236" y="116"/>
                      </a:lnTo>
                      <a:lnTo>
                        <a:pt x="242" y="164"/>
                      </a:lnTo>
                      <a:lnTo>
                        <a:pt x="242" y="177"/>
                      </a:lnTo>
                      <a:lnTo>
                        <a:pt x="244" y="195"/>
                      </a:lnTo>
                      <a:lnTo>
                        <a:pt x="244" y="212"/>
                      </a:lnTo>
                      <a:lnTo>
                        <a:pt x="244" y="233"/>
                      </a:lnTo>
                      <a:lnTo>
                        <a:pt x="246" y="256"/>
                      </a:lnTo>
                      <a:lnTo>
                        <a:pt x="246" y="281"/>
                      </a:lnTo>
                      <a:lnTo>
                        <a:pt x="246" y="310"/>
                      </a:lnTo>
                      <a:lnTo>
                        <a:pt x="246" y="339"/>
                      </a:lnTo>
                      <a:lnTo>
                        <a:pt x="246" y="406"/>
                      </a:lnTo>
                      <a:lnTo>
                        <a:pt x="246" y="473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0" name="Freeform 121"/>
                <p:cNvSpPr>
                  <a:spLocks/>
                </p:cNvSpPr>
                <p:nvPr/>
              </p:nvSpPr>
              <p:spPr bwMode="auto">
                <a:xfrm>
                  <a:off x="2926" y="1921"/>
                  <a:ext cx="10" cy="270"/>
                </a:xfrm>
                <a:custGeom>
                  <a:avLst/>
                  <a:gdLst>
                    <a:gd name="T0" fmla="*/ 2 w 21"/>
                    <a:gd name="T1" fmla="*/ 9 h 540"/>
                    <a:gd name="T2" fmla="*/ 2 w 21"/>
                    <a:gd name="T3" fmla="*/ 6 h 540"/>
                    <a:gd name="T4" fmla="*/ 2 w 21"/>
                    <a:gd name="T5" fmla="*/ 4 h 540"/>
                    <a:gd name="T6" fmla="*/ 2 w 21"/>
                    <a:gd name="T7" fmla="*/ 2 h 540"/>
                    <a:gd name="T8" fmla="*/ 2 w 21"/>
                    <a:gd name="T9" fmla="*/ 1 h 540"/>
                    <a:gd name="T10" fmla="*/ 2 w 21"/>
                    <a:gd name="T11" fmla="*/ 1 h 540"/>
                    <a:gd name="T12" fmla="*/ 1 w 21"/>
                    <a:gd name="T13" fmla="*/ 0 h 540"/>
                    <a:gd name="T14" fmla="*/ 0 w 21"/>
                    <a:gd name="T15" fmla="*/ 1 h 540"/>
                    <a:gd name="T16" fmla="*/ 0 w 21"/>
                    <a:gd name="T17" fmla="*/ 1 h 540"/>
                    <a:gd name="T18" fmla="*/ 0 w 21"/>
                    <a:gd name="T19" fmla="*/ 1 h 540"/>
                    <a:gd name="T20" fmla="*/ 0 w 21"/>
                    <a:gd name="T21" fmla="*/ 2 h 540"/>
                    <a:gd name="T22" fmla="*/ 0 w 21"/>
                    <a:gd name="T23" fmla="*/ 4 h 540"/>
                    <a:gd name="T24" fmla="*/ 0 w 21"/>
                    <a:gd name="T25" fmla="*/ 6 h 540"/>
                    <a:gd name="T26" fmla="*/ 0 w 21"/>
                    <a:gd name="T27" fmla="*/ 9 h 540"/>
                    <a:gd name="T28" fmla="*/ 0 w 21"/>
                    <a:gd name="T29" fmla="*/ 34 h 540"/>
                    <a:gd name="T30" fmla="*/ 0 w 21"/>
                    <a:gd name="T31" fmla="*/ 56 h 540"/>
                    <a:gd name="T32" fmla="*/ 0 w 21"/>
                    <a:gd name="T33" fmla="*/ 60 h 540"/>
                    <a:gd name="T34" fmla="*/ 0 w 21"/>
                    <a:gd name="T35" fmla="*/ 63 h 540"/>
                    <a:gd name="T36" fmla="*/ 0 w 21"/>
                    <a:gd name="T37" fmla="*/ 65 h 540"/>
                    <a:gd name="T38" fmla="*/ 0 w 21"/>
                    <a:gd name="T39" fmla="*/ 66 h 540"/>
                    <a:gd name="T40" fmla="*/ 0 w 21"/>
                    <a:gd name="T41" fmla="*/ 66 h 540"/>
                    <a:gd name="T42" fmla="*/ 0 w 21"/>
                    <a:gd name="T43" fmla="*/ 67 h 540"/>
                    <a:gd name="T44" fmla="*/ 0 w 21"/>
                    <a:gd name="T45" fmla="*/ 68 h 540"/>
                    <a:gd name="T46" fmla="*/ 1 w 21"/>
                    <a:gd name="T47" fmla="*/ 68 h 540"/>
                    <a:gd name="T48" fmla="*/ 2 w 21"/>
                    <a:gd name="T49" fmla="*/ 68 h 540"/>
                    <a:gd name="T50" fmla="*/ 2 w 21"/>
                    <a:gd name="T51" fmla="*/ 67 h 540"/>
                    <a:gd name="T52" fmla="*/ 2 w 21"/>
                    <a:gd name="T53" fmla="*/ 66 h 540"/>
                    <a:gd name="T54" fmla="*/ 2 w 21"/>
                    <a:gd name="T55" fmla="*/ 65 h 540"/>
                    <a:gd name="T56" fmla="*/ 2 w 21"/>
                    <a:gd name="T57" fmla="*/ 62 h 540"/>
                    <a:gd name="T58" fmla="*/ 2 w 21"/>
                    <a:gd name="T59" fmla="*/ 58 h 540"/>
                    <a:gd name="T60" fmla="*/ 2 w 21"/>
                    <a:gd name="T61" fmla="*/ 55 h 540"/>
                    <a:gd name="T62" fmla="*/ 2 w 21"/>
                    <a:gd name="T63" fmla="*/ 33 h 540"/>
                    <a:gd name="T64" fmla="*/ 2 w 21"/>
                    <a:gd name="T65" fmla="*/ 9 h 54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1"/>
                    <a:gd name="T100" fmla="*/ 0 h 540"/>
                    <a:gd name="T101" fmla="*/ 21 w 21"/>
                    <a:gd name="T102" fmla="*/ 540 h 540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1" h="540">
                      <a:moveTo>
                        <a:pt x="21" y="75"/>
                      </a:moveTo>
                      <a:lnTo>
                        <a:pt x="21" y="52"/>
                      </a:lnTo>
                      <a:lnTo>
                        <a:pt x="21" y="33"/>
                      </a:lnTo>
                      <a:lnTo>
                        <a:pt x="21" y="19"/>
                      </a:lnTo>
                      <a:lnTo>
                        <a:pt x="20" y="10"/>
                      </a:lnTo>
                      <a:lnTo>
                        <a:pt x="16" y="2"/>
                      </a:lnTo>
                      <a:lnTo>
                        <a:pt x="12" y="0"/>
                      </a:lnTo>
                      <a:lnTo>
                        <a:pt x="6" y="4"/>
                      </a:lnTo>
                      <a:lnTo>
                        <a:pt x="4" y="8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0" y="33"/>
                      </a:lnTo>
                      <a:lnTo>
                        <a:pt x="0" y="54"/>
                      </a:lnTo>
                      <a:lnTo>
                        <a:pt x="0" y="79"/>
                      </a:lnTo>
                      <a:lnTo>
                        <a:pt x="0" y="266"/>
                      </a:lnTo>
                      <a:lnTo>
                        <a:pt x="0" y="450"/>
                      </a:lnTo>
                      <a:lnTo>
                        <a:pt x="0" y="481"/>
                      </a:lnTo>
                      <a:lnTo>
                        <a:pt x="0" y="504"/>
                      </a:lnTo>
                      <a:lnTo>
                        <a:pt x="0" y="514"/>
                      </a:lnTo>
                      <a:lnTo>
                        <a:pt x="0" y="521"/>
                      </a:lnTo>
                      <a:lnTo>
                        <a:pt x="2" y="525"/>
                      </a:lnTo>
                      <a:lnTo>
                        <a:pt x="2" y="529"/>
                      </a:lnTo>
                      <a:lnTo>
                        <a:pt x="4" y="539"/>
                      </a:lnTo>
                      <a:lnTo>
                        <a:pt x="10" y="540"/>
                      </a:lnTo>
                      <a:lnTo>
                        <a:pt x="16" y="537"/>
                      </a:lnTo>
                      <a:lnTo>
                        <a:pt x="18" y="531"/>
                      </a:lnTo>
                      <a:lnTo>
                        <a:pt x="20" y="525"/>
                      </a:lnTo>
                      <a:lnTo>
                        <a:pt x="21" y="514"/>
                      </a:lnTo>
                      <a:lnTo>
                        <a:pt x="21" y="496"/>
                      </a:lnTo>
                      <a:lnTo>
                        <a:pt x="21" y="471"/>
                      </a:lnTo>
                      <a:lnTo>
                        <a:pt x="21" y="440"/>
                      </a:lnTo>
                      <a:lnTo>
                        <a:pt x="21" y="258"/>
                      </a:lnTo>
                      <a:lnTo>
                        <a:pt x="21" y="7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1" name="Freeform 122"/>
                <p:cNvSpPr>
                  <a:spLocks/>
                </p:cNvSpPr>
                <p:nvPr/>
              </p:nvSpPr>
              <p:spPr bwMode="auto">
                <a:xfrm>
                  <a:off x="3009" y="1830"/>
                  <a:ext cx="87" cy="417"/>
                </a:xfrm>
                <a:custGeom>
                  <a:avLst/>
                  <a:gdLst>
                    <a:gd name="T0" fmla="*/ 14 w 175"/>
                    <a:gd name="T1" fmla="*/ 0 h 834"/>
                    <a:gd name="T2" fmla="*/ 14 w 175"/>
                    <a:gd name="T3" fmla="*/ 40 h 834"/>
                    <a:gd name="T4" fmla="*/ 14 w 175"/>
                    <a:gd name="T5" fmla="*/ 80 h 834"/>
                    <a:gd name="T6" fmla="*/ 18 w 175"/>
                    <a:gd name="T7" fmla="*/ 79 h 834"/>
                    <a:gd name="T8" fmla="*/ 21 w 175"/>
                    <a:gd name="T9" fmla="*/ 79 h 834"/>
                    <a:gd name="T10" fmla="*/ 21 w 175"/>
                    <a:gd name="T11" fmla="*/ 101 h 834"/>
                    <a:gd name="T12" fmla="*/ 11 w 175"/>
                    <a:gd name="T13" fmla="*/ 103 h 834"/>
                    <a:gd name="T14" fmla="*/ 0 w 175"/>
                    <a:gd name="T15" fmla="*/ 104 h 834"/>
                    <a:gd name="T16" fmla="*/ 0 w 175"/>
                    <a:gd name="T17" fmla="*/ 53 h 834"/>
                    <a:gd name="T18" fmla="*/ 0 w 175"/>
                    <a:gd name="T19" fmla="*/ 3 h 834"/>
                    <a:gd name="T20" fmla="*/ 7 w 175"/>
                    <a:gd name="T21" fmla="*/ 2 h 834"/>
                    <a:gd name="T22" fmla="*/ 14 w 175"/>
                    <a:gd name="T23" fmla="*/ 0 h 8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75"/>
                    <a:gd name="T37" fmla="*/ 0 h 834"/>
                    <a:gd name="T38" fmla="*/ 175 w 175"/>
                    <a:gd name="T39" fmla="*/ 834 h 8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75" h="834">
                      <a:moveTo>
                        <a:pt x="113" y="0"/>
                      </a:moveTo>
                      <a:lnTo>
                        <a:pt x="113" y="319"/>
                      </a:lnTo>
                      <a:lnTo>
                        <a:pt x="113" y="636"/>
                      </a:lnTo>
                      <a:lnTo>
                        <a:pt x="145" y="632"/>
                      </a:lnTo>
                      <a:lnTo>
                        <a:pt x="175" y="626"/>
                      </a:lnTo>
                      <a:lnTo>
                        <a:pt x="175" y="805"/>
                      </a:lnTo>
                      <a:lnTo>
                        <a:pt x="88" y="821"/>
                      </a:lnTo>
                      <a:lnTo>
                        <a:pt x="0" y="834"/>
                      </a:lnTo>
                      <a:lnTo>
                        <a:pt x="0" y="426"/>
                      </a:lnTo>
                      <a:lnTo>
                        <a:pt x="0" y="19"/>
                      </a:lnTo>
                      <a:lnTo>
                        <a:pt x="57" y="9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2" name="Freeform 123"/>
                <p:cNvSpPr>
                  <a:spLocks/>
                </p:cNvSpPr>
                <p:nvPr/>
              </p:nvSpPr>
              <p:spPr bwMode="auto">
                <a:xfrm>
                  <a:off x="3106" y="1809"/>
                  <a:ext cx="93" cy="423"/>
                </a:xfrm>
                <a:custGeom>
                  <a:avLst/>
                  <a:gdLst>
                    <a:gd name="T0" fmla="*/ 0 w 186"/>
                    <a:gd name="T1" fmla="*/ 3 h 846"/>
                    <a:gd name="T2" fmla="*/ 12 w 186"/>
                    <a:gd name="T3" fmla="*/ 2 h 846"/>
                    <a:gd name="T4" fmla="*/ 23 w 186"/>
                    <a:gd name="T5" fmla="*/ 0 h 846"/>
                    <a:gd name="T6" fmla="*/ 23 w 186"/>
                    <a:gd name="T7" fmla="*/ 23 h 846"/>
                    <a:gd name="T8" fmla="*/ 13 w 186"/>
                    <a:gd name="T9" fmla="*/ 24 h 846"/>
                    <a:gd name="T10" fmla="*/ 13 w 186"/>
                    <a:gd name="T11" fmla="*/ 32 h 846"/>
                    <a:gd name="T12" fmla="*/ 13 w 186"/>
                    <a:gd name="T13" fmla="*/ 41 h 846"/>
                    <a:gd name="T14" fmla="*/ 18 w 186"/>
                    <a:gd name="T15" fmla="*/ 40 h 846"/>
                    <a:gd name="T16" fmla="*/ 22 w 186"/>
                    <a:gd name="T17" fmla="*/ 39 h 846"/>
                    <a:gd name="T18" fmla="*/ 22 w 186"/>
                    <a:gd name="T19" fmla="*/ 50 h 846"/>
                    <a:gd name="T20" fmla="*/ 22 w 186"/>
                    <a:gd name="T21" fmla="*/ 60 h 846"/>
                    <a:gd name="T22" fmla="*/ 18 w 186"/>
                    <a:gd name="T23" fmla="*/ 61 h 846"/>
                    <a:gd name="T24" fmla="*/ 13 w 186"/>
                    <a:gd name="T25" fmla="*/ 61 h 846"/>
                    <a:gd name="T26" fmla="*/ 13 w 186"/>
                    <a:gd name="T27" fmla="*/ 81 h 846"/>
                    <a:gd name="T28" fmla="*/ 19 w 186"/>
                    <a:gd name="T29" fmla="*/ 81 h 846"/>
                    <a:gd name="T30" fmla="*/ 23 w 186"/>
                    <a:gd name="T31" fmla="*/ 80 h 846"/>
                    <a:gd name="T32" fmla="*/ 23 w 186"/>
                    <a:gd name="T33" fmla="*/ 102 h 846"/>
                    <a:gd name="T34" fmla="*/ 12 w 186"/>
                    <a:gd name="T35" fmla="*/ 104 h 846"/>
                    <a:gd name="T36" fmla="*/ 0 w 186"/>
                    <a:gd name="T37" fmla="*/ 106 h 846"/>
                    <a:gd name="T38" fmla="*/ 0 w 186"/>
                    <a:gd name="T39" fmla="*/ 54 h 846"/>
                    <a:gd name="T40" fmla="*/ 0 w 186"/>
                    <a:gd name="T41" fmla="*/ 3 h 84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86"/>
                    <a:gd name="T64" fmla="*/ 0 h 846"/>
                    <a:gd name="T65" fmla="*/ 186 w 186"/>
                    <a:gd name="T66" fmla="*/ 846 h 84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86" h="846">
                      <a:moveTo>
                        <a:pt x="0" y="29"/>
                      </a:moveTo>
                      <a:lnTo>
                        <a:pt x="89" y="16"/>
                      </a:lnTo>
                      <a:lnTo>
                        <a:pt x="179" y="0"/>
                      </a:lnTo>
                      <a:lnTo>
                        <a:pt x="179" y="179"/>
                      </a:lnTo>
                      <a:lnTo>
                        <a:pt x="110" y="191"/>
                      </a:lnTo>
                      <a:lnTo>
                        <a:pt x="110" y="256"/>
                      </a:lnTo>
                      <a:lnTo>
                        <a:pt x="110" y="321"/>
                      </a:lnTo>
                      <a:lnTo>
                        <a:pt x="142" y="316"/>
                      </a:lnTo>
                      <a:lnTo>
                        <a:pt x="175" y="312"/>
                      </a:lnTo>
                      <a:lnTo>
                        <a:pt x="175" y="396"/>
                      </a:lnTo>
                      <a:lnTo>
                        <a:pt x="175" y="483"/>
                      </a:lnTo>
                      <a:lnTo>
                        <a:pt x="142" y="489"/>
                      </a:lnTo>
                      <a:lnTo>
                        <a:pt x="110" y="492"/>
                      </a:lnTo>
                      <a:lnTo>
                        <a:pt x="110" y="648"/>
                      </a:lnTo>
                      <a:lnTo>
                        <a:pt x="148" y="641"/>
                      </a:lnTo>
                      <a:lnTo>
                        <a:pt x="186" y="635"/>
                      </a:lnTo>
                      <a:lnTo>
                        <a:pt x="186" y="814"/>
                      </a:lnTo>
                      <a:lnTo>
                        <a:pt x="93" y="831"/>
                      </a:lnTo>
                      <a:lnTo>
                        <a:pt x="0" y="846"/>
                      </a:lnTo>
                      <a:lnTo>
                        <a:pt x="0" y="43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3" name="Freeform 124"/>
                <p:cNvSpPr>
                  <a:spLocks/>
                </p:cNvSpPr>
                <p:nvPr/>
              </p:nvSpPr>
              <p:spPr bwMode="auto">
                <a:xfrm>
                  <a:off x="3206" y="1787"/>
                  <a:ext cx="122" cy="426"/>
                </a:xfrm>
                <a:custGeom>
                  <a:avLst/>
                  <a:gdLst>
                    <a:gd name="T0" fmla="*/ 17 w 243"/>
                    <a:gd name="T1" fmla="*/ 35 h 852"/>
                    <a:gd name="T2" fmla="*/ 17 w 243"/>
                    <a:gd name="T3" fmla="*/ 27 h 852"/>
                    <a:gd name="T4" fmla="*/ 17 w 243"/>
                    <a:gd name="T5" fmla="*/ 23 h 852"/>
                    <a:gd name="T6" fmla="*/ 16 w 243"/>
                    <a:gd name="T7" fmla="*/ 21 h 852"/>
                    <a:gd name="T8" fmla="*/ 15 w 243"/>
                    <a:gd name="T9" fmla="*/ 20 h 852"/>
                    <a:gd name="T10" fmla="*/ 14 w 243"/>
                    <a:gd name="T11" fmla="*/ 22 h 852"/>
                    <a:gd name="T12" fmla="*/ 14 w 243"/>
                    <a:gd name="T13" fmla="*/ 27 h 852"/>
                    <a:gd name="T14" fmla="*/ 14 w 243"/>
                    <a:gd name="T15" fmla="*/ 30 h 852"/>
                    <a:gd name="T16" fmla="*/ 14 w 243"/>
                    <a:gd name="T17" fmla="*/ 33 h 852"/>
                    <a:gd name="T18" fmla="*/ 17 w 243"/>
                    <a:gd name="T19" fmla="*/ 38 h 852"/>
                    <a:gd name="T20" fmla="*/ 24 w 243"/>
                    <a:gd name="T21" fmla="*/ 47 h 852"/>
                    <a:gd name="T22" fmla="*/ 27 w 243"/>
                    <a:gd name="T23" fmla="*/ 51 h 852"/>
                    <a:gd name="T24" fmla="*/ 28 w 243"/>
                    <a:gd name="T25" fmla="*/ 53 h 852"/>
                    <a:gd name="T26" fmla="*/ 29 w 243"/>
                    <a:gd name="T27" fmla="*/ 57 h 852"/>
                    <a:gd name="T28" fmla="*/ 30 w 243"/>
                    <a:gd name="T29" fmla="*/ 62 h 852"/>
                    <a:gd name="T30" fmla="*/ 31 w 243"/>
                    <a:gd name="T31" fmla="*/ 68 h 852"/>
                    <a:gd name="T32" fmla="*/ 31 w 243"/>
                    <a:gd name="T33" fmla="*/ 75 h 852"/>
                    <a:gd name="T34" fmla="*/ 31 w 243"/>
                    <a:gd name="T35" fmla="*/ 85 h 852"/>
                    <a:gd name="T36" fmla="*/ 29 w 243"/>
                    <a:gd name="T37" fmla="*/ 92 h 852"/>
                    <a:gd name="T38" fmla="*/ 28 w 243"/>
                    <a:gd name="T39" fmla="*/ 97 h 852"/>
                    <a:gd name="T40" fmla="*/ 24 w 243"/>
                    <a:gd name="T41" fmla="*/ 102 h 852"/>
                    <a:gd name="T42" fmla="*/ 21 w 243"/>
                    <a:gd name="T43" fmla="*/ 105 h 852"/>
                    <a:gd name="T44" fmla="*/ 16 w 243"/>
                    <a:gd name="T45" fmla="*/ 107 h 852"/>
                    <a:gd name="T46" fmla="*/ 11 w 243"/>
                    <a:gd name="T47" fmla="*/ 106 h 852"/>
                    <a:gd name="T48" fmla="*/ 7 w 243"/>
                    <a:gd name="T49" fmla="*/ 104 h 852"/>
                    <a:gd name="T50" fmla="*/ 4 w 243"/>
                    <a:gd name="T51" fmla="*/ 100 h 852"/>
                    <a:gd name="T52" fmla="*/ 2 w 243"/>
                    <a:gd name="T53" fmla="*/ 94 h 852"/>
                    <a:gd name="T54" fmla="*/ 1 w 243"/>
                    <a:gd name="T55" fmla="*/ 87 h 852"/>
                    <a:gd name="T56" fmla="*/ 1 w 243"/>
                    <a:gd name="T57" fmla="*/ 77 h 852"/>
                    <a:gd name="T58" fmla="*/ 1 w 243"/>
                    <a:gd name="T59" fmla="*/ 69 h 852"/>
                    <a:gd name="T60" fmla="*/ 14 w 243"/>
                    <a:gd name="T61" fmla="*/ 67 h 852"/>
                    <a:gd name="T62" fmla="*/ 14 w 243"/>
                    <a:gd name="T63" fmla="*/ 80 h 852"/>
                    <a:gd name="T64" fmla="*/ 14 w 243"/>
                    <a:gd name="T65" fmla="*/ 84 h 852"/>
                    <a:gd name="T66" fmla="*/ 14 w 243"/>
                    <a:gd name="T67" fmla="*/ 86 h 852"/>
                    <a:gd name="T68" fmla="*/ 16 w 243"/>
                    <a:gd name="T69" fmla="*/ 87 h 852"/>
                    <a:gd name="T70" fmla="*/ 17 w 243"/>
                    <a:gd name="T71" fmla="*/ 86 h 852"/>
                    <a:gd name="T72" fmla="*/ 17 w 243"/>
                    <a:gd name="T73" fmla="*/ 85 h 852"/>
                    <a:gd name="T74" fmla="*/ 18 w 243"/>
                    <a:gd name="T75" fmla="*/ 82 h 852"/>
                    <a:gd name="T76" fmla="*/ 18 w 243"/>
                    <a:gd name="T77" fmla="*/ 76 h 852"/>
                    <a:gd name="T78" fmla="*/ 17 w 243"/>
                    <a:gd name="T79" fmla="*/ 71 h 852"/>
                    <a:gd name="T80" fmla="*/ 16 w 243"/>
                    <a:gd name="T81" fmla="*/ 69 h 852"/>
                    <a:gd name="T82" fmla="*/ 13 w 243"/>
                    <a:gd name="T83" fmla="*/ 65 h 852"/>
                    <a:gd name="T84" fmla="*/ 8 w 243"/>
                    <a:gd name="T85" fmla="*/ 58 h 852"/>
                    <a:gd name="T86" fmla="*/ 5 w 243"/>
                    <a:gd name="T87" fmla="*/ 54 h 852"/>
                    <a:gd name="T88" fmla="*/ 3 w 243"/>
                    <a:gd name="T89" fmla="*/ 52 h 852"/>
                    <a:gd name="T90" fmla="*/ 2 w 243"/>
                    <a:gd name="T91" fmla="*/ 48 h 852"/>
                    <a:gd name="T92" fmla="*/ 1 w 243"/>
                    <a:gd name="T93" fmla="*/ 43 h 852"/>
                    <a:gd name="T94" fmla="*/ 0 w 243"/>
                    <a:gd name="T95" fmla="*/ 36 h 852"/>
                    <a:gd name="T96" fmla="*/ 1 w 243"/>
                    <a:gd name="T97" fmla="*/ 27 h 852"/>
                    <a:gd name="T98" fmla="*/ 1 w 243"/>
                    <a:gd name="T99" fmla="*/ 18 h 852"/>
                    <a:gd name="T100" fmla="*/ 3 w 243"/>
                    <a:gd name="T101" fmla="*/ 12 h 852"/>
                    <a:gd name="T102" fmla="*/ 5 w 243"/>
                    <a:gd name="T103" fmla="*/ 7 h 852"/>
                    <a:gd name="T104" fmla="*/ 9 w 243"/>
                    <a:gd name="T105" fmla="*/ 3 h 852"/>
                    <a:gd name="T106" fmla="*/ 13 w 243"/>
                    <a:gd name="T107" fmla="*/ 1 h 852"/>
                    <a:gd name="T108" fmla="*/ 17 w 243"/>
                    <a:gd name="T109" fmla="*/ 0 h 852"/>
                    <a:gd name="T110" fmla="*/ 22 w 243"/>
                    <a:gd name="T111" fmla="*/ 1 h 852"/>
                    <a:gd name="T112" fmla="*/ 25 w 243"/>
                    <a:gd name="T113" fmla="*/ 3 h 852"/>
                    <a:gd name="T114" fmla="*/ 28 w 243"/>
                    <a:gd name="T115" fmla="*/ 7 h 852"/>
                    <a:gd name="T116" fmla="*/ 29 w 243"/>
                    <a:gd name="T117" fmla="*/ 13 h 852"/>
                    <a:gd name="T118" fmla="*/ 30 w 243"/>
                    <a:gd name="T119" fmla="*/ 22 h 852"/>
                    <a:gd name="T120" fmla="*/ 30 w 243"/>
                    <a:gd name="T121" fmla="*/ 33 h 85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43"/>
                    <a:gd name="T184" fmla="*/ 0 h 852"/>
                    <a:gd name="T185" fmla="*/ 243 w 243"/>
                    <a:gd name="T186" fmla="*/ 852 h 85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43" h="852">
                      <a:moveTo>
                        <a:pt x="234" y="260"/>
                      </a:moveTo>
                      <a:lnTo>
                        <a:pt x="131" y="277"/>
                      </a:lnTo>
                      <a:lnTo>
                        <a:pt x="131" y="242"/>
                      </a:lnTo>
                      <a:lnTo>
                        <a:pt x="131" y="210"/>
                      </a:lnTo>
                      <a:lnTo>
                        <a:pt x="131" y="192"/>
                      </a:lnTo>
                      <a:lnTo>
                        <a:pt x="129" y="179"/>
                      </a:lnTo>
                      <a:lnTo>
                        <a:pt x="129" y="169"/>
                      </a:lnTo>
                      <a:lnTo>
                        <a:pt x="127" y="163"/>
                      </a:lnTo>
                      <a:lnTo>
                        <a:pt x="123" y="158"/>
                      </a:lnTo>
                      <a:lnTo>
                        <a:pt x="120" y="156"/>
                      </a:lnTo>
                      <a:lnTo>
                        <a:pt x="114" y="160"/>
                      </a:lnTo>
                      <a:lnTo>
                        <a:pt x="110" y="169"/>
                      </a:lnTo>
                      <a:lnTo>
                        <a:pt x="106" y="186"/>
                      </a:lnTo>
                      <a:lnTo>
                        <a:pt x="106" y="210"/>
                      </a:lnTo>
                      <a:lnTo>
                        <a:pt x="106" y="227"/>
                      </a:lnTo>
                      <a:lnTo>
                        <a:pt x="106" y="242"/>
                      </a:lnTo>
                      <a:lnTo>
                        <a:pt x="108" y="254"/>
                      </a:lnTo>
                      <a:lnTo>
                        <a:pt x="110" y="261"/>
                      </a:lnTo>
                      <a:lnTo>
                        <a:pt x="118" y="283"/>
                      </a:lnTo>
                      <a:lnTo>
                        <a:pt x="129" y="304"/>
                      </a:lnTo>
                      <a:lnTo>
                        <a:pt x="163" y="340"/>
                      </a:lnTo>
                      <a:lnTo>
                        <a:pt x="192" y="373"/>
                      </a:lnTo>
                      <a:lnTo>
                        <a:pt x="203" y="386"/>
                      </a:lnTo>
                      <a:lnTo>
                        <a:pt x="211" y="402"/>
                      </a:lnTo>
                      <a:lnTo>
                        <a:pt x="219" y="415"/>
                      </a:lnTo>
                      <a:lnTo>
                        <a:pt x="224" y="429"/>
                      </a:lnTo>
                      <a:lnTo>
                        <a:pt x="228" y="442"/>
                      </a:lnTo>
                      <a:lnTo>
                        <a:pt x="232" y="459"/>
                      </a:lnTo>
                      <a:lnTo>
                        <a:pt x="236" y="477"/>
                      </a:lnTo>
                      <a:lnTo>
                        <a:pt x="238" y="498"/>
                      </a:lnTo>
                      <a:lnTo>
                        <a:pt x="240" y="521"/>
                      </a:lnTo>
                      <a:lnTo>
                        <a:pt x="241" y="544"/>
                      </a:lnTo>
                      <a:lnTo>
                        <a:pt x="243" y="571"/>
                      </a:lnTo>
                      <a:lnTo>
                        <a:pt x="243" y="600"/>
                      </a:lnTo>
                      <a:lnTo>
                        <a:pt x="243" y="640"/>
                      </a:lnTo>
                      <a:lnTo>
                        <a:pt x="241" y="677"/>
                      </a:lnTo>
                      <a:lnTo>
                        <a:pt x="238" y="707"/>
                      </a:lnTo>
                      <a:lnTo>
                        <a:pt x="232" y="732"/>
                      </a:lnTo>
                      <a:lnTo>
                        <a:pt x="226" y="754"/>
                      </a:lnTo>
                      <a:lnTo>
                        <a:pt x="219" y="775"/>
                      </a:lnTo>
                      <a:lnTo>
                        <a:pt x="207" y="792"/>
                      </a:lnTo>
                      <a:lnTo>
                        <a:pt x="192" y="809"/>
                      </a:lnTo>
                      <a:lnTo>
                        <a:pt x="177" y="825"/>
                      </a:lnTo>
                      <a:lnTo>
                        <a:pt x="161" y="836"/>
                      </a:lnTo>
                      <a:lnTo>
                        <a:pt x="144" y="846"/>
                      </a:lnTo>
                      <a:lnTo>
                        <a:pt x="125" y="850"/>
                      </a:lnTo>
                      <a:lnTo>
                        <a:pt x="104" y="852"/>
                      </a:lnTo>
                      <a:lnTo>
                        <a:pt x="85" y="848"/>
                      </a:lnTo>
                      <a:lnTo>
                        <a:pt x="68" y="840"/>
                      </a:lnTo>
                      <a:lnTo>
                        <a:pt x="53" y="829"/>
                      </a:lnTo>
                      <a:lnTo>
                        <a:pt x="40" y="813"/>
                      </a:lnTo>
                      <a:lnTo>
                        <a:pt x="28" y="796"/>
                      </a:lnTo>
                      <a:lnTo>
                        <a:pt x="19" y="775"/>
                      </a:lnTo>
                      <a:lnTo>
                        <a:pt x="13" y="752"/>
                      </a:lnTo>
                      <a:lnTo>
                        <a:pt x="9" y="725"/>
                      </a:lnTo>
                      <a:lnTo>
                        <a:pt x="5" y="692"/>
                      </a:lnTo>
                      <a:lnTo>
                        <a:pt x="3" y="654"/>
                      </a:lnTo>
                      <a:lnTo>
                        <a:pt x="3" y="609"/>
                      </a:lnTo>
                      <a:lnTo>
                        <a:pt x="3" y="579"/>
                      </a:lnTo>
                      <a:lnTo>
                        <a:pt x="3" y="548"/>
                      </a:lnTo>
                      <a:lnTo>
                        <a:pt x="57" y="540"/>
                      </a:lnTo>
                      <a:lnTo>
                        <a:pt x="108" y="531"/>
                      </a:lnTo>
                      <a:lnTo>
                        <a:pt x="108" y="584"/>
                      </a:lnTo>
                      <a:lnTo>
                        <a:pt x="108" y="638"/>
                      </a:lnTo>
                      <a:lnTo>
                        <a:pt x="108" y="658"/>
                      </a:lnTo>
                      <a:lnTo>
                        <a:pt x="110" y="671"/>
                      </a:lnTo>
                      <a:lnTo>
                        <a:pt x="110" y="683"/>
                      </a:lnTo>
                      <a:lnTo>
                        <a:pt x="112" y="688"/>
                      </a:lnTo>
                      <a:lnTo>
                        <a:pt x="114" y="694"/>
                      </a:lnTo>
                      <a:lnTo>
                        <a:pt x="121" y="696"/>
                      </a:lnTo>
                      <a:lnTo>
                        <a:pt x="127" y="692"/>
                      </a:lnTo>
                      <a:lnTo>
                        <a:pt x="131" y="686"/>
                      </a:lnTo>
                      <a:lnTo>
                        <a:pt x="133" y="681"/>
                      </a:lnTo>
                      <a:lnTo>
                        <a:pt x="135" y="673"/>
                      </a:lnTo>
                      <a:lnTo>
                        <a:pt x="135" y="663"/>
                      </a:lnTo>
                      <a:lnTo>
                        <a:pt x="137" y="652"/>
                      </a:lnTo>
                      <a:lnTo>
                        <a:pt x="137" y="638"/>
                      </a:lnTo>
                      <a:lnTo>
                        <a:pt x="137" y="608"/>
                      </a:lnTo>
                      <a:lnTo>
                        <a:pt x="135" y="584"/>
                      </a:lnTo>
                      <a:lnTo>
                        <a:pt x="133" y="567"/>
                      </a:lnTo>
                      <a:lnTo>
                        <a:pt x="131" y="558"/>
                      </a:lnTo>
                      <a:lnTo>
                        <a:pt x="123" y="546"/>
                      </a:lnTo>
                      <a:lnTo>
                        <a:pt x="112" y="531"/>
                      </a:lnTo>
                      <a:lnTo>
                        <a:pt x="99" y="513"/>
                      </a:lnTo>
                      <a:lnTo>
                        <a:pt x="81" y="492"/>
                      </a:lnTo>
                      <a:lnTo>
                        <a:pt x="64" y="471"/>
                      </a:lnTo>
                      <a:lnTo>
                        <a:pt x="49" y="454"/>
                      </a:lnTo>
                      <a:lnTo>
                        <a:pt x="38" y="438"/>
                      </a:lnTo>
                      <a:lnTo>
                        <a:pt x="30" y="425"/>
                      </a:lnTo>
                      <a:lnTo>
                        <a:pt x="24" y="413"/>
                      </a:lnTo>
                      <a:lnTo>
                        <a:pt x="19" y="400"/>
                      </a:lnTo>
                      <a:lnTo>
                        <a:pt x="13" y="383"/>
                      </a:lnTo>
                      <a:lnTo>
                        <a:pt x="9" y="361"/>
                      </a:lnTo>
                      <a:lnTo>
                        <a:pt x="5" y="340"/>
                      </a:lnTo>
                      <a:lnTo>
                        <a:pt x="1" y="315"/>
                      </a:lnTo>
                      <a:lnTo>
                        <a:pt x="0" y="286"/>
                      </a:lnTo>
                      <a:lnTo>
                        <a:pt x="0" y="256"/>
                      </a:lnTo>
                      <a:lnTo>
                        <a:pt x="1" y="211"/>
                      </a:lnTo>
                      <a:lnTo>
                        <a:pt x="3" y="173"/>
                      </a:lnTo>
                      <a:lnTo>
                        <a:pt x="7" y="140"/>
                      </a:lnTo>
                      <a:lnTo>
                        <a:pt x="13" y="113"/>
                      </a:lnTo>
                      <a:lnTo>
                        <a:pt x="21" y="92"/>
                      </a:lnTo>
                      <a:lnTo>
                        <a:pt x="28" y="71"/>
                      </a:lnTo>
                      <a:lnTo>
                        <a:pt x="40" y="54"/>
                      </a:lnTo>
                      <a:lnTo>
                        <a:pt x="51" y="38"/>
                      </a:lnTo>
                      <a:lnTo>
                        <a:pt x="66" y="25"/>
                      </a:lnTo>
                      <a:lnTo>
                        <a:pt x="81" y="13"/>
                      </a:lnTo>
                      <a:lnTo>
                        <a:pt x="99" y="6"/>
                      </a:lnTo>
                      <a:lnTo>
                        <a:pt x="116" y="2"/>
                      </a:lnTo>
                      <a:lnTo>
                        <a:pt x="135" y="0"/>
                      </a:lnTo>
                      <a:lnTo>
                        <a:pt x="154" y="2"/>
                      </a:lnTo>
                      <a:lnTo>
                        <a:pt x="171" y="8"/>
                      </a:lnTo>
                      <a:lnTo>
                        <a:pt x="186" y="17"/>
                      </a:lnTo>
                      <a:lnTo>
                        <a:pt x="200" y="31"/>
                      </a:lnTo>
                      <a:lnTo>
                        <a:pt x="211" y="44"/>
                      </a:lnTo>
                      <a:lnTo>
                        <a:pt x="219" y="61"/>
                      </a:lnTo>
                      <a:lnTo>
                        <a:pt x="224" y="81"/>
                      </a:lnTo>
                      <a:lnTo>
                        <a:pt x="230" y="104"/>
                      </a:lnTo>
                      <a:lnTo>
                        <a:pt x="232" y="136"/>
                      </a:lnTo>
                      <a:lnTo>
                        <a:pt x="234" y="173"/>
                      </a:lnTo>
                      <a:lnTo>
                        <a:pt x="234" y="219"/>
                      </a:lnTo>
                      <a:lnTo>
                        <a:pt x="234" y="26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4" name="Freeform 125"/>
                <p:cNvSpPr>
                  <a:spLocks noEditPoints="1"/>
                </p:cNvSpPr>
                <p:nvPr/>
              </p:nvSpPr>
              <p:spPr bwMode="auto">
                <a:xfrm>
                  <a:off x="2276" y="1942"/>
                  <a:ext cx="123" cy="426"/>
                </a:xfrm>
                <a:custGeom>
                  <a:avLst/>
                  <a:gdLst>
                    <a:gd name="T0" fmla="*/ 31 w 246"/>
                    <a:gd name="T1" fmla="*/ 63 h 851"/>
                    <a:gd name="T2" fmla="*/ 31 w 246"/>
                    <a:gd name="T3" fmla="*/ 70 h 851"/>
                    <a:gd name="T4" fmla="*/ 31 w 246"/>
                    <a:gd name="T5" fmla="*/ 75 h 851"/>
                    <a:gd name="T6" fmla="*/ 31 w 246"/>
                    <a:gd name="T7" fmla="*/ 79 h 851"/>
                    <a:gd name="T8" fmla="*/ 30 w 246"/>
                    <a:gd name="T9" fmla="*/ 87 h 851"/>
                    <a:gd name="T10" fmla="*/ 27 w 246"/>
                    <a:gd name="T11" fmla="*/ 96 h 851"/>
                    <a:gd name="T12" fmla="*/ 25 w 246"/>
                    <a:gd name="T13" fmla="*/ 101 h 851"/>
                    <a:gd name="T14" fmla="*/ 22 w 246"/>
                    <a:gd name="T15" fmla="*/ 104 h 851"/>
                    <a:gd name="T16" fmla="*/ 18 w 246"/>
                    <a:gd name="T17" fmla="*/ 106 h 851"/>
                    <a:gd name="T18" fmla="*/ 14 w 246"/>
                    <a:gd name="T19" fmla="*/ 107 h 851"/>
                    <a:gd name="T20" fmla="*/ 10 w 246"/>
                    <a:gd name="T21" fmla="*/ 106 h 851"/>
                    <a:gd name="T22" fmla="*/ 7 w 246"/>
                    <a:gd name="T23" fmla="*/ 104 h 851"/>
                    <a:gd name="T24" fmla="*/ 4 w 246"/>
                    <a:gd name="T25" fmla="*/ 100 h 851"/>
                    <a:gd name="T26" fmla="*/ 2 w 246"/>
                    <a:gd name="T27" fmla="*/ 95 h 851"/>
                    <a:gd name="T28" fmla="*/ 1 w 246"/>
                    <a:gd name="T29" fmla="*/ 86 h 851"/>
                    <a:gd name="T30" fmla="*/ 1 w 246"/>
                    <a:gd name="T31" fmla="*/ 83 h 851"/>
                    <a:gd name="T32" fmla="*/ 1 w 246"/>
                    <a:gd name="T33" fmla="*/ 78 h 851"/>
                    <a:gd name="T34" fmla="*/ 0 w 246"/>
                    <a:gd name="T35" fmla="*/ 72 h 851"/>
                    <a:gd name="T36" fmla="*/ 0 w 246"/>
                    <a:gd name="T37" fmla="*/ 65 h 851"/>
                    <a:gd name="T38" fmla="*/ 0 w 246"/>
                    <a:gd name="T39" fmla="*/ 48 h 851"/>
                    <a:gd name="T40" fmla="*/ 0 w 246"/>
                    <a:gd name="T41" fmla="*/ 41 h 851"/>
                    <a:gd name="T42" fmla="*/ 1 w 246"/>
                    <a:gd name="T43" fmla="*/ 35 h 851"/>
                    <a:gd name="T44" fmla="*/ 1 w 246"/>
                    <a:gd name="T45" fmla="*/ 30 h 851"/>
                    <a:gd name="T46" fmla="*/ 1 w 246"/>
                    <a:gd name="T47" fmla="*/ 26 h 851"/>
                    <a:gd name="T48" fmla="*/ 2 w 246"/>
                    <a:gd name="T49" fmla="*/ 20 h 851"/>
                    <a:gd name="T50" fmla="*/ 4 w 246"/>
                    <a:gd name="T51" fmla="*/ 11 h 851"/>
                    <a:gd name="T52" fmla="*/ 7 w 246"/>
                    <a:gd name="T53" fmla="*/ 7 h 851"/>
                    <a:gd name="T54" fmla="*/ 10 w 246"/>
                    <a:gd name="T55" fmla="*/ 3 h 851"/>
                    <a:gd name="T56" fmla="*/ 14 w 246"/>
                    <a:gd name="T57" fmla="*/ 1 h 851"/>
                    <a:gd name="T58" fmla="*/ 18 w 246"/>
                    <a:gd name="T59" fmla="*/ 0 h 851"/>
                    <a:gd name="T60" fmla="*/ 21 w 246"/>
                    <a:gd name="T61" fmla="*/ 1 h 851"/>
                    <a:gd name="T62" fmla="*/ 25 w 246"/>
                    <a:gd name="T63" fmla="*/ 3 h 851"/>
                    <a:gd name="T64" fmla="*/ 27 w 246"/>
                    <a:gd name="T65" fmla="*/ 7 h 851"/>
                    <a:gd name="T66" fmla="*/ 29 w 246"/>
                    <a:gd name="T67" fmla="*/ 12 h 851"/>
                    <a:gd name="T68" fmla="*/ 31 w 246"/>
                    <a:gd name="T69" fmla="*/ 21 h 851"/>
                    <a:gd name="T70" fmla="*/ 31 w 246"/>
                    <a:gd name="T71" fmla="*/ 25 h 851"/>
                    <a:gd name="T72" fmla="*/ 31 w 246"/>
                    <a:gd name="T73" fmla="*/ 29 h 851"/>
                    <a:gd name="T74" fmla="*/ 31 w 246"/>
                    <a:gd name="T75" fmla="*/ 35 h 851"/>
                    <a:gd name="T76" fmla="*/ 31 w 246"/>
                    <a:gd name="T77" fmla="*/ 42 h 851"/>
                    <a:gd name="T78" fmla="*/ 31 w 246"/>
                    <a:gd name="T79" fmla="*/ 59 h 851"/>
                    <a:gd name="T80" fmla="*/ 17 w 246"/>
                    <a:gd name="T81" fmla="*/ 29 h 851"/>
                    <a:gd name="T82" fmla="*/ 17 w 246"/>
                    <a:gd name="T83" fmla="*/ 24 h 851"/>
                    <a:gd name="T84" fmla="*/ 17 w 246"/>
                    <a:gd name="T85" fmla="*/ 21 h 851"/>
                    <a:gd name="T86" fmla="*/ 16 w 246"/>
                    <a:gd name="T87" fmla="*/ 20 h 851"/>
                    <a:gd name="T88" fmla="*/ 15 w 246"/>
                    <a:gd name="T89" fmla="*/ 20 h 851"/>
                    <a:gd name="T90" fmla="*/ 15 w 246"/>
                    <a:gd name="T91" fmla="*/ 22 h 851"/>
                    <a:gd name="T92" fmla="*/ 15 w 246"/>
                    <a:gd name="T93" fmla="*/ 26 h 851"/>
                    <a:gd name="T94" fmla="*/ 15 w 246"/>
                    <a:gd name="T95" fmla="*/ 53 h 851"/>
                    <a:gd name="T96" fmla="*/ 15 w 246"/>
                    <a:gd name="T97" fmla="*/ 80 h 851"/>
                    <a:gd name="T98" fmla="*/ 15 w 246"/>
                    <a:gd name="T99" fmla="*/ 85 h 851"/>
                    <a:gd name="T100" fmla="*/ 15 w 246"/>
                    <a:gd name="T101" fmla="*/ 87 h 851"/>
                    <a:gd name="T102" fmla="*/ 16 w 246"/>
                    <a:gd name="T103" fmla="*/ 87 h 851"/>
                    <a:gd name="T104" fmla="*/ 17 w 246"/>
                    <a:gd name="T105" fmla="*/ 84 h 851"/>
                    <a:gd name="T106" fmla="*/ 17 w 246"/>
                    <a:gd name="T107" fmla="*/ 79 h 851"/>
                    <a:gd name="T108" fmla="*/ 17 w 246"/>
                    <a:gd name="T109" fmla="*/ 52 h 851"/>
                    <a:gd name="T110" fmla="*/ 17 w 246"/>
                    <a:gd name="T111" fmla="*/ 29 h 85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46"/>
                    <a:gd name="T169" fmla="*/ 0 h 851"/>
                    <a:gd name="T170" fmla="*/ 246 w 246"/>
                    <a:gd name="T171" fmla="*/ 851 h 85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46" h="851">
                      <a:moveTo>
                        <a:pt x="246" y="472"/>
                      </a:moveTo>
                      <a:lnTo>
                        <a:pt x="246" y="501"/>
                      </a:lnTo>
                      <a:lnTo>
                        <a:pt x="246" y="528"/>
                      </a:lnTo>
                      <a:lnTo>
                        <a:pt x="246" y="553"/>
                      </a:lnTo>
                      <a:lnTo>
                        <a:pt x="244" y="576"/>
                      </a:lnTo>
                      <a:lnTo>
                        <a:pt x="244" y="596"/>
                      </a:lnTo>
                      <a:lnTo>
                        <a:pt x="244" y="615"/>
                      </a:lnTo>
                      <a:lnTo>
                        <a:pt x="242" y="630"/>
                      </a:lnTo>
                      <a:lnTo>
                        <a:pt x="242" y="646"/>
                      </a:lnTo>
                      <a:lnTo>
                        <a:pt x="237" y="696"/>
                      </a:lnTo>
                      <a:lnTo>
                        <a:pt x="225" y="744"/>
                      </a:lnTo>
                      <a:lnTo>
                        <a:pt x="216" y="765"/>
                      </a:lnTo>
                      <a:lnTo>
                        <a:pt x="206" y="784"/>
                      </a:lnTo>
                      <a:lnTo>
                        <a:pt x="195" y="801"/>
                      </a:lnTo>
                      <a:lnTo>
                        <a:pt x="183" y="817"/>
                      </a:lnTo>
                      <a:lnTo>
                        <a:pt x="170" y="830"/>
                      </a:lnTo>
                      <a:lnTo>
                        <a:pt x="155" y="840"/>
                      </a:lnTo>
                      <a:lnTo>
                        <a:pt x="139" y="845"/>
                      </a:lnTo>
                      <a:lnTo>
                        <a:pt x="122" y="849"/>
                      </a:lnTo>
                      <a:lnTo>
                        <a:pt x="107" y="851"/>
                      </a:lnTo>
                      <a:lnTo>
                        <a:pt x="92" y="849"/>
                      </a:lnTo>
                      <a:lnTo>
                        <a:pt x="78" y="845"/>
                      </a:lnTo>
                      <a:lnTo>
                        <a:pt x="65" y="838"/>
                      </a:lnTo>
                      <a:lnTo>
                        <a:pt x="52" y="828"/>
                      </a:lnTo>
                      <a:lnTo>
                        <a:pt x="40" y="815"/>
                      </a:lnTo>
                      <a:lnTo>
                        <a:pt x="31" y="797"/>
                      </a:lnTo>
                      <a:lnTo>
                        <a:pt x="23" y="778"/>
                      </a:lnTo>
                      <a:lnTo>
                        <a:pt x="16" y="757"/>
                      </a:lnTo>
                      <a:lnTo>
                        <a:pt x="10" y="736"/>
                      </a:lnTo>
                      <a:lnTo>
                        <a:pt x="4" y="688"/>
                      </a:lnTo>
                      <a:lnTo>
                        <a:pt x="4" y="674"/>
                      </a:lnTo>
                      <a:lnTo>
                        <a:pt x="2" y="659"/>
                      </a:lnTo>
                      <a:lnTo>
                        <a:pt x="2" y="640"/>
                      </a:lnTo>
                      <a:lnTo>
                        <a:pt x="2" y="619"/>
                      </a:lnTo>
                      <a:lnTo>
                        <a:pt x="0" y="596"/>
                      </a:lnTo>
                      <a:lnTo>
                        <a:pt x="0" y="571"/>
                      </a:lnTo>
                      <a:lnTo>
                        <a:pt x="0" y="544"/>
                      </a:lnTo>
                      <a:lnTo>
                        <a:pt x="0" y="513"/>
                      </a:lnTo>
                      <a:lnTo>
                        <a:pt x="0" y="446"/>
                      </a:lnTo>
                      <a:lnTo>
                        <a:pt x="0" y="378"/>
                      </a:lnTo>
                      <a:lnTo>
                        <a:pt x="0" y="349"/>
                      </a:lnTo>
                      <a:lnTo>
                        <a:pt x="0" y="323"/>
                      </a:lnTo>
                      <a:lnTo>
                        <a:pt x="0" y="298"/>
                      </a:lnTo>
                      <a:lnTo>
                        <a:pt x="2" y="274"/>
                      </a:lnTo>
                      <a:lnTo>
                        <a:pt x="2" y="253"/>
                      </a:lnTo>
                      <a:lnTo>
                        <a:pt x="2" y="236"/>
                      </a:lnTo>
                      <a:lnTo>
                        <a:pt x="4" y="219"/>
                      </a:lnTo>
                      <a:lnTo>
                        <a:pt x="4" y="205"/>
                      </a:lnTo>
                      <a:lnTo>
                        <a:pt x="6" y="180"/>
                      </a:lnTo>
                      <a:lnTo>
                        <a:pt x="10" y="155"/>
                      </a:lnTo>
                      <a:lnTo>
                        <a:pt x="21" y="107"/>
                      </a:lnTo>
                      <a:lnTo>
                        <a:pt x="29" y="86"/>
                      </a:lnTo>
                      <a:lnTo>
                        <a:pt x="40" y="65"/>
                      </a:lnTo>
                      <a:lnTo>
                        <a:pt x="52" y="50"/>
                      </a:lnTo>
                      <a:lnTo>
                        <a:pt x="63" y="34"/>
                      </a:lnTo>
                      <a:lnTo>
                        <a:pt x="76" y="21"/>
                      </a:lnTo>
                      <a:lnTo>
                        <a:pt x="90" y="11"/>
                      </a:lnTo>
                      <a:lnTo>
                        <a:pt x="105" y="3"/>
                      </a:lnTo>
                      <a:lnTo>
                        <a:pt x="122" y="0"/>
                      </a:lnTo>
                      <a:lnTo>
                        <a:pt x="139" y="0"/>
                      </a:lnTo>
                      <a:lnTo>
                        <a:pt x="155" y="1"/>
                      </a:lnTo>
                      <a:lnTo>
                        <a:pt x="168" y="5"/>
                      </a:lnTo>
                      <a:lnTo>
                        <a:pt x="181" y="13"/>
                      </a:lnTo>
                      <a:lnTo>
                        <a:pt x="195" y="23"/>
                      </a:lnTo>
                      <a:lnTo>
                        <a:pt x="206" y="36"/>
                      </a:lnTo>
                      <a:lnTo>
                        <a:pt x="216" y="51"/>
                      </a:lnTo>
                      <a:lnTo>
                        <a:pt x="223" y="71"/>
                      </a:lnTo>
                      <a:lnTo>
                        <a:pt x="231" y="92"/>
                      </a:lnTo>
                      <a:lnTo>
                        <a:pt x="237" y="115"/>
                      </a:lnTo>
                      <a:lnTo>
                        <a:pt x="242" y="163"/>
                      </a:lnTo>
                      <a:lnTo>
                        <a:pt x="242" y="176"/>
                      </a:lnTo>
                      <a:lnTo>
                        <a:pt x="244" y="194"/>
                      </a:lnTo>
                      <a:lnTo>
                        <a:pt x="244" y="211"/>
                      </a:lnTo>
                      <a:lnTo>
                        <a:pt x="244" y="232"/>
                      </a:lnTo>
                      <a:lnTo>
                        <a:pt x="246" y="255"/>
                      </a:lnTo>
                      <a:lnTo>
                        <a:pt x="246" y="280"/>
                      </a:lnTo>
                      <a:lnTo>
                        <a:pt x="246" y="307"/>
                      </a:lnTo>
                      <a:lnTo>
                        <a:pt x="246" y="336"/>
                      </a:lnTo>
                      <a:lnTo>
                        <a:pt x="246" y="405"/>
                      </a:lnTo>
                      <a:lnTo>
                        <a:pt x="246" y="472"/>
                      </a:lnTo>
                      <a:close/>
                      <a:moveTo>
                        <a:pt x="134" y="230"/>
                      </a:moveTo>
                      <a:lnTo>
                        <a:pt x="134" y="205"/>
                      </a:lnTo>
                      <a:lnTo>
                        <a:pt x="134" y="186"/>
                      </a:lnTo>
                      <a:lnTo>
                        <a:pt x="134" y="173"/>
                      </a:lnTo>
                      <a:lnTo>
                        <a:pt x="132" y="165"/>
                      </a:lnTo>
                      <a:lnTo>
                        <a:pt x="130" y="161"/>
                      </a:lnTo>
                      <a:lnTo>
                        <a:pt x="128" y="157"/>
                      </a:lnTo>
                      <a:lnTo>
                        <a:pt x="122" y="155"/>
                      </a:lnTo>
                      <a:lnTo>
                        <a:pt x="118" y="157"/>
                      </a:lnTo>
                      <a:lnTo>
                        <a:pt x="115" y="165"/>
                      </a:lnTo>
                      <a:lnTo>
                        <a:pt x="113" y="173"/>
                      </a:lnTo>
                      <a:lnTo>
                        <a:pt x="113" y="188"/>
                      </a:lnTo>
                      <a:lnTo>
                        <a:pt x="113" y="207"/>
                      </a:lnTo>
                      <a:lnTo>
                        <a:pt x="113" y="234"/>
                      </a:lnTo>
                      <a:lnTo>
                        <a:pt x="113" y="421"/>
                      </a:lnTo>
                      <a:lnTo>
                        <a:pt x="113" y="605"/>
                      </a:lnTo>
                      <a:lnTo>
                        <a:pt x="113" y="636"/>
                      </a:lnTo>
                      <a:lnTo>
                        <a:pt x="113" y="659"/>
                      </a:lnTo>
                      <a:lnTo>
                        <a:pt x="113" y="674"/>
                      </a:lnTo>
                      <a:lnTo>
                        <a:pt x="115" y="684"/>
                      </a:lnTo>
                      <a:lnTo>
                        <a:pt x="116" y="694"/>
                      </a:lnTo>
                      <a:lnTo>
                        <a:pt x="122" y="696"/>
                      </a:lnTo>
                      <a:lnTo>
                        <a:pt x="128" y="690"/>
                      </a:lnTo>
                      <a:lnTo>
                        <a:pt x="132" y="678"/>
                      </a:lnTo>
                      <a:lnTo>
                        <a:pt x="134" y="669"/>
                      </a:lnTo>
                      <a:lnTo>
                        <a:pt x="134" y="651"/>
                      </a:lnTo>
                      <a:lnTo>
                        <a:pt x="134" y="626"/>
                      </a:lnTo>
                      <a:lnTo>
                        <a:pt x="134" y="596"/>
                      </a:lnTo>
                      <a:lnTo>
                        <a:pt x="134" y="413"/>
                      </a:lnTo>
                      <a:lnTo>
                        <a:pt x="134" y="23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5" name="Freeform 126"/>
                <p:cNvSpPr>
                  <a:spLocks/>
                </p:cNvSpPr>
                <p:nvPr/>
              </p:nvSpPr>
              <p:spPr bwMode="auto">
                <a:xfrm>
                  <a:off x="2415" y="1918"/>
                  <a:ext cx="121" cy="427"/>
                </a:xfrm>
                <a:custGeom>
                  <a:avLst/>
                  <a:gdLst>
                    <a:gd name="T0" fmla="*/ 30 w 242"/>
                    <a:gd name="T1" fmla="*/ 0 h 854"/>
                    <a:gd name="T2" fmla="*/ 30 w 242"/>
                    <a:gd name="T3" fmla="*/ 68 h 854"/>
                    <a:gd name="T4" fmla="*/ 30 w 242"/>
                    <a:gd name="T5" fmla="*/ 74 h 854"/>
                    <a:gd name="T6" fmla="*/ 30 w 242"/>
                    <a:gd name="T7" fmla="*/ 78 h 854"/>
                    <a:gd name="T8" fmla="*/ 30 w 242"/>
                    <a:gd name="T9" fmla="*/ 81 h 854"/>
                    <a:gd name="T10" fmla="*/ 30 w 242"/>
                    <a:gd name="T11" fmla="*/ 84 h 854"/>
                    <a:gd name="T12" fmla="*/ 30 w 242"/>
                    <a:gd name="T13" fmla="*/ 87 h 854"/>
                    <a:gd name="T14" fmla="*/ 30 w 242"/>
                    <a:gd name="T15" fmla="*/ 89 h 854"/>
                    <a:gd name="T16" fmla="*/ 28 w 242"/>
                    <a:gd name="T17" fmla="*/ 95 h 854"/>
                    <a:gd name="T18" fmla="*/ 27 w 242"/>
                    <a:gd name="T19" fmla="*/ 97 h 854"/>
                    <a:gd name="T20" fmla="*/ 26 w 242"/>
                    <a:gd name="T21" fmla="*/ 100 h 854"/>
                    <a:gd name="T22" fmla="*/ 25 w 242"/>
                    <a:gd name="T23" fmla="*/ 101 h 854"/>
                    <a:gd name="T24" fmla="*/ 23 w 242"/>
                    <a:gd name="T25" fmla="*/ 103 h 854"/>
                    <a:gd name="T26" fmla="*/ 22 w 242"/>
                    <a:gd name="T27" fmla="*/ 105 h 854"/>
                    <a:gd name="T28" fmla="*/ 20 w 242"/>
                    <a:gd name="T29" fmla="*/ 106 h 854"/>
                    <a:gd name="T30" fmla="*/ 18 w 242"/>
                    <a:gd name="T31" fmla="*/ 106 h 854"/>
                    <a:gd name="T32" fmla="*/ 15 w 242"/>
                    <a:gd name="T33" fmla="*/ 107 h 854"/>
                    <a:gd name="T34" fmla="*/ 14 w 242"/>
                    <a:gd name="T35" fmla="*/ 107 h 854"/>
                    <a:gd name="T36" fmla="*/ 12 w 242"/>
                    <a:gd name="T37" fmla="*/ 107 h 854"/>
                    <a:gd name="T38" fmla="*/ 10 w 242"/>
                    <a:gd name="T39" fmla="*/ 106 h 854"/>
                    <a:gd name="T40" fmla="*/ 8 w 242"/>
                    <a:gd name="T41" fmla="*/ 105 h 854"/>
                    <a:gd name="T42" fmla="*/ 6 w 242"/>
                    <a:gd name="T43" fmla="*/ 104 h 854"/>
                    <a:gd name="T44" fmla="*/ 5 w 242"/>
                    <a:gd name="T45" fmla="*/ 102 h 854"/>
                    <a:gd name="T46" fmla="*/ 4 w 242"/>
                    <a:gd name="T47" fmla="*/ 100 h 854"/>
                    <a:gd name="T48" fmla="*/ 3 w 242"/>
                    <a:gd name="T49" fmla="*/ 98 h 854"/>
                    <a:gd name="T50" fmla="*/ 1 w 242"/>
                    <a:gd name="T51" fmla="*/ 93 h 854"/>
                    <a:gd name="T52" fmla="*/ 1 w 242"/>
                    <a:gd name="T53" fmla="*/ 88 h 854"/>
                    <a:gd name="T54" fmla="*/ 1 w 242"/>
                    <a:gd name="T55" fmla="*/ 87 h 854"/>
                    <a:gd name="T56" fmla="*/ 0 w 242"/>
                    <a:gd name="T57" fmla="*/ 85 h 854"/>
                    <a:gd name="T58" fmla="*/ 0 w 242"/>
                    <a:gd name="T59" fmla="*/ 82 h 854"/>
                    <a:gd name="T60" fmla="*/ 0 w 242"/>
                    <a:gd name="T61" fmla="*/ 80 h 854"/>
                    <a:gd name="T62" fmla="*/ 0 w 242"/>
                    <a:gd name="T63" fmla="*/ 77 h 854"/>
                    <a:gd name="T64" fmla="*/ 0 w 242"/>
                    <a:gd name="T65" fmla="*/ 73 h 854"/>
                    <a:gd name="T66" fmla="*/ 0 w 242"/>
                    <a:gd name="T67" fmla="*/ 70 h 854"/>
                    <a:gd name="T68" fmla="*/ 0 w 242"/>
                    <a:gd name="T69" fmla="*/ 66 h 854"/>
                    <a:gd name="T70" fmla="*/ 0 w 242"/>
                    <a:gd name="T71" fmla="*/ 36 h 854"/>
                    <a:gd name="T72" fmla="*/ 0 w 242"/>
                    <a:gd name="T73" fmla="*/ 6 h 854"/>
                    <a:gd name="T74" fmla="*/ 7 w 242"/>
                    <a:gd name="T75" fmla="*/ 3 h 854"/>
                    <a:gd name="T76" fmla="*/ 14 w 242"/>
                    <a:gd name="T77" fmla="*/ 3 h 854"/>
                    <a:gd name="T78" fmla="*/ 14 w 242"/>
                    <a:gd name="T79" fmla="*/ 41 h 854"/>
                    <a:gd name="T80" fmla="*/ 14 w 242"/>
                    <a:gd name="T81" fmla="*/ 79 h 854"/>
                    <a:gd name="T82" fmla="*/ 14 w 242"/>
                    <a:gd name="T83" fmla="*/ 82 h 854"/>
                    <a:gd name="T84" fmla="*/ 15 w 242"/>
                    <a:gd name="T85" fmla="*/ 84 h 854"/>
                    <a:gd name="T86" fmla="*/ 15 w 242"/>
                    <a:gd name="T87" fmla="*/ 86 h 854"/>
                    <a:gd name="T88" fmla="*/ 15 w 242"/>
                    <a:gd name="T89" fmla="*/ 87 h 854"/>
                    <a:gd name="T90" fmla="*/ 15 w 242"/>
                    <a:gd name="T91" fmla="*/ 87 h 854"/>
                    <a:gd name="T92" fmla="*/ 15 w 242"/>
                    <a:gd name="T93" fmla="*/ 88 h 854"/>
                    <a:gd name="T94" fmla="*/ 15 w 242"/>
                    <a:gd name="T95" fmla="*/ 87 h 854"/>
                    <a:gd name="T96" fmla="*/ 17 w 242"/>
                    <a:gd name="T97" fmla="*/ 86 h 854"/>
                    <a:gd name="T98" fmla="*/ 17 w 242"/>
                    <a:gd name="T99" fmla="*/ 85 h 854"/>
                    <a:gd name="T100" fmla="*/ 17 w 242"/>
                    <a:gd name="T101" fmla="*/ 83 h 854"/>
                    <a:gd name="T102" fmla="*/ 17 w 242"/>
                    <a:gd name="T103" fmla="*/ 81 h 854"/>
                    <a:gd name="T104" fmla="*/ 17 w 242"/>
                    <a:gd name="T105" fmla="*/ 77 h 854"/>
                    <a:gd name="T106" fmla="*/ 17 w 242"/>
                    <a:gd name="T107" fmla="*/ 40 h 854"/>
                    <a:gd name="T108" fmla="*/ 17 w 242"/>
                    <a:gd name="T109" fmla="*/ 3 h 854"/>
                    <a:gd name="T110" fmla="*/ 24 w 242"/>
                    <a:gd name="T111" fmla="*/ 2 h 854"/>
                    <a:gd name="T112" fmla="*/ 30 w 242"/>
                    <a:gd name="T113" fmla="*/ 0 h 85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42"/>
                    <a:gd name="T172" fmla="*/ 0 h 854"/>
                    <a:gd name="T173" fmla="*/ 242 w 242"/>
                    <a:gd name="T174" fmla="*/ 854 h 85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42" h="854">
                      <a:moveTo>
                        <a:pt x="242" y="0"/>
                      </a:moveTo>
                      <a:lnTo>
                        <a:pt x="242" y="543"/>
                      </a:lnTo>
                      <a:lnTo>
                        <a:pt x="242" y="585"/>
                      </a:lnTo>
                      <a:lnTo>
                        <a:pt x="242" y="620"/>
                      </a:lnTo>
                      <a:lnTo>
                        <a:pt x="242" y="648"/>
                      </a:lnTo>
                      <a:lnTo>
                        <a:pt x="240" y="671"/>
                      </a:lnTo>
                      <a:lnTo>
                        <a:pt x="239" y="693"/>
                      </a:lnTo>
                      <a:lnTo>
                        <a:pt x="235" y="712"/>
                      </a:lnTo>
                      <a:lnTo>
                        <a:pt x="221" y="754"/>
                      </a:lnTo>
                      <a:lnTo>
                        <a:pt x="214" y="775"/>
                      </a:lnTo>
                      <a:lnTo>
                        <a:pt x="204" y="793"/>
                      </a:lnTo>
                      <a:lnTo>
                        <a:pt x="195" y="808"/>
                      </a:lnTo>
                      <a:lnTo>
                        <a:pt x="183" y="821"/>
                      </a:lnTo>
                      <a:lnTo>
                        <a:pt x="170" y="833"/>
                      </a:lnTo>
                      <a:lnTo>
                        <a:pt x="157" y="843"/>
                      </a:lnTo>
                      <a:lnTo>
                        <a:pt x="141" y="848"/>
                      </a:lnTo>
                      <a:lnTo>
                        <a:pt x="124" y="852"/>
                      </a:lnTo>
                      <a:lnTo>
                        <a:pt x="107" y="854"/>
                      </a:lnTo>
                      <a:lnTo>
                        <a:pt x="90" y="852"/>
                      </a:lnTo>
                      <a:lnTo>
                        <a:pt x="75" y="846"/>
                      </a:lnTo>
                      <a:lnTo>
                        <a:pt x="61" y="839"/>
                      </a:lnTo>
                      <a:lnTo>
                        <a:pt x="48" y="827"/>
                      </a:lnTo>
                      <a:lnTo>
                        <a:pt x="37" y="814"/>
                      </a:lnTo>
                      <a:lnTo>
                        <a:pt x="27" y="798"/>
                      </a:lnTo>
                      <a:lnTo>
                        <a:pt x="19" y="781"/>
                      </a:lnTo>
                      <a:lnTo>
                        <a:pt x="8" y="743"/>
                      </a:lnTo>
                      <a:lnTo>
                        <a:pt x="2" y="700"/>
                      </a:lnTo>
                      <a:lnTo>
                        <a:pt x="2" y="689"/>
                      </a:lnTo>
                      <a:lnTo>
                        <a:pt x="0" y="673"/>
                      </a:lnTo>
                      <a:lnTo>
                        <a:pt x="0" y="654"/>
                      </a:lnTo>
                      <a:lnTo>
                        <a:pt x="0" y="635"/>
                      </a:lnTo>
                      <a:lnTo>
                        <a:pt x="0" y="610"/>
                      </a:lnTo>
                      <a:lnTo>
                        <a:pt x="0" y="583"/>
                      </a:lnTo>
                      <a:lnTo>
                        <a:pt x="0" y="554"/>
                      </a:lnTo>
                      <a:lnTo>
                        <a:pt x="0" y="521"/>
                      </a:lnTo>
                      <a:lnTo>
                        <a:pt x="0" y="281"/>
                      </a:lnTo>
                      <a:lnTo>
                        <a:pt x="0" y="41"/>
                      </a:lnTo>
                      <a:lnTo>
                        <a:pt x="56" y="31"/>
                      </a:lnTo>
                      <a:lnTo>
                        <a:pt x="111" y="22"/>
                      </a:lnTo>
                      <a:lnTo>
                        <a:pt x="111" y="325"/>
                      </a:lnTo>
                      <a:lnTo>
                        <a:pt x="111" y="629"/>
                      </a:lnTo>
                      <a:lnTo>
                        <a:pt x="111" y="652"/>
                      </a:lnTo>
                      <a:lnTo>
                        <a:pt x="113" y="670"/>
                      </a:lnTo>
                      <a:lnTo>
                        <a:pt x="113" y="681"/>
                      </a:lnTo>
                      <a:lnTo>
                        <a:pt x="115" y="689"/>
                      </a:lnTo>
                      <a:lnTo>
                        <a:pt x="117" y="696"/>
                      </a:lnTo>
                      <a:lnTo>
                        <a:pt x="120" y="698"/>
                      </a:lnTo>
                      <a:lnTo>
                        <a:pt x="126" y="695"/>
                      </a:lnTo>
                      <a:lnTo>
                        <a:pt x="130" y="685"/>
                      </a:lnTo>
                      <a:lnTo>
                        <a:pt x="130" y="677"/>
                      </a:lnTo>
                      <a:lnTo>
                        <a:pt x="132" y="662"/>
                      </a:lnTo>
                      <a:lnTo>
                        <a:pt x="132" y="643"/>
                      </a:lnTo>
                      <a:lnTo>
                        <a:pt x="132" y="616"/>
                      </a:lnTo>
                      <a:lnTo>
                        <a:pt x="132" y="318"/>
                      </a:lnTo>
                      <a:lnTo>
                        <a:pt x="132" y="18"/>
                      </a:lnTo>
                      <a:lnTo>
                        <a:pt x="187" y="10"/>
                      </a:lnTo>
                      <a:lnTo>
                        <a:pt x="242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6" name="Freeform 127"/>
                <p:cNvSpPr>
                  <a:spLocks noEditPoints="1"/>
                </p:cNvSpPr>
                <p:nvPr/>
              </p:nvSpPr>
              <p:spPr bwMode="auto">
                <a:xfrm>
                  <a:off x="2554" y="1905"/>
                  <a:ext cx="118" cy="418"/>
                </a:xfrm>
                <a:custGeom>
                  <a:avLst/>
                  <a:gdLst>
                    <a:gd name="T0" fmla="*/ 5 w 236"/>
                    <a:gd name="T1" fmla="*/ 2 h 836"/>
                    <a:gd name="T2" fmla="*/ 14 w 236"/>
                    <a:gd name="T3" fmla="*/ 1 h 836"/>
                    <a:gd name="T4" fmla="*/ 20 w 236"/>
                    <a:gd name="T5" fmla="*/ 1 h 836"/>
                    <a:gd name="T6" fmla="*/ 24 w 236"/>
                    <a:gd name="T7" fmla="*/ 2 h 836"/>
                    <a:gd name="T8" fmla="*/ 27 w 236"/>
                    <a:gd name="T9" fmla="*/ 5 h 836"/>
                    <a:gd name="T10" fmla="*/ 29 w 236"/>
                    <a:gd name="T11" fmla="*/ 11 h 836"/>
                    <a:gd name="T12" fmla="*/ 30 w 236"/>
                    <a:gd name="T13" fmla="*/ 18 h 836"/>
                    <a:gd name="T14" fmla="*/ 30 w 236"/>
                    <a:gd name="T15" fmla="*/ 23 h 836"/>
                    <a:gd name="T16" fmla="*/ 30 w 236"/>
                    <a:gd name="T17" fmla="*/ 31 h 836"/>
                    <a:gd name="T18" fmla="*/ 29 w 236"/>
                    <a:gd name="T19" fmla="*/ 40 h 836"/>
                    <a:gd name="T20" fmla="*/ 28 w 236"/>
                    <a:gd name="T21" fmla="*/ 45 h 836"/>
                    <a:gd name="T22" fmla="*/ 25 w 236"/>
                    <a:gd name="T23" fmla="*/ 48 h 836"/>
                    <a:gd name="T24" fmla="*/ 25 w 236"/>
                    <a:gd name="T25" fmla="*/ 49 h 836"/>
                    <a:gd name="T26" fmla="*/ 27 w 236"/>
                    <a:gd name="T27" fmla="*/ 50 h 836"/>
                    <a:gd name="T28" fmla="*/ 29 w 236"/>
                    <a:gd name="T29" fmla="*/ 54 h 836"/>
                    <a:gd name="T30" fmla="*/ 30 w 236"/>
                    <a:gd name="T31" fmla="*/ 58 h 836"/>
                    <a:gd name="T32" fmla="*/ 30 w 236"/>
                    <a:gd name="T33" fmla="*/ 60 h 836"/>
                    <a:gd name="T34" fmla="*/ 30 w 236"/>
                    <a:gd name="T35" fmla="*/ 65 h 836"/>
                    <a:gd name="T36" fmla="*/ 30 w 236"/>
                    <a:gd name="T37" fmla="*/ 70 h 836"/>
                    <a:gd name="T38" fmla="*/ 30 w 236"/>
                    <a:gd name="T39" fmla="*/ 100 h 836"/>
                    <a:gd name="T40" fmla="*/ 17 w 236"/>
                    <a:gd name="T41" fmla="*/ 102 h 836"/>
                    <a:gd name="T42" fmla="*/ 17 w 236"/>
                    <a:gd name="T43" fmla="*/ 68 h 836"/>
                    <a:gd name="T44" fmla="*/ 17 w 236"/>
                    <a:gd name="T45" fmla="*/ 61 h 836"/>
                    <a:gd name="T46" fmla="*/ 15 w 236"/>
                    <a:gd name="T47" fmla="*/ 58 h 836"/>
                    <a:gd name="T48" fmla="*/ 15 w 236"/>
                    <a:gd name="T49" fmla="*/ 57 h 836"/>
                    <a:gd name="T50" fmla="*/ 14 w 236"/>
                    <a:gd name="T51" fmla="*/ 103 h 836"/>
                    <a:gd name="T52" fmla="*/ 0 w 236"/>
                    <a:gd name="T53" fmla="*/ 105 h 836"/>
                    <a:gd name="T54" fmla="*/ 0 w 236"/>
                    <a:gd name="T55" fmla="*/ 3 h 836"/>
                    <a:gd name="T56" fmla="*/ 14 w 236"/>
                    <a:gd name="T57" fmla="*/ 20 h 836"/>
                    <a:gd name="T58" fmla="*/ 14 w 236"/>
                    <a:gd name="T59" fmla="*/ 40 h 836"/>
                    <a:gd name="T60" fmla="*/ 15 w 236"/>
                    <a:gd name="T61" fmla="*/ 39 h 836"/>
                    <a:gd name="T62" fmla="*/ 17 w 236"/>
                    <a:gd name="T63" fmla="*/ 36 h 836"/>
                    <a:gd name="T64" fmla="*/ 17 w 236"/>
                    <a:gd name="T65" fmla="*/ 31 h 836"/>
                    <a:gd name="T66" fmla="*/ 17 w 236"/>
                    <a:gd name="T67" fmla="*/ 26 h 836"/>
                    <a:gd name="T68" fmla="*/ 17 w 236"/>
                    <a:gd name="T69" fmla="*/ 23 h 836"/>
                    <a:gd name="T70" fmla="*/ 15 w 236"/>
                    <a:gd name="T71" fmla="*/ 21 h 836"/>
                    <a:gd name="T72" fmla="*/ 14 w 236"/>
                    <a:gd name="T73" fmla="*/ 20 h 8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36"/>
                    <a:gd name="T112" fmla="*/ 0 h 836"/>
                    <a:gd name="T113" fmla="*/ 236 w 236"/>
                    <a:gd name="T114" fmla="*/ 836 h 8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36" h="836">
                      <a:moveTo>
                        <a:pt x="0" y="21"/>
                      </a:moveTo>
                      <a:lnTo>
                        <a:pt x="38" y="15"/>
                      </a:lnTo>
                      <a:lnTo>
                        <a:pt x="76" y="7"/>
                      </a:lnTo>
                      <a:lnTo>
                        <a:pt x="108" y="3"/>
                      </a:lnTo>
                      <a:lnTo>
                        <a:pt x="137" y="0"/>
                      </a:lnTo>
                      <a:lnTo>
                        <a:pt x="160" y="1"/>
                      </a:lnTo>
                      <a:lnTo>
                        <a:pt x="175" y="3"/>
                      </a:lnTo>
                      <a:lnTo>
                        <a:pt x="188" y="9"/>
                      </a:lnTo>
                      <a:lnTo>
                        <a:pt x="200" y="21"/>
                      </a:lnTo>
                      <a:lnTo>
                        <a:pt x="209" y="36"/>
                      </a:lnTo>
                      <a:lnTo>
                        <a:pt x="219" y="57"/>
                      </a:lnTo>
                      <a:lnTo>
                        <a:pt x="226" y="84"/>
                      </a:lnTo>
                      <a:lnTo>
                        <a:pt x="232" y="119"/>
                      </a:lnTo>
                      <a:lnTo>
                        <a:pt x="234" y="138"/>
                      </a:lnTo>
                      <a:lnTo>
                        <a:pt x="234" y="159"/>
                      </a:lnTo>
                      <a:lnTo>
                        <a:pt x="236" y="184"/>
                      </a:lnTo>
                      <a:lnTo>
                        <a:pt x="236" y="209"/>
                      </a:lnTo>
                      <a:lnTo>
                        <a:pt x="236" y="253"/>
                      </a:lnTo>
                      <a:lnTo>
                        <a:pt x="234" y="290"/>
                      </a:lnTo>
                      <a:lnTo>
                        <a:pt x="230" y="319"/>
                      </a:lnTo>
                      <a:lnTo>
                        <a:pt x="224" y="342"/>
                      </a:lnTo>
                      <a:lnTo>
                        <a:pt x="217" y="359"/>
                      </a:lnTo>
                      <a:lnTo>
                        <a:pt x="207" y="373"/>
                      </a:lnTo>
                      <a:lnTo>
                        <a:pt x="196" y="380"/>
                      </a:lnTo>
                      <a:lnTo>
                        <a:pt x="181" y="386"/>
                      </a:lnTo>
                      <a:lnTo>
                        <a:pt x="194" y="386"/>
                      </a:lnTo>
                      <a:lnTo>
                        <a:pt x="203" y="390"/>
                      </a:lnTo>
                      <a:lnTo>
                        <a:pt x="213" y="398"/>
                      </a:lnTo>
                      <a:lnTo>
                        <a:pt x="219" y="409"/>
                      </a:lnTo>
                      <a:lnTo>
                        <a:pt x="228" y="434"/>
                      </a:lnTo>
                      <a:lnTo>
                        <a:pt x="234" y="457"/>
                      </a:lnTo>
                      <a:lnTo>
                        <a:pt x="234" y="465"/>
                      </a:lnTo>
                      <a:lnTo>
                        <a:pt x="236" y="472"/>
                      </a:lnTo>
                      <a:lnTo>
                        <a:pt x="236" y="484"/>
                      </a:lnTo>
                      <a:lnTo>
                        <a:pt x="236" y="499"/>
                      </a:lnTo>
                      <a:lnTo>
                        <a:pt x="236" y="515"/>
                      </a:lnTo>
                      <a:lnTo>
                        <a:pt x="236" y="534"/>
                      </a:lnTo>
                      <a:lnTo>
                        <a:pt x="236" y="553"/>
                      </a:lnTo>
                      <a:lnTo>
                        <a:pt x="236" y="576"/>
                      </a:lnTo>
                      <a:lnTo>
                        <a:pt x="236" y="796"/>
                      </a:lnTo>
                      <a:lnTo>
                        <a:pt x="184" y="805"/>
                      </a:lnTo>
                      <a:lnTo>
                        <a:pt x="131" y="815"/>
                      </a:lnTo>
                      <a:lnTo>
                        <a:pt x="131" y="678"/>
                      </a:lnTo>
                      <a:lnTo>
                        <a:pt x="131" y="540"/>
                      </a:lnTo>
                      <a:lnTo>
                        <a:pt x="131" y="513"/>
                      </a:lnTo>
                      <a:lnTo>
                        <a:pt x="131" y="492"/>
                      </a:lnTo>
                      <a:lnTo>
                        <a:pt x="129" y="478"/>
                      </a:lnTo>
                      <a:lnTo>
                        <a:pt x="127" y="469"/>
                      </a:lnTo>
                      <a:lnTo>
                        <a:pt x="121" y="461"/>
                      </a:lnTo>
                      <a:lnTo>
                        <a:pt x="116" y="459"/>
                      </a:lnTo>
                      <a:lnTo>
                        <a:pt x="110" y="459"/>
                      </a:lnTo>
                      <a:lnTo>
                        <a:pt x="110" y="817"/>
                      </a:lnTo>
                      <a:lnTo>
                        <a:pt x="55" y="826"/>
                      </a:lnTo>
                      <a:lnTo>
                        <a:pt x="0" y="836"/>
                      </a:lnTo>
                      <a:lnTo>
                        <a:pt x="0" y="428"/>
                      </a:lnTo>
                      <a:lnTo>
                        <a:pt x="0" y="21"/>
                      </a:lnTo>
                      <a:close/>
                      <a:moveTo>
                        <a:pt x="110" y="157"/>
                      </a:moveTo>
                      <a:lnTo>
                        <a:pt x="110" y="236"/>
                      </a:lnTo>
                      <a:lnTo>
                        <a:pt x="110" y="315"/>
                      </a:lnTo>
                      <a:lnTo>
                        <a:pt x="120" y="311"/>
                      </a:lnTo>
                      <a:lnTo>
                        <a:pt x="127" y="305"/>
                      </a:lnTo>
                      <a:lnTo>
                        <a:pt x="129" y="299"/>
                      </a:lnTo>
                      <a:lnTo>
                        <a:pt x="129" y="288"/>
                      </a:lnTo>
                      <a:lnTo>
                        <a:pt x="131" y="271"/>
                      </a:lnTo>
                      <a:lnTo>
                        <a:pt x="131" y="249"/>
                      </a:lnTo>
                      <a:lnTo>
                        <a:pt x="131" y="228"/>
                      </a:lnTo>
                      <a:lnTo>
                        <a:pt x="131" y="205"/>
                      </a:lnTo>
                      <a:lnTo>
                        <a:pt x="131" y="192"/>
                      </a:lnTo>
                      <a:lnTo>
                        <a:pt x="129" y="180"/>
                      </a:lnTo>
                      <a:lnTo>
                        <a:pt x="129" y="171"/>
                      </a:lnTo>
                      <a:lnTo>
                        <a:pt x="127" y="165"/>
                      </a:lnTo>
                      <a:lnTo>
                        <a:pt x="120" y="159"/>
                      </a:lnTo>
                      <a:lnTo>
                        <a:pt x="110" y="157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7" name="Freeform 128"/>
                <p:cNvSpPr>
                  <a:spLocks noEditPoints="1"/>
                </p:cNvSpPr>
                <p:nvPr/>
              </p:nvSpPr>
              <p:spPr bwMode="auto">
                <a:xfrm>
                  <a:off x="2734" y="1875"/>
                  <a:ext cx="119" cy="418"/>
                </a:xfrm>
                <a:custGeom>
                  <a:avLst/>
                  <a:gdLst>
                    <a:gd name="T0" fmla="*/ 5 w 238"/>
                    <a:gd name="T1" fmla="*/ 2 h 836"/>
                    <a:gd name="T2" fmla="*/ 14 w 238"/>
                    <a:gd name="T3" fmla="*/ 1 h 836"/>
                    <a:gd name="T4" fmla="*/ 21 w 238"/>
                    <a:gd name="T5" fmla="*/ 0 h 836"/>
                    <a:gd name="T6" fmla="*/ 24 w 238"/>
                    <a:gd name="T7" fmla="*/ 1 h 836"/>
                    <a:gd name="T8" fmla="*/ 27 w 238"/>
                    <a:gd name="T9" fmla="*/ 5 h 836"/>
                    <a:gd name="T10" fmla="*/ 29 w 238"/>
                    <a:gd name="T11" fmla="*/ 11 h 836"/>
                    <a:gd name="T12" fmla="*/ 30 w 238"/>
                    <a:gd name="T13" fmla="*/ 20 h 836"/>
                    <a:gd name="T14" fmla="*/ 30 w 238"/>
                    <a:gd name="T15" fmla="*/ 31 h 836"/>
                    <a:gd name="T16" fmla="*/ 29 w 238"/>
                    <a:gd name="T17" fmla="*/ 40 h 836"/>
                    <a:gd name="T18" fmla="*/ 28 w 238"/>
                    <a:gd name="T19" fmla="*/ 45 h 836"/>
                    <a:gd name="T20" fmla="*/ 25 w 238"/>
                    <a:gd name="T21" fmla="*/ 48 h 836"/>
                    <a:gd name="T22" fmla="*/ 25 w 238"/>
                    <a:gd name="T23" fmla="*/ 49 h 836"/>
                    <a:gd name="T24" fmla="*/ 27 w 238"/>
                    <a:gd name="T25" fmla="*/ 50 h 836"/>
                    <a:gd name="T26" fmla="*/ 29 w 238"/>
                    <a:gd name="T27" fmla="*/ 54 h 836"/>
                    <a:gd name="T28" fmla="*/ 30 w 238"/>
                    <a:gd name="T29" fmla="*/ 58 h 836"/>
                    <a:gd name="T30" fmla="*/ 30 w 238"/>
                    <a:gd name="T31" fmla="*/ 60 h 836"/>
                    <a:gd name="T32" fmla="*/ 30 w 238"/>
                    <a:gd name="T33" fmla="*/ 65 h 836"/>
                    <a:gd name="T34" fmla="*/ 30 w 238"/>
                    <a:gd name="T35" fmla="*/ 70 h 836"/>
                    <a:gd name="T36" fmla="*/ 30 w 238"/>
                    <a:gd name="T37" fmla="*/ 100 h 836"/>
                    <a:gd name="T38" fmla="*/ 17 w 238"/>
                    <a:gd name="T39" fmla="*/ 102 h 836"/>
                    <a:gd name="T40" fmla="*/ 17 w 238"/>
                    <a:gd name="T41" fmla="*/ 68 h 836"/>
                    <a:gd name="T42" fmla="*/ 17 w 238"/>
                    <a:gd name="T43" fmla="*/ 61 h 836"/>
                    <a:gd name="T44" fmla="*/ 17 w 238"/>
                    <a:gd name="T45" fmla="*/ 58 h 836"/>
                    <a:gd name="T46" fmla="*/ 15 w 238"/>
                    <a:gd name="T47" fmla="*/ 57 h 836"/>
                    <a:gd name="T48" fmla="*/ 14 w 238"/>
                    <a:gd name="T49" fmla="*/ 103 h 836"/>
                    <a:gd name="T50" fmla="*/ 0 w 238"/>
                    <a:gd name="T51" fmla="*/ 105 h 836"/>
                    <a:gd name="T52" fmla="*/ 0 w 238"/>
                    <a:gd name="T53" fmla="*/ 3 h 836"/>
                    <a:gd name="T54" fmla="*/ 14 w 238"/>
                    <a:gd name="T55" fmla="*/ 20 h 836"/>
                    <a:gd name="T56" fmla="*/ 14 w 238"/>
                    <a:gd name="T57" fmla="*/ 40 h 836"/>
                    <a:gd name="T58" fmla="*/ 17 w 238"/>
                    <a:gd name="T59" fmla="*/ 39 h 836"/>
                    <a:gd name="T60" fmla="*/ 17 w 238"/>
                    <a:gd name="T61" fmla="*/ 36 h 836"/>
                    <a:gd name="T62" fmla="*/ 17 w 238"/>
                    <a:gd name="T63" fmla="*/ 31 h 836"/>
                    <a:gd name="T64" fmla="*/ 17 w 238"/>
                    <a:gd name="T65" fmla="*/ 26 h 836"/>
                    <a:gd name="T66" fmla="*/ 17 w 238"/>
                    <a:gd name="T67" fmla="*/ 23 h 836"/>
                    <a:gd name="T68" fmla="*/ 17 w 238"/>
                    <a:gd name="T69" fmla="*/ 21 h 836"/>
                    <a:gd name="T70" fmla="*/ 14 w 238"/>
                    <a:gd name="T71" fmla="*/ 20 h 8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238"/>
                    <a:gd name="T109" fmla="*/ 0 h 836"/>
                    <a:gd name="T110" fmla="*/ 238 w 238"/>
                    <a:gd name="T111" fmla="*/ 836 h 8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238" h="836">
                      <a:moveTo>
                        <a:pt x="0" y="19"/>
                      </a:moveTo>
                      <a:lnTo>
                        <a:pt x="40" y="13"/>
                      </a:lnTo>
                      <a:lnTo>
                        <a:pt x="78" y="8"/>
                      </a:lnTo>
                      <a:lnTo>
                        <a:pt x="110" y="4"/>
                      </a:lnTo>
                      <a:lnTo>
                        <a:pt x="139" y="0"/>
                      </a:lnTo>
                      <a:lnTo>
                        <a:pt x="162" y="0"/>
                      </a:lnTo>
                      <a:lnTo>
                        <a:pt x="177" y="2"/>
                      </a:lnTo>
                      <a:lnTo>
                        <a:pt x="190" y="8"/>
                      </a:lnTo>
                      <a:lnTo>
                        <a:pt x="202" y="19"/>
                      </a:lnTo>
                      <a:lnTo>
                        <a:pt x="211" y="35"/>
                      </a:lnTo>
                      <a:lnTo>
                        <a:pt x="221" y="56"/>
                      </a:lnTo>
                      <a:lnTo>
                        <a:pt x="228" y="83"/>
                      </a:lnTo>
                      <a:lnTo>
                        <a:pt x="234" y="117"/>
                      </a:lnTo>
                      <a:lnTo>
                        <a:pt x="236" y="160"/>
                      </a:lnTo>
                      <a:lnTo>
                        <a:pt x="238" y="208"/>
                      </a:lnTo>
                      <a:lnTo>
                        <a:pt x="238" y="252"/>
                      </a:lnTo>
                      <a:lnTo>
                        <a:pt x="236" y="288"/>
                      </a:lnTo>
                      <a:lnTo>
                        <a:pt x="232" y="317"/>
                      </a:lnTo>
                      <a:lnTo>
                        <a:pt x="226" y="340"/>
                      </a:lnTo>
                      <a:lnTo>
                        <a:pt x="219" y="358"/>
                      </a:lnTo>
                      <a:lnTo>
                        <a:pt x="209" y="371"/>
                      </a:lnTo>
                      <a:lnTo>
                        <a:pt x="198" y="381"/>
                      </a:lnTo>
                      <a:lnTo>
                        <a:pt x="182" y="386"/>
                      </a:lnTo>
                      <a:lnTo>
                        <a:pt x="194" y="386"/>
                      </a:lnTo>
                      <a:lnTo>
                        <a:pt x="205" y="390"/>
                      </a:lnTo>
                      <a:lnTo>
                        <a:pt x="213" y="398"/>
                      </a:lnTo>
                      <a:lnTo>
                        <a:pt x="221" y="409"/>
                      </a:lnTo>
                      <a:lnTo>
                        <a:pt x="230" y="434"/>
                      </a:lnTo>
                      <a:lnTo>
                        <a:pt x="236" y="458"/>
                      </a:lnTo>
                      <a:lnTo>
                        <a:pt x="236" y="465"/>
                      </a:lnTo>
                      <a:lnTo>
                        <a:pt x="238" y="473"/>
                      </a:lnTo>
                      <a:lnTo>
                        <a:pt x="238" y="484"/>
                      </a:lnTo>
                      <a:lnTo>
                        <a:pt x="238" y="498"/>
                      </a:lnTo>
                      <a:lnTo>
                        <a:pt x="238" y="515"/>
                      </a:lnTo>
                      <a:lnTo>
                        <a:pt x="238" y="532"/>
                      </a:lnTo>
                      <a:lnTo>
                        <a:pt x="238" y="554"/>
                      </a:lnTo>
                      <a:lnTo>
                        <a:pt x="238" y="577"/>
                      </a:lnTo>
                      <a:lnTo>
                        <a:pt x="238" y="796"/>
                      </a:lnTo>
                      <a:lnTo>
                        <a:pt x="186" y="806"/>
                      </a:lnTo>
                      <a:lnTo>
                        <a:pt x="133" y="813"/>
                      </a:lnTo>
                      <a:lnTo>
                        <a:pt x="133" y="677"/>
                      </a:lnTo>
                      <a:lnTo>
                        <a:pt x="133" y="540"/>
                      </a:lnTo>
                      <a:lnTo>
                        <a:pt x="133" y="513"/>
                      </a:lnTo>
                      <a:lnTo>
                        <a:pt x="133" y="492"/>
                      </a:lnTo>
                      <a:lnTo>
                        <a:pt x="131" y="477"/>
                      </a:lnTo>
                      <a:lnTo>
                        <a:pt x="129" y="467"/>
                      </a:lnTo>
                      <a:lnTo>
                        <a:pt x="127" y="463"/>
                      </a:lnTo>
                      <a:lnTo>
                        <a:pt x="123" y="459"/>
                      </a:lnTo>
                      <a:lnTo>
                        <a:pt x="112" y="459"/>
                      </a:lnTo>
                      <a:lnTo>
                        <a:pt x="112" y="817"/>
                      </a:lnTo>
                      <a:lnTo>
                        <a:pt x="57" y="827"/>
                      </a:lnTo>
                      <a:lnTo>
                        <a:pt x="0" y="836"/>
                      </a:lnTo>
                      <a:lnTo>
                        <a:pt x="0" y="429"/>
                      </a:lnTo>
                      <a:lnTo>
                        <a:pt x="0" y="19"/>
                      </a:lnTo>
                      <a:close/>
                      <a:moveTo>
                        <a:pt x="112" y="158"/>
                      </a:moveTo>
                      <a:lnTo>
                        <a:pt x="112" y="236"/>
                      </a:lnTo>
                      <a:lnTo>
                        <a:pt x="112" y="315"/>
                      </a:lnTo>
                      <a:lnTo>
                        <a:pt x="122" y="311"/>
                      </a:lnTo>
                      <a:lnTo>
                        <a:pt x="129" y="306"/>
                      </a:lnTo>
                      <a:lnTo>
                        <a:pt x="131" y="298"/>
                      </a:lnTo>
                      <a:lnTo>
                        <a:pt x="131" y="286"/>
                      </a:lnTo>
                      <a:lnTo>
                        <a:pt x="133" y="271"/>
                      </a:lnTo>
                      <a:lnTo>
                        <a:pt x="133" y="250"/>
                      </a:lnTo>
                      <a:lnTo>
                        <a:pt x="133" y="229"/>
                      </a:lnTo>
                      <a:lnTo>
                        <a:pt x="133" y="206"/>
                      </a:lnTo>
                      <a:lnTo>
                        <a:pt x="133" y="192"/>
                      </a:lnTo>
                      <a:lnTo>
                        <a:pt x="131" y="179"/>
                      </a:lnTo>
                      <a:lnTo>
                        <a:pt x="131" y="171"/>
                      </a:lnTo>
                      <a:lnTo>
                        <a:pt x="129" y="163"/>
                      </a:lnTo>
                      <a:lnTo>
                        <a:pt x="122" y="160"/>
                      </a:lnTo>
                      <a:lnTo>
                        <a:pt x="112" y="15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8" name="Freeform 129"/>
                <p:cNvSpPr>
                  <a:spLocks noEditPoints="1"/>
                </p:cNvSpPr>
                <p:nvPr/>
              </p:nvSpPr>
              <p:spPr bwMode="auto">
                <a:xfrm>
                  <a:off x="2870" y="1843"/>
                  <a:ext cx="122" cy="426"/>
                </a:xfrm>
                <a:custGeom>
                  <a:avLst/>
                  <a:gdLst>
                    <a:gd name="T0" fmla="*/ 30 w 246"/>
                    <a:gd name="T1" fmla="*/ 62 h 852"/>
                    <a:gd name="T2" fmla="*/ 30 w 246"/>
                    <a:gd name="T3" fmla="*/ 70 h 852"/>
                    <a:gd name="T4" fmla="*/ 30 w 246"/>
                    <a:gd name="T5" fmla="*/ 75 h 852"/>
                    <a:gd name="T6" fmla="*/ 30 w 246"/>
                    <a:gd name="T7" fmla="*/ 80 h 852"/>
                    <a:gd name="T8" fmla="*/ 29 w 246"/>
                    <a:gd name="T9" fmla="*/ 87 h 852"/>
                    <a:gd name="T10" fmla="*/ 26 w 246"/>
                    <a:gd name="T11" fmla="*/ 96 h 852"/>
                    <a:gd name="T12" fmla="*/ 24 w 246"/>
                    <a:gd name="T13" fmla="*/ 101 h 852"/>
                    <a:gd name="T14" fmla="*/ 21 w 246"/>
                    <a:gd name="T15" fmla="*/ 104 h 852"/>
                    <a:gd name="T16" fmla="*/ 17 w 246"/>
                    <a:gd name="T17" fmla="*/ 106 h 852"/>
                    <a:gd name="T18" fmla="*/ 13 w 246"/>
                    <a:gd name="T19" fmla="*/ 107 h 852"/>
                    <a:gd name="T20" fmla="*/ 9 w 246"/>
                    <a:gd name="T21" fmla="*/ 106 h 852"/>
                    <a:gd name="T22" fmla="*/ 6 w 246"/>
                    <a:gd name="T23" fmla="*/ 104 h 852"/>
                    <a:gd name="T24" fmla="*/ 3 w 246"/>
                    <a:gd name="T25" fmla="*/ 100 h 852"/>
                    <a:gd name="T26" fmla="*/ 1 w 246"/>
                    <a:gd name="T27" fmla="*/ 95 h 852"/>
                    <a:gd name="T28" fmla="*/ 0 w 246"/>
                    <a:gd name="T29" fmla="*/ 87 h 852"/>
                    <a:gd name="T30" fmla="*/ 0 w 246"/>
                    <a:gd name="T31" fmla="*/ 83 h 852"/>
                    <a:gd name="T32" fmla="*/ 0 w 246"/>
                    <a:gd name="T33" fmla="*/ 78 h 852"/>
                    <a:gd name="T34" fmla="*/ 0 w 246"/>
                    <a:gd name="T35" fmla="*/ 72 h 852"/>
                    <a:gd name="T36" fmla="*/ 0 w 246"/>
                    <a:gd name="T37" fmla="*/ 65 h 852"/>
                    <a:gd name="T38" fmla="*/ 0 w 246"/>
                    <a:gd name="T39" fmla="*/ 48 h 852"/>
                    <a:gd name="T40" fmla="*/ 0 w 246"/>
                    <a:gd name="T41" fmla="*/ 41 h 852"/>
                    <a:gd name="T42" fmla="*/ 0 w 246"/>
                    <a:gd name="T43" fmla="*/ 35 h 852"/>
                    <a:gd name="T44" fmla="*/ 0 w 246"/>
                    <a:gd name="T45" fmla="*/ 29 h 852"/>
                    <a:gd name="T46" fmla="*/ 0 w 246"/>
                    <a:gd name="T47" fmla="*/ 26 h 852"/>
                    <a:gd name="T48" fmla="*/ 1 w 246"/>
                    <a:gd name="T49" fmla="*/ 20 h 852"/>
                    <a:gd name="T50" fmla="*/ 3 w 246"/>
                    <a:gd name="T51" fmla="*/ 11 h 852"/>
                    <a:gd name="T52" fmla="*/ 6 w 246"/>
                    <a:gd name="T53" fmla="*/ 7 h 852"/>
                    <a:gd name="T54" fmla="*/ 9 w 246"/>
                    <a:gd name="T55" fmla="*/ 3 h 852"/>
                    <a:gd name="T56" fmla="*/ 13 w 246"/>
                    <a:gd name="T57" fmla="*/ 1 h 852"/>
                    <a:gd name="T58" fmla="*/ 17 w 246"/>
                    <a:gd name="T59" fmla="*/ 0 h 852"/>
                    <a:gd name="T60" fmla="*/ 20 w 246"/>
                    <a:gd name="T61" fmla="*/ 1 h 852"/>
                    <a:gd name="T62" fmla="*/ 24 w 246"/>
                    <a:gd name="T63" fmla="*/ 3 h 852"/>
                    <a:gd name="T64" fmla="*/ 26 w 246"/>
                    <a:gd name="T65" fmla="*/ 7 h 852"/>
                    <a:gd name="T66" fmla="*/ 28 w 246"/>
                    <a:gd name="T67" fmla="*/ 12 h 852"/>
                    <a:gd name="T68" fmla="*/ 30 w 246"/>
                    <a:gd name="T69" fmla="*/ 21 h 852"/>
                    <a:gd name="T70" fmla="*/ 30 w 246"/>
                    <a:gd name="T71" fmla="*/ 25 h 852"/>
                    <a:gd name="T72" fmla="*/ 30 w 246"/>
                    <a:gd name="T73" fmla="*/ 29 h 852"/>
                    <a:gd name="T74" fmla="*/ 30 w 246"/>
                    <a:gd name="T75" fmla="*/ 36 h 852"/>
                    <a:gd name="T76" fmla="*/ 30 w 246"/>
                    <a:gd name="T77" fmla="*/ 43 h 852"/>
                    <a:gd name="T78" fmla="*/ 30 w 246"/>
                    <a:gd name="T79" fmla="*/ 59 h 852"/>
                    <a:gd name="T80" fmla="*/ 16 w 246"/>
                    <a:gd name="T81" fmla="*/ 28 h 852"/>
                    <a:gd name="T82" fmla="*/ 16 w 246"/>
                    <a:gd name="T83" fmla="*/ 24 h 852"/>
                    <a:gd name="T84" fmla="*/ 16 w 246"/>
                    <a:gd name="T85" fmla="*/ 21 h 852"/>
                    <a:gd name="T86" fmla="*/ 15 w 246"/>
                    <a:gd name="T87" fmla="*/ 20 h 852"/>
                    <a:gd name="T88" fmla="*/ 14 w 246"/>
                    <a:gd name="T89" fmla="*/ 21 h 852"/>
                    <a:gd name="T90" fmla="*/ 14 w 246"/>
                    <a:gd name="T91" fmla="*/ 22 h 852"/>
                    <a:gd name="T92" fmla="*/ 14 w 246"/>
                    <a:gd name="T93" fmla="*/ 27 h 852"/>
                    <a:gd name="T94" fmla="*/ 14 w 246"/>
                    <a:gd name="T95" fmla="*/ 53 h 852"/>
                    <a:gd name="T96" fmla="*/ 14 w 246"/>
                    <a:gd name="T97" fmla="*/ 80 h 852"/>
                    <a:gd name="T98" fmla="*/ 14 w 246"/>
                    <a:gd name="T99" fmla="*/ 84 h 852"/>
                    <a:gd name="T100" fmla="*/ 14 w 246"/>
                    <a:gd name="T101" fmla="*/ 86 h 852"/>
                    <a:gd name="T102" fmla="*/ 14 w 246"/>
                    <a:gd name="T103" fmla="*/ 87 h 852"/>
                    <a:gd name="T104" fmla="*/ 15 w 246"/>
                    <a:gd name="T105" fmla="*/ 87 h 852"/>
                    <a:gd name="T106" fmla="*/ 16 w 246"/>
                    <a:gd name="T107" fmla="*/ 86 h 852"/>
                    <a:gd name="T108" fmla="*/ 16 w 246"/>
                    <a:gd name="T109" fmla="*/ 82 h 852"/>
                    <a:gd name="T110" fmla="*/ 16 w 246"/>
                    <a:gd name="T111" fmla="*/ 75 h 852"/>
                    <a:gd name="T112" fmla="*/ 16 w 246"/>
                    <a:gd name="T113" fmla="*/ 28 h 8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46"/>
                    <a:gd name="T172" fmla="*/ 0 h 852"/>
                    <a:gd name="T173" fmla="*/ 246 w 246"/>
                    <a:gd name="T174" fmla="*/ 852 h 85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46" h="852">
                      <a:moveTo>
                        <a:pt x="246" y="473"/>
                      </a:moveTo>
                      <a:lnTo>
                        <a:pt x="246" y="502"/>
                      </a:lnTo>
                      <a:lnTo>
                        <a:pt x="246" y="529"/>
                      </a:lnTo>
                      <a:lnTo>
                        <a:pt x="246" y="554"/>
                      </a:lnTo>
                      <a:lnTo>
                        <a:pt x="244" y="577"/>
                      </a:lnTo>
                      <a:lnTo>
                        <a:pt x="244" y="598"/>
                      </a:lnTo>
                      <a:lnTo>
                        <a:pt x="244" y="616"/>
                      </a:lnTo>
                      <a:lnTo>
                        <a:pt x="242" y="633"/>
                      </a:lnTo>
                      <a:lnTo>
                        <a:pt x="242" y="646"/>
                      </a:lnTo>
                      <a:lnTo>
                        <a:pt x="236" y="696"/>
                      </a:lnTo>
                      <a:lnTo>
                        <a:pt x="225" y="745"/>
                      </a:lnTo>
                      <a:lnTo>
                        <a:pt x="215" y="766"/>
                      </a:lnTo>
                      <a:lnTo>
                        <a:pt x="206" y="787"/>
                      </a:lnTo>
                      <a:lnTo>
                        <a:pt x="194" y="804"/>
                      </a:lnTo>
                      <a:lnTo>
                        <a:pt x="183" y="818"/>
                      </a:lnTo>
                      <a:lnTo>
                        <a:pt x="170" y="831"/>
                      </a:lnTo>
                      <a:lnTo>
                        <a:pt x="154" y="841"/>
                      </a:lnTo>
                      <a:lnTo>
                        <a:pt x="139" y="846"/>
                      </a:lnTo>
                      <a:lnTo>
                        <a:pt x="122" y="850"/>
                      </a:lnTo>
                      <a:lnTo>
                        <a:pt x="107" y="852"/>
                      </a:lnTo>
                      <a:lnTo>
                        <a:pt x="92" y="850"/>
                      </a:lnTo>
                      <a:lnTo>
                        <a:pt x="78" y="846"/>
                      </a:lnTo>
                      <a:lnTo>
                        <a:pt x="65" y="839"/>
                      </a:lnTo>
                      <a:lnTo>
                        <a:pt x="52" y="829"/>
                      </a:lnTo>
                      <a:lnTo>
                        <a:pt x="40" y="816"/>
                      </a:lnTo>
                      <a:lnTo>
                        <a:pt x="31" y="800"/>
                      </a:lnTo>
                      <a:lnTo>
                        <a:pt x="23" y="781"/>
                      </a:lnTo>
                      <a:lnTo>
                        <a:pt x="15" y="760"/>
                      </a:lnTo>
                      <a:lnTo>
                        <a:pt x="10" y="737"/>
                      </a:lnTo>
                      <a:lnTo>
                        <a:pt x="4" y="689"/>
                      </a:lnTo>
                      <a:lnTo>
                        <a:pt x="4" y="675"/>
                      </a:lnTo>
                      <a:lnTo>
                        <a:pt x="2" y="660"/>
                      </a:lnTo>
                      <a:lnTo>
                        <a:pt x="2" y="641"/>
                      </a:lnTo>
                      <a:lnTo>
                        <a:pt x="2" y="621"/>
                      </a:lnTo>
                      <a:lnTo>
                        <a:pt x="0" y="598"/>
                      </a:lnTo>
                      <a:lnTo>
                        <a:pt x="0" y="573"/>
                      </a:lnTo>
                      <a:lnTo>
                        <a:pt x="0" y="547"/>
                      </a:lnTo>
                      <a:lnTo>
                        <a:pt x="0" y="516"/>
                      </a:lnTo>
                      <a:lnTo>
                        <a:pt x="0" y="448"/>
                      </a:lnTo>
                      <a:lnTo>
                        <a:pt x="0" y="379"/>
                      </a:lnTo>
                      <a:lnTo>
                        <a:pt x="0" y="350"/>
                      </a:lnTo>
                      <a:lnTo>
                        <a:pt x="0" y="323"/>
                      </a:lnTo>
                      <a:lnTo>
                        <a:pt x="0" y="298"/>
                      </a:lnTo>
                      <a:lnTo>
                        <a:pt x="2" y="275"/>
                      </a:lnTo>
                      <a:lnTo>
                        <a:pt x="2" y="254"/>
                      </a:lnTo>
                      <a:lnTo>
                        <a:pt x="2" y="237"/>
                      </a:lnTo>
                      <a:lnTo>
                        <a:pt x="4" y="220"/>
                      </a:lnTo>
                      <a:lnTo>
                        <a:pt x="4" y="206"/>
                      </a:lnTo>
                      <a:lnTo>
                        <a:pt x="6" y="181"/>
                      </a:lnTo>
                      <a:lnTo>
                        <a:pt x="10" y="156"/>
                      </a:lnTo>
                      <a:lnTo>
                        <a:pt x="21" y="108"/>
                      </a:lnTo>
                      <a:lnTo>
                        <a:pt x="29" y="87"/>
                      </a:lnTo>
                      <a:lnTo>
                        <a:pt x="40" y="68"/>
                      </a:lnTo>
                      <a:lnTo>
                        <a:pt x="52" y="50"/>
                      </a:lnTo>
                      <a:lnTo>
                        <a:pt x="63" y="35"/>
                      </a:lnTo>
                      <a:lnTo>
                        <a:pt x="76" y="22"/>
                      </a:lnTo>
                      <a:lnTo>
                        <a:pt x="90" y="14"/>
                      </a:lnTo>
                      <a:lnTo>
                        <a:pt x="105" y="6"/>
                      </a:lnTo>
                      <a:lnTo>
                        <a:pt x="122" y="2"/>
                      </a:lnTo>
                      <a:lnTo>
                        <a:pt x="139" y="0"/>
                      </a:lnTo>
                      <a:lnTo>
                        <a:pt x="154" y="2"/>
                      </a:lnTo>
                      <a:lnTo>
                        <a:pt x="168" y="6"/>
                      </a:lnTo>
                      <a:lnTo>
                        <a:pt x="181" y="14"/>
                      </a:lnTo>
                      <a:lnTo>
                        <a:pt x="194" y="24"/>
                      </a:lnTo>
                      <a:lnTo>
                        <a:pt x="206" y="37"/>
                      </a:lnTo>
                      <a:lnTo>
                        <a:pt x="215" y="54"/>
                      </a:lnTo>
                      <a:lnTo>
                        <a:pt x="223" y="74"/>
                      </a:lnTo>
                      <a:lnTo>
                        <a:pt x="231" y="95"/>
                      </a:lnTo>
                      <a:lnTo>
                        <a:pt x="236" y="116"/>
                      </a:lnTo>
                      <a:lnTo>
                        <a:pt x="242" y="164"/>
                      </a:lnTo>
                      <a:lnTo>
                        <a:pt x="242" y="177"/>
                      </a:lnTo>
                      <a:lnTo>
                        <a:pt x="244" y="195"/>
                      </a:lnTo>
                      <a:lnTo>
                        <a:pt x="244" y="212"/>
                      </a:lnTo>
                      <a:lnTo>
                        <a:pt x="244" y="233"/>
                      </a:lnTo>
                      <a:lnTo>
                        <a:pt x="246" y="256"/>
                      </a:lnTo>
                      <a:lnTo>
                        <a:pt x="246" y="281"/>
                      </a:lnTo>
                      <a:lnTo>
                        <a:pt x="246" y="310"/>
                      </a:lnTo>
                      <a:lnTo>
                        <a:pt x="246" y="339"/>
                      </a:lnTo>
                      <a:lnTo>
                        <a:pt x="246" y="406"/>
                      </a:lnTo>
                      <a:lnTo>
                        <a:pt x="246" y="473"/>
                      </a:lnTo>
                      <a:close/>
                      <a:moveTo>
                        <a:pt x="133" y="231"/>
                      </a:moveTo>
                      <a:lnTo>
                        <a:pt x="133" y="208"/>
                      </a:lnTo>
                      <a:lnTo>
                        <a:pt x="133" y="189"/>
                      </a:lnTo>
                      <a:lnTo>
                        <a:pt x="133" y="175"/>
                      </a:lnTo>
                      <a:lnTo>
                        <a:pt x="132" y="166"/>
                      </a:lnTo>
                      <a:lnTo>
                        <a:pt x="128" y="158"/>
                      </a:lnTo>
                      <a:lnTo>
                        <a:pt x="124" y="156"/>
                      </a:lnTo>
                      <a:lnTo>
                        <a:pt x="118" y="160"/>
                      </a:lnTo>
                      <a:lnTo>
                        <a:pt x="116" y="164"/>
                      </a:lnTo>
                      <a:lnTo>
                        <a:pt x="114" y="168"/>
                      </a:lnTo>
                      <a:lnTo>
                        <a:pt x="112" y="175"/>
                      </a:lnTo>
                      <a:lnTo>
                        <a:pt x="112" y="189"/>
                      </a:lnTo>
                      <a:lnTo>
                        <a:pt x="112" y="210"/>
                      </a:lnTo>
                      <a:lnTo>
                        <a:pt x="112" y="235"/>
                      </a:lnTo>
                      <a:lnTo>
                        <a:pt x="112" y="422"/>
                      </a:lnTo>
                      <a:lnTo>
                        <a:pt x="112" y="606"/>
                      </a:lnTo>
                      <a:lnTo>
                        <a:pt x="112" y="637"/>
                      </a:lnTo>
                      <a:lnTo>
                        <a:pt x="112" y="660"/>
                      </a:lnTo>
                      <a:lnTo>
                        <a:pt x="112" y="670"/>
                      </a:lnTo>
                      <a:lnTo>
                        <a:pt x="112" y="677"/>
                      </a:lnTo>
                      <a:lnTo>
                        <a:pt x="114" y="681"/>
                      </a:lnTo>
                      <a:lnTo>
                        <a:pt x="114" y="685"/>
                      </a:lnTo>
                      <a:lnTo>
                        <a:pt x="116" y="695"/>
                      </a:lnTo>
                      <a:lnTo>
                        <a:pt x="122" y="696"/>
                      </a:lnTo>
                      <a:lnTo>
                        <a:pt x="128" y="693"/>
                      </a:lnTo>
                      <a:lnTo>
                        <a:pt x="130" y="687"/>
                      </a:lnTo>
                      <a:lnTo>
                        <a:pt x="132" y="681"/>
                      </a:lnTo>
                      <a:lnTo>
                        <a:pt x="133" y="670"/>
                      </a:lnTo>
                      <a:lnTo>
                        <a:pt x="133" y="652"/>
                      </a:lnTo>
                      <a:lnTo>
                        <a:pt x="133" y="627"/>
                      </a:lnTo>
                      <a:lnTo>
                        <a:pt x="133" y="596"/>
                      </a:lnTo>
                      <a:lnTo>
                        <a:pt x="133" y="414"/>
                      </a:lnTo>
                      <a:lnTo>
                        <a:pt x="133" y="231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9" name="Freeform 130"/>
                <p:cNvSpPr>
                  <a:spLocks/>
                </p:cNvSpPr>
                <p:nvPr/>
              </p:nvSpPr>
              <p:spPr bwMode="auto">
                <a:xfrm>
                  <a:off x="3009" y="1830"/>
                  <a:ext cx="87" cy="417"/>
                </a:xfrm>
                <a:custGeom>
                  <a:avLst/>
                  <a:gdLst>
                    <a:gd name="T0" fmla="*/ 14 w 175"/>
                    <a:gd name="T1" fmla="*/ 0 h 834"/>
                    <a:gd name="T2" fmla="*/ 14 w 175"/>
                    <a:gd name="T3" fmla="*/ 40 h 834"/>
                    <a:gd name="T4" fmla="*/ 14 w 175"/>
                    <a:gd name="T5" fmla="*/ 80 h 834"/>
                    <a:gd name="T6" fmla="*/ 18 w 175"/>
                    <a:gd name="T7" fmla="*/ 79 h 834"/>
                    <a:gd name="T8" fmla="*/ 21 w 175"/>
                    <a:gd name="T9" fmla="*/ 79 h 834"/>
                    <a:gd name="T10" fmla="*/ 21 w 175"/>
                    <a:gd name="T11" fmla="*/ 101 h 834"/>
                    <a:gd name="T12" fmla="*/ 11 w 175"/>
                    <a:gd name="T13" fmla="*/ 103 h 834"/>
                    <a:gd name="T14" fmla="*/ 0 w 175"/>
                    <a:gd name="T15" fmla="*/ 104 h 834"/>
                    <a:gd name="T16" fmla="*/ 0 w 175"/>
                    <a:gd name="T17" fmla="*/ 53 h 834"/>
                    <a:gd name="T18" fmla="*/ 0 w 175"/>
                    <a:gd name="T19" fmla="*/ 3 h 834"/>
                    <a:gd name="T20" fmla="*/ 7 w 175"/>
                    <a:gd name="T21" fmla="*/ 2 h 834"/>
                    <a:gd name="T22" fmla="*/ 14 w 175"/>
                    <a:gd name="T23" fmla="*/ 0 h 8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75"/>
                    <a:gd name="T37" fmla="*/ 0 h 834"/>
                    <a:gd name="T38" fmla="*/ 175 w 175"/>
                    <a:gd name="T39" fmla="*/ 834 h 8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75" h="834">
                      <a:moveTo>
                        <a:pt x="113" y="0"/>
                      </a:moveTo>
                      <a:lnTo>
                        <a:pt x="113" y="319"/>
                      </a:lnTo>
                      <a:lnTo>
                        <a:pt x="113" y="636"/>
                      </a:lnTo>
                      <a:lnTo>
                        <a:pt x="145" y="632"/>
                      </a:lnTo>
                      <a:lnTo>
                        <a:pt x="175" y="626"/>
                      </a:lnTo>
                      <a:lnTo>
                        <a:pt x="175" y="805"/>
                      </a:lnTo>
                      <a:lnTo>
                        <a:pt x="88" y="821"/>
                      </a:lnTo>
                      <a:lnTo>
                        <a:pt x="0" y="834"/>
                      </a:lnTo>
                      <a:lnTo>
                        <a:pt x="0" y="426"/>
                      </a:lnTo>
                      <a:lnTo>
                        <a:pt x="0" y="19"/>
                      </a:lnTo>
                      <a:lnTo>
                        <a:pt x="57" y="9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0" name="Freeform 131"/>
                <p:cNvSpPr>
                  <a:spLocks/>
                </p:cNvSpPr>
                <p:nvPr/>
              </p:nvSpPr>
              <p:spPr bwMode="auto">
                <a:xfrm>
                  <a:off x="3106" y="1809"/>
                  <a:ext cx="93" cy="423"/>
                </a:xfrm>
                <a:custGeom>
                  <a:avLst/>
                  <a:gdLst>
                    <a:gd name="T0" fmla="*/ 0 w 186"/>
                    <a:gd name="T1" fmla="*/ 3 h 846"/>
                    <a:gd name="T2" fmla="*/ 12 w 186"/>
                    <a:gd name="T3" fmla="*/ 2 h 846"/>
                    <a:gd name="T4" fmla="*/ 23 w 186"/>
                    <a:gd name="T5" fmla="*/ 0 h 846"/>
                    <a:gd name="T6" fmla="*/ 23 w 186"/>
                    <a:gd name="T7" fmla="*/ 23 h 846"/>
                    <a:gd name="T8" fmla="*/ 13 w 186"/>
                    <a:gd name="T9" fmla="*/ 24 h 846"/>
                    <a:gd name="T10" fmla="*/ 13 w 186"/>
                    <a:gd name="T11" fmla="*/ 32 h 846"/>
                    <a:gd name="T12" fmla="*/ 13 w 186"/>
                    <a:gd name="T13" fmla="*/ 41 h 846"/>
                    <a:gd name="T14" fmla="*/ 18 w 186"/>
                    <a:gd name="T15" fmla="*/ 40 h 846"/>
                    <a:gd name="T16" fmla="*/ 22 w 186"/>
                    <a:gd name="T17" fmla="*/ 39 h 846"/>
                    <a:gd name="T18" fmla="*/ 22 w 186"/>
                    <a:gd name="T19" fmla="*/ 50 h 846"/>
                    <a:gd name="T20" fmla="*/ 22 w 186"/>
                    <a:gd name="T21" fmla="*/ 60 h 846"/>
                    <a:gd name="T22" fmla="*/ 18 w 186"/>
                    <a:gd name="T23" fmla="*/ 61 h 846"/>
                    <a:gd name="T24" fmla="*/ 13 w 186"/>
                    <a:gd name="T25" fmla="*/ 61 h 846"/>
                    <a:gd name="T26" fmla="*/ 13 w 186"/>
                    <a:gd name="T27" fmla="*/ 81 h 846"/>
                    <a:gd name="T28" fmla="*/ 19 w 186"/>
                    <a:gd name="T29" fmla="*/ 81 h 846"/>
                    <a:gd name="T30" fmla="*/ 23 w 186"/>
                    <a:gd name="T31" fmla="*/ 80 h 846"/>
                    <a:gd name="T32" fmla="*/ 23 w 186"/>
                    <a:gd name="T33" fmla="*/ 102 h 846"/>
                    <a:gd name="T34" fmla="*/ 12 w 186"/>
                    <a:gd name="T35" fmla="*/ 104 h 846"/>
                    <a:gd name="T36" fmla="*/ 0 w 186"/>
                    <a:gd name="T37" fmla="*/ 106 h 846"/>
                    <a:gd name="T38" fmla="*/ 0 w 186"/>
                    <a:gd name="T39" fmla="*/ 54 h 846"/>
                    <a:gd name="T40" fmla="*/ 0 w 186"/>
                    <a:gd name="T41" fmla="*/ 3 h 84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86"/>
                    <a:gd name="T64" fmla="*/ 0 h 846"/>
                    <a:gd name="T65" fmla="*/ 186 w 186"/>
                    <a:gd name="T66" fmla="*/ 846 h 84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86" h="846">
                      <a:moveTo>
                        <a:pt x="0" y="29"/>
                      </a:moveTo>
                      <a:lnTo>
                        <a:pt x="89" y="16"/>
                      </a:lnTo>
                      <a:lnTo>
                        <a:pt x="179" y="0"/>
                      </a:lnTo>
                      <a:lnTo>
                        <a:pt x="179" y="179"/>
                      </a:lnTo>
                      <a:lnTo>
                        <a:pt x="110" y="191"/>
                      </a:lnTo>
                      <a:lnTo>
                        <a:pt x="110" y="256"/>
                      </a:lnTo>
                      <a:lnTo>
                        <a:pt x="110" y="321"/>
                      </a:lnTo>
                      <a:lnTo>
                        <a:pt x="142" y="316"/>
                      </a:lnTo>
                      <a:lnTo>
                        <a:pt x="175" y="312"/>
                      </a:lnTo>
                      <a:lnTo>
                        <a:pt x="175" y="396"/>
                      </a:lnTo>
                      <a:lnTo>
                        <a:pt x="175" y="483"/>
                      </a:lnTo>
                      <a:lnTo>
                        <a:pt x="142" y="489"/>
                      </a:lnTo>
                      <a:lnTo>
                        <a:pt x="110" y="492"/>
                      </a:lnTo>
                      <a:lnTo>
                        <a:pt x="110" y="648"/>
                      </a:lnTo>
                      <a:lnTo>
                        <a:pt x="148" y="641"/>
                      </a:lnTo>
                      <a:lnTo>
                        <a:pt x="186" y="635"/>
                      </a:lnTo>
                      <a:lnTo>
                        <a:pt x="186" y="814"/>
                      </a:lnTo>
                      <a:lnTo>
                        <a:pt x="93" y="831"/>
                      </a:lnTo>
                      <a:lnTo>
                        <a:pt x="0" y="846"/>
                      </a:lnTo>
                      <a:lnTo>
                        <a:pt x="0" y="43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1" name="Freeform 132"/>
                <p:cNvSpPr>
                  <a:spLocks/>
                </p:cNvSpPr>
                <p:nvPr/>
              </p:nvSpPr>
              <p:spPr bwMode="auto">
                <a:xfrm>
                  <a:off x="3206" y="1787"/>
                  <a:ext cx="122" cy="426"/>
                </a:xfrm>
                <a:custGeom>
                  <a:avLst/>
                  <a:gdLst>
                    <a:gd name="T0" fmla="*/ 17 w 243"/>
                    <a:gd name="T1" fmla="*/ 35 h 852"/>
                    <a:gd name="T2" fmla="*/ 17 w 243"/>
                    <a:gd name="T3" fmla="*/ 27 h 852"/>
                    <a:gd name="T4" fmla="*/ 17 w 243"/>
                    <a:gd name="T5" fmla="*/ 23 h 852"/>
                    <a:gd name="T6" fmla="*/ 16 w 243"/>
                    <a:gd name="T7" fmla="*/ 21 h 852"/>
                    <a:gd name="T8" fmla="*/ 15 w 243"/>
                    <a:gd name="T9" fmla="*/ 20 h 852"/>
                    <a:gd name="T10" fmla="*/ 14 w 243"/>
                    <a:gd name="T11" fmla="*/ 22 h 852"/>
                    <a:gd name="T12" fmla="*/ 14 w 243"/>
                    <a:gd name="T13" fmla="*/ 27 h 852"/>
                    <a:gd name="T14" fmla="*/ 14 w 243"/>
                    <a:gd name="T15" fmla="*/ 30 h 852"/>
                    <a:gd name="T16" fmla="*/ 14 w 243"/>
                    <a:gd name="T17" fmla="*/ 33 h 852"/>
                    <a:gd name="T18" fmla="*/ 17 w 243"/>
                    <a:gd name="T19" fmla="*/ 38 h 852"/>
                    <a:gd name="T20" fmla="*/ 24 w 243"/>
                    <a:gd name="T21" fmla="*/ 47 h 852"/>
                    <a:gd name="T22" fmla="*/ 27 w 243"/>
                    <a:gd name="T23" fmla="*/ 51 h 852"/>
                    <a:gd name="T24" fmla="*/ 28 w 243"/>
                    <a:gd name="T25" fmla="*/ 53 h 852"/>
                    <a:gd name="T26" fmla="*/ 29 w 243"/>
                    <a:gd name="T27" fmla="*/ 57 h 852"/>
                    <a:gd name="T28" fmla="*/ 30 w 243"/>
                    <a:gd name="T29" fmla="*/ 62 h 852"/>
                    <a:gd name="T30" fmla="*/ 31 w 243"/>
                    <a:gd name="T31" fmla="*/ 68 h 852"/>
                    <a:gd name="T32" fmla="*/ 31 w 243"/>
                    <a:gd name="T33" fmla="*/ 75 h 852"/>
                    <a:gd name="T34" fmla="*/ 31 w 243"/>
                    <a:gd name="T35" fmla="*/ 85 h 852"/>
                    <a:gd name="T36" fmla="*/ 29 w 243"/>
                    <a:gd name="T37" fmla="*/ 92 h 852"/>
                    <a:gd name="T38" fmla="*/ 28 w 243"/>
                    <a:gd name="T39" fmla="*/ 97 h 852"/>
                    <a:gd name="T40" fmla="*/ 24 w 243"/>
                    <a:gd name="T41" fmla="*/ 102 h 852"/>
                    <a:gd name="T42" fmla="*/ 21 w 243"/>
                    <a:gd name="T43" fmla="*/ 105 h 852"/>
                    <a:gd name="T44" fmla="*/ 16 w 243"/>
                    <a:gd name="T45" fmla="*/ 107 h 852"/>
                    <a:gd name="T46" fmla="*/ 11 w 243"/>
                    <a:gd name="T47" fmla="*/ 106 h 852"/>
                    <a:gd name="T48" fmla="*/ 7 w 243"/>
                    <a:gd name="T49" fmla="*/ 104 h 852"/>
                    <a:gd name="T50" fmla="*/ 4 w 243"/>
                    <a:gd name="T51" fmla="*/ 100 h 852"/>
                    <a:gd name="T52" fmla="*/ 2 w 243"/>
                    <a:gd name="T53" fmla="*/ 94 h 852"/>
                    <a:gd name="T54" fmla="*/ 1 w 243"/>
                    <a:gd name="T55" fmla="*/ 87 h 852"/>
                    <a:gd name="T56" fmla="*/ 1 w 243"/>
                    <a:gd name="T57" fmla="*/ 77 h 852"/>
                    <a:gd name="T58" fmla="*/ 1 w 243"/>
                    <a:gd name="T59" fmla="*/ 69 h 852"/>
                    <a:gd name="T60" fmla="*/ 14 w 243"/>
                    <a:gd name="T61" fmla="*/ 67 h 852"/>
                    <a:gd name="T62" fmla="*/ 14 w 243"/>
                    <a:gd name="T63" fmla="*/ 80 h 852"/>
                    <a:gd name="T64" fmla="*/ 14 w 243"/>
                    <a:gd name="T65" fmla="*/ 84 h 852"/>
                    <a:gd name="T66" fmla="*/ 14 w 243"/>
                    <a:gd name="T67" fmla="*/ 86 h 852"/>
                    <a:gd name="T68" fmla="*/ 16 w 243"/>
                    <a:gd name="T69" fmla="*/ 87 h 852"/>
                    <a:gd name="T70" fmla="*/ 17 w 243"/>
                    <a:gd name="T71" fmla="*/ 86 h 852"/>
                    <a:gd name="T72" fmla="*/ 17 w 243"/>
                    <a:gd name="T73" fmla="*/ 85 h 852"/>
                    <a:gd name="T74" fmla="*/ 18 w 243"/>
                    <a:gd name="T75" fmla="*/ 82 h 852"/>
                    <a:gd name="T76" fmla="*/ 18 w 243"/>
                    <a:gd name="T77" fmla="*/ 76 h 852"/>
                    <a:gd name="T78" fmla="*/ 17 w 243"/>
                    <a:gd name="T79" fmla="*/ 71 h 852"/>
                    <a:gd name="T80" fmla="*/ 16 w 243"/>
                    <a:gd name="T81" fmla="*/ 69 h 852"/>
                    <a:gd name="T82" fmla="*/ 13 w 243"/>
                    <a:gd name="T83" fmla="*/ 65 h 852"/>
                    <a:gd name="T84" fmla="*/ 8 w 243"/>
                    <a:gd name="T85" fmla="*/ 58 h 852"/>
                    <a:gd name="T86" fmla="*/ 5 w 243"/>
                    <a:gd name="T87" fmla="*/ 54 h 852"/>
                    <a:gd name="T88" fmla="*/ 3 w 243"/>
                    <a:gd name="T89" fmla="*/ 52 h 852"/>
                    <a:gd name="T90" fmla="*/ 2 w 243"/>
                    <a:gd name="T91" fmla="*/ 48 h 852"/>
                    <a:gd name="T92" fmla="*/ 1 w 243"/>
                    <a:gd name="T93" fmla="*/ 43 h 852"/>
                    <a:gd name="T94" fmla="*/ 0 w 243"/>
                    <a:gd name="T95" fmla="*/ 36 h 852"/>
                    <a:gd name="T96" fmla="*/ 1 w 243"/>
                    <a:gd name="T97" fmla="*/ 27 h 852"/>
                    <a:gd name="T98" fmla="*/ 1 w 243"/>
                    <a:gd name="T99" fmla="*/ 18 h 852"/>
                    <a:gd name="T100" fmla="*/ 3 w 243"/>
                    <a:gd name="T101" fmla="*/ 12 h 852"/>
                    <a:gd name="T102" fmla="*/ 5 w 243"/>
                    <a:gd name="T103" fmla="*/ 7 h 852"/>
                    <a:gd name="T104" fmla="*/ 9 w 243"/>
                    <a:gd name="T105" fmla="*/ 3 h 852"/>
                    <a:gd name="T106" fmla="*/ 13 w 243"/>
                    <a:gd name="T107" fmla="*/ 1 h 852"/>
                    <a:gd name="T108" fmla="*/ 17 w 243"/>
                    <a:gd name="T109" fmla="*/ 0 h 852"/>
                    <a:gd name="T110" fmla="*/ 22 w 243"/>
                    <a:gd name="T111" fmla="*/ 1 h 852"/>
                    <a:gd name="T112" fmla="*/ 25 w 243"/>
                    <a:gd name="T113" fmla="*/ 3 h 852"/>
                    <a:gd name="T114" fmla="*/ 28 w 243"/>
                    <a:gd name="T115" fmla="*/ 7 h 852"/>
                    <a:gd name="T116" fmla="*/ 29 w 243"/>
                    <a:gd name="T117" fmla="*/ 13 h 852"/>
                    <a:gd name="T118" fmla="*/ 30 w 243"/>
                    <a:gd name="T119" fmla="*/ 22 h 852"/>
                    <a:gd name="T120" fmla="*/ 30 w 243"/>
                    <a:gd name="T121" fmla="*/ 33 h 85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43"/>
                    <a:gd name="T184" fmla="*/ 0 h 852"/>
                    <a:gd name="T185" fmla="*/ 243 w 243"/>
                    <a:gd name="T186" fmla="*/ 852 h 85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43" h="852">
                      <a:moveTo>
                        <a:pt x="234" y="260"/>
                      </a:moveTo>
                      <a:lnTo>
                        <a:pt x="131" y="277"/>
                      </a:lnTo>
                      <a:lnTo>
                        <a:pt x="131" y="242"/>
                      </a:lnTo>
                      <a:lnTo>
                        <a:pt x="131" y="210"/>
                      </a:lnTo>
                      <a:lnTo>
                        <a:pt x="131" y="192"/>
                      </a:lnTo>
                      <a:lnTo>
                        <a:pt x="129" y="179"/>
                      </a:lnTo>
                      <a:lnTo>
                        <a:pt x="129" y="169"/>
                      </a:lnTo>
                      <a:lnTo>
                        <a:pt x="127" y="163"/>
                      </a:lnTo>
                      <a:lnTo>
                        <a:pt x="123" y="158"/>
                      </a:lnTo>
                      <a:lnTo>
                        <a:pt x="120" y="156"/>
                      </a:lnTo>
                      <a:lnTo>
                        <a:pt x="114" y="160"/>
                      </a:lnTo>
                      <a:lnTo>
                        <a:pt x="110" y="169"/>
                      </a:lnTo>
                      <a:lnTo>
                        <a:pt x="106" y="186"/>
                      </a:lnTo>
                      <a:lnTo>
                        <a:pt x="106" y="210"/>
                      </a:lnTo>
                      <a:lnTo>
                        <a:pt x="106" y="227"/>
                      </a:lnTo>
                      <a:lnTo>
                        <a:pt x="106" y="242"/>
                      </a:lnTo>
                      <a:lnTo>
                        <a:pt x="108" y="254"/>
                      </a:lnTo>
                      <a:lnTo>
                        <a:pt x="110" y="261"/>
                      </a:lnTo>
                      <a:lnTo>
                        <a:pt x="118" y="283"/>
                      </a:lnTo>
                      <a:lnTo>
                        <a:pt x="129" y="304"/>
                      </a:lnTo>
                      <a:lnTo>
                        <a:pt x="163" y="340"/>
                      </a:lnTo>
                      <a:lnTo>
                        <a:pt x="192" y="373"/>
                      </a:lnTo>
                      <a:lnTo>
                        <a:pt x="203" y="386"/>
                      </a:lnTo>
                      <a:lnTo>
                        <a:pt x="211" y="402"/>
                      </a:lnTo>
                      <a:lnTo>
                        <a:pt x="219" y="415"/>
                      </a:lnTo>
                      <a:lnTo>
                        <a:pt x="224" y="429"/>
                      </a:lnTo>
                      <a:lnTo>
                        <a:pt x="228" y="442"/>
                      </a:lnTo>
                      <a:lnTo>
                        <a:pt x="232" y="459"/>
                      </a:lnTo>
                      <a:lnTo>
                        <a:pt x="236" y="477"/>
                      </a:lnTo>
                      <a:lnTo>
                        <a:pt x="238" y="498"/>
                      </a:lnTo>
                      <a:lnTo>
                        <a:pt x="240" y="521"/>
                      </a:lnTo>
                      <a:lnTo>
                        <a:pt x="241" y="544"/>
                      </a:lnTo>
                      <a:lnTo>
                        <a:pt x="243" y="571"/>
                      </a:lnTo>
                      <a:lnTo>
                        <a:pt x="243" y="600"/>
                      </a:lnTo>
                      <a:lnTo>
                        <a:pt x="243" y="640"/>
                      </a:lnTo>
                      <a:lnTo>
                        <a:pt x="241" y="677"/>
                      </a:lnTo>
                      <a:lnTo>
                        <a:pt x="238" y="707"/>
                      </a:lnTo>
                      <a:lnTo>
                        <a:pt x="232" y="732"/>
                      </a:lnTo>
                      <a:lnTo>
                        <a:pt x="226" y="754"/>
                      </a:lnTo>
                      <a:lnTo>
                        <a:pt x="219" y="775"/>
                      </a:lnTo>
                      <a:lnTo>
                        <a:pt x="207" y="792"/>
                      </a:lnTo>
                      <a:lnTo>
                        <a:pt x="192" y="809"/>
                      </a:lnTo>
                      <a:lnTo>
                        <a:pt x="177" y="825"/>
                      </a:lnTo>
                      <a:lnTo>
                        <a:pt x="161" y="836"/>
                      </a:lnTo>
                      <a:lnTo>
                        <a:pt x="144" y="846"/>
                      </a:lnTo>
                      <a:lnTo>
                        <a:pt x="125" y="850"/>
                      </a:lnTo>
                      <a:lnTo>
                        <a:pt x="104" y="852"/>
                      </a:lnTo>
                      <a:lnTo>
                        <a:pt x="85" y="848"/>
                      </a:lnTo>
                      <a:lnTo>
                        <a:pt x="68" y="840"/>
                      </a:lnTo>
                      <a:lnTo>
                        <a:pt x="53" y="829"/>
                      </a:lnTo>
                      <a:lnTo>
                        <a:pt x="40" y="813"/>
                      </a:lnTo>
                      <a:lnTo>
                        <a:pt x="28" y="796"/>
                      </a:lnTo>
                      <a:lnTo>
                        <a:pt x="19" y="775"/>
                      </a:lnTo>
                      <a:lnTo>
                        <a:pt x="13" y="752"/>
                      </a:lnTo>
                      <a:lnTo>
                        <a:pt x="9" y="725"/>
                      </a:lnTo>
                      <a:lnTo>
                        <a:pt x="5" y="692"/>
                      </a:lnTo>
                      <a:lnTo>
                        <a:pt x="3" y="654"/>
                      </a:lnTo>
                      <a:lnTo>
                        <a:pt x="3" y="609"/>
                      </a:lnTo>
                      <a:lnTo>
                        <a:pt x="3" y="579"/>
                      </a:lnTo>
                      <a:lnTo>
                        <a:pt x="3" y="548"/>
                      </a:lnTo>
                      <a:lnTo>
                        <a:pt x="57" y="540"/>
                      </a:lnTo>
                      <a:lnTo>
                        <a:pt x="108" y="531"/>
                      </a:lnTo>
                      <a:lnTo>
                        <a:pt x="108" y="584"/>
                      </a:lnTo>
                      <a:lnTo>
                        <a:pt x="108" y="638"/>
                      </a:lnTo>
                      <a:lnTo>
                        <a:pt x="108" y="658"/>
                      </a:lnTo>
                      <a:lnTo>
                        <a:pt x="110" y="671"/>
                      </a:lnTo>
                      <a:lnTo>
                        <a:pt x="110" y="683"/>
                      </a:lnTo>
                      <a:lnTo>
                        <a:pt x="112" y="688"/>
                      </a:lnTo>
                      <a:lnTo>
                        <a:pt x="114" y="694"/>
                      </a:lnTo>
                      <a:lnTo>
                        <a:pt x="121" y="696"/>
                      </a:lnTo>
                      <a:lnTo>
                        <a:pt x="127" y="692"/>
                      </a:lnTo>
                      <a:lnTo>
                        <a:pt x="131" y="686"/>
                      </a:lnTo>
                      <a:lnTo>
                        <a:pt x="133" y="681"/>
                      </a:lnTo>
                      <a:lnTo>
                        <a:pt x="135" y="673"/>
                      </a:lnTo>
                      <a:lnTo>
                        <a:pt x="135" y="663"/>
                      </a:lnTo>
                      <a:lnTo>
                        <a:pt x="137" y="652"/>
                      </a:lnTo>
                      <a:lnTo>
                        <a:pt x="137" y="638"/>
                      </a:lnTo>
                      <a:lnTo>
                        <a:pt x="137" y="608"/>
                      </a:lnTo>
                      <a:lnTo>
                        <a:pt x="135" y="584"/>
                      </a:lnTo>
                      <a:lnTo>
                        <a:pt x="133" y="567"/>
                      </a:lnTo>
                      <a:lnTo>
                        <a:pt x="131" y="558"/>
                      </a:lnTo>
                      <a:lnTo>
                        <a:pt x="123" y="546"/>
                      </a:lnTo>
                      <a:lnTo>
                        <a:pt x="112" y="531"/>
                      </a:lnTo>
                      <a:lnTo>
                        <a:pt x="99" y="513"/>
                      </a:lnTo>
                      <a:lnTo>
                        <a:pt x="81" y="492"/>
                      </a:lnTo>
                      <a:lnTo>
                        <a:pt x="64" y="471"/>
                      </a:lnTo>
                      <a:lnTo>
                        <a:pt x="49" y="454"/>
                      </a:lnTo>
                      <a:lnTo>
                        <a:pt x="38" y="438"/>
                      </a:lnTo>
                      <a:lnTo>
                        <a:pt x="30" y="425"/>
                      </a:lnTo>
                      <a:lnTo>
                        <a:pt x="24" y="413"/>
                      </a:lnTo>
                      <a:lnTo>
                        <a:pt x="19" y="400"/>
                      </a:lnTo>
                      <a:lnTo>
                        <a:pt x="13" y="383"/>
                      </a:lnTo>
                      <a:lnTo>
                        <a:pt x="9" y="361"/>
                      </a:lnTo>
                      <a:lnTo>
                        <a:pt x="5" y="340"/>
                      </a:lnTo>
                      <a:lnTo>
                        <a:pt x="1" y="315"/>
                      </a:lnTo>
                      <a:lnTo>
                        <a:pt x="0" y="286"/>
                      </a:lnTo>
                      <a:lnTo>
                        <a:pt x="0" y="256"/>
                      </a:lnTo>
                      <a:lnTo>
                        <a:pt x="1" y="211"/>
                      </a:lnTo>
                      <a:lnTo>
                        <a:pt x="3" y="173"/>
                      </a:lnTo>
                      <a:lnTo>
                        <a:pt x="7" y="140"/>
                      </a:lnTo>
                      <a:lnTo>
                        <a:pt x="13" y="113"/>
                      </a:lnTo>
                      <a:lnTo>
                        <a:pt x="21" y="92"/>
                      </a:lnTo>
                      <a:lnTo>
                        <a:pt x="28" y="71"/>
                      </a:lnTo>
                      <a:lnTo>
                        <a:pt x="40" y="54"/>
                      </a:lnTo>
                      <a:lnTo>
                        <a:pt x="51" y="38"/>
                      </a:lnTo>
                      <a:lnTo>
                        <a:pt x="66" y="25"/>
                      </a:lnTo>
                      <a:lnTo>
                        <a:pt x="81" y="13"/>
                      </a:lnTo>
                      <a:lnTo>
                        <a:pt x="99" y="6"/>
                      </a:lnTo>
                      <a:lnTo>
                        <a:pt x="116" y="2"/>
                      </a:lnTo>
                      <a:lnTo>
                        <a:pt x="135" y="0"/>
                      </a:lnTo>
                      <a:lnTo>
                        <a:pt x="154" y="2"/>
                      </a:lnTo>
                      <a:lnTo>
                        <a:pt x="171" y="8"/>
                      </a:lnTo>
                      <a:lnTo>
                        <a:pt x="186" y="17"/>
                      </a:lnTo>
                      <a:lnTo>
                        <a:pt x="200" y="31"/>
                      </a:lnTo>
                      <a:lnTo>
                        <a:pt x="211" y="44"/>
                      </a:lnTo>
                      <a:lnTo>
                        <a:pt x="219" y="61"/>
                      </a:lnTo>
                      <a:lnTo>
                        <a:pt x="224" y="81"/>
                      </a:lnTo>
                      <a:lnTo>
                        <a:pt x="230" y="104"/>
                      </a:lnTo>
                      <a:lnTo>
                        <a:pt x="232" y="136"/>
                      </a:lnTo>
                      <a:lnTo>
                        <a:pt x="234" y="173"/>
                      </a:lnTo>
                      <a:lnTo>
                        <a:pt x="234" y="219"/>
                      </a:lnTo>
                      <a:lnTo>
                        <a:pt x="234" y="26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2" name="Rectangle 133"/>
                <p:cNvSpPr>
                  <a:spLocks noChangeArrowheads="1"/>
                </p:cNvSpPr>
                <p:nvPr/>
              </p:nvSpPr>
              <p:spPr bwMode="auto">
                <a:xfrm>
                  <a:off x="2276" y="17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3" name="Rectangle 134"/>
                <p:cNvSpPr>
                  <a:spLocks noChangeArrowheads="1"/>
                </p:cNvSpPr>
                <p:nvPr/>
              </p:nvSpPr>
              <p:spPr bwMode="auto">
                <a:xfrm>
                  <a:off x="2276" y="17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4" name="Rectangle 135"/>
                <p:cNvSpPr>
                  <a:spLocks noChangeArrowheads="1"/>
                </p:cNvSpPr>
                <p:nvPr/>
              </p:nvSpPr>
              <p:spPr bwMode="auto">
                <a:xfrm>
                  <a:off x="2276" y="18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5" name="Rectangle 136"/>
                <p:cNvSpPr>
                  <a:spLocks noChangeArrowheads="1"/>
                </p:cNvSpPr>
                <p:nvPr/>
              </p:nvSpPr>
              <p:spPr bwMode="auto">
                <a:xfrm>
                  <a:off x="2276" y="18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6" name="Rectangle 137"/>
                <p:cNvSpPr>
                  <a:spLocks noChangeArrowheads="1"/>
                </p:cNvSpPr>
                <p:nvPr/>
              </p:nvSpPr>
              <p:spPr bwMode="auto">
                <a:xfrm>
                  <a:off x="2276" y="18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7" name="Rectangle 138"/>
                <p:cNvSpPr>
                  <a:spLocks noChangeArrowheads="1"/>
                </p:cNvSpPr>
                <p:nvPr/>
              </p:nvSpPr>
              <p:spPr bwMode="auto">
                <a:xfrm>
                  <a:off x="2276" y="18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8" name="Rectangle 139"/>
                <p:cNvSpPr>
                  <a:spLocks noChangeArrowheads="1"/>
                </p:cNvSpPr>
                <p:nvPr/>
              </p:nvSpPr>
              <p:spPr bwMode="auto">
                <a:xfrm>
                  <a:off x="2276" y="18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9" name="Rectangle 140"/>
                <p:cNvSpPr>
                  <a:spLocks noChangeArrowheads="1"/>
                </p:cNvSpPr>
                <p:nvPr/>
              </p:nvSpPr>
              <p:spPr bwMode="auto">
                <a:xfrm>
                  <a:off x="2276" y="1851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0" name="Rectangle 141"/>
                <p:cNvSpPr>
                  <a:spLocks noChangeArrowheads="1"/>
                </p:cNvSpPr>
                <p:nvPr/>
              </p:nvSpPr>
              <p:spPr bwMode="auto">
                <a:xfrm>
                  <a:off x="2276" y="1861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1" name="Rectangle 142"/>
                <p:cNvSpPr>
                  <a:spLocks noChangeArrowheads="1"/>
                </p:cNvSpPr>
                <p:nvPr/>
              </p:nvSpPr>
              <p:spPr bwMode="auto">
                <a:xfrm>
                  <a:off x="2276" y="1869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2" name="Rectangle 143"/>
                <p:cNvSpPr>
                  <a:spLocks noChangeArrowheads="1"/>
                </p:cNvSpPr>
                <p:nvPr/>
              </p:nvSpPr>
              <p:spPr bwMode="auto">
                <a:xfrm>
                  <a:off x="2276" y="1879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3" name="Rectangle 144"/>
                <p:cNvSpPr>
                  <a:spLocks noChangeArrowheads="1"/>
                </p:cNvSpPr>
                <p:nvPr/>
              </p:nvSpPr>
              <p:spPr bwMode="auto">
                <a:xfrm>
                  <a:off x="2276" y="18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4" name="Rectangle 145"/>
                <p:cNvSpPr>
                  <a:spLocks noChangeArrowheads="1"/>
                </p:cNvSpPr>
                <p:nvPr/>
              </p:nvSpPr>
              <p:spPr bwMode="auto">
                <a:xfrm>
                  <a:off x="2276" y="18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5" name="Rectangle 146"/>
                <p:cNvSpPr>
                  <a:spLocks noChangeArrowheads="1"/>
                </p:cNvSpPr>
                <p:nvPr/>
              </p:nvSpPr>
              <p:spPr bwMode="auto">
                <a:xfrm>
                  <a:off x="2276" y="19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6" name="Rectangle 147"/>
                <p:cNvSpPr>
                  <a:spLocks noChangeArrowheads="1"/>
                </p:cNvSpPr>
                <p:nvPr/>
              </p:nvSpPr>
              <p:spPr bwMode="auto">
                <a:xfrm>
                  <a:off x="2276" y="19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7" name="Rectangle 148"/>
                <p:cNvSpPr>
                  <a:spLocks noChangeArrowheads="1"/>
                </p:cNvSpPr>
                <p:nvPr/>
              </p:nvSpPr>
              <p:spPr bwMode="auto">
                <a:xfrm>
                  <a:off x="2276" y="19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8" name="Rectangle 149"/>
                <p:cNvSpPr>
                  <a:spLocks noChangeArrowheads="1"/>
                </p:cNvSpPr>
                <p:nvPr/>
              </p:nvSpPr>
              <p:spPr bwMode="auto">
                <a:xfrm>
                  <a:off x="2276" y="19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9" name="Rectangle 150"/>
                <p:cNvSpPr>
                  <a:spLocks noChangeArrowheads="1"/>
                </p:cNvSpPr>
                <p:nvPr/>
              </p:nvSpPr>
              <p:spPr bwMode="auto">
                <a:xfrm>
                  <a:off x="2276" y="19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0" name="Rectangle 151"/>
                <p:cNvSpPr>
                  <a:spLocks noChangeArrowheads="1"/>
                </p:cNvSpPr>
                <p:nvPr/>
              </p:nvSpPr>
              <p:spPr bwMode="auto">
                <a:xfrm>
                  <a:off x="2276" y="1951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1" name="Rectangle 152"/>
                <p:cNvSpPr>
                  <a:spLocks noChangeArrowheads="1"/>
                </p:cNvSpPr>
                <p:nvPr/>
              </p:nvSpPr>
              <p:spPr bwMode="auto">
                <a:xfrm>
                  <a:off x="2276" y="1961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2" name="Rectangle 153"/>
                <p:cNvSpPr>
                  <a:spLocks noChangeArrowheads="1"/>
                </p:cNvSpPr>
                <p:nvPr/>
              </p:nvSpPr>
              <p:spPr bwMode="auto">
                <a:xfrm>
                  <a:off x="2276" y="1969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3" name="Rectangle 154"/>
                <p:cNvSpPr>
                  <a:spLocks noChangeArrowheads="1"/>
                </p:cNvSpPr>
                <p:nvPr/>
              </p:nvSpPr>
              <p:spPr bwMode="auto">
                <a:xfrm>
                  <a:off x="2276" y="1979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4" name="Rectangle 155"/>
                <p:cNvSpPr>
                  <a:spLocks noChangeArrowheads="1"/>
                </p:cNvSpPr>
                <p:nvPr/>
              </p:nvSpPr>
              <p:spPr bwMode="auto">
                <a:xfrm>
                  <a:off x="2276" y="19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5" name="Rectangle 156"/>
                <p:cNvSpPr>
                  <a:spLocks noChangeArrowheads="1"/>
                </p:cNvSpPr>
                <p:nvPr/>
              </p:nvSpPr>
              <p:spPr bwMode="auto">
                <a:xfrm>
                  <a:off x="2276" y="19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6" name="Rectangle 157"/>
                <p:cNvSpPr>
                  <a:spLocks noChangeArrowheads="1"/>
                </p:cNvSpPr>
                <p:nvPr/>
              </p:nvSpPr>
              <p:spPr bwMode="auto">
                <a:xfrm>
                  <a:off x="2276" y="20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7" name="Rectangle 158"/>
                <p:cNvSpPr>
                  <a:spLocks noChangeArrowheads="1"/>
                </p:cNvSpPr>
                <p:nvPr/>
              </p:nvSpPr>
              <p:spPr bwMode="auto">
                <a:xfrm>
                  <a:off x="2276" y="20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8" name="Rectangle 159"/>
                <p:cNvSpPr>
                  <a:spLocks noChangeArrowheads="1"/>
                </p:cNvSpPr>
                <p:nvPr/>
              </p:nvSpPr>
              <p:spPr bwMode="auto">
                <a:xfrm>
                  <a:off x="2276" y="20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9" name="Rectangle 160"/>
                <p:cNvSpPr>
                  <a:spLocks noChangeArrowheads="1"/>
                </p:cNvSpPr>
                <p:nvPr/>
              </p:nvSpPr>
              <p:spPr bwMode="auto">
                <a:xfrm>
                  <a:off x="2276" y="20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0" name="Rectangle 161"/>
                <p:cNvSpPr>
                  <a:spLocks noChangeArrowheads="1"/>
                </p:cNvSpPr>
                <p:nvPr/>
              </p:nvSpPr>
              <p:spPr bwMode="auto">
                <a:xfrm>
                  <a:off x="2276" y="20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1" name="Rectangle 162"/>
                <p:cNvSpPr>
                  <a:spLocks noChangeArrowheads="1"/>
                </p:cNvSpPr>
                <p:nvPr/>
              </p:nvSpPr>
              <p:spPr bwMode="auto">
                <a:xfrm>
                  <a:off x="2276" y="2051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2" name="Rectangle 163"/>
                <p:cNvSpPr>
                  <a:spLocks noChangeArrowheads="1"/>
                </p:cNvSpPr>
                <p:nvPr/>
              </p:nvSpPr>
              <p:spPr bwMode="auto">
                <a:xfrm>
                  <a:off x="2276" y="2060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3" name="Rectangle 164"/>
                <p:cNvSpPr>
                  <a:spLocks noChangeArrowheads="1"/>
                </p:cNvSpPr>
                <p:nvPr/>
              </p:nvSpPr>
              <p:spPr bwMode="auto">
                <a:xfrm>
                  <a:off x="2276" y="2069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4" name="Rectangle 165"/>
                <p:cNvSpPr>
                  <a:spLocks noChangeArrowheads="1"/>
                </p:cNvSpPr>
                <p:nvPr/>
              </p:nvSpPr>
              <p:spPr bwMode="auto">
                <a:xfrm>
                  <a:off x="2276" y="2078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5" name="Rectangle 166"/>
                <p:cNvSpPr>
                  <a:spLocks noChangeArrowheads="1"/>
                </p:cNvSpPr>
                <p:nvPr/>
              </p:nvSpPr>
              <p:spPr bwMode="auto">
                <a:xfrm>
                  <a:off x="2276" y="20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6" name="Rectangle 167"/>
                <p:cNvSpPr>
                  <a:spLocks noChangeArrowheads="1"/>
                </p:cNvSpPr>
                <p:nvPr/>
              </p:nvSpPr>
              <p:spPr bwMode="auto">
                <a:xfrm>
                  <a:off x="2276" y="20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7" name="Rectangle 168"/>
                <p:cNvSpPr>
                  <a:spLocks noChangeArrowheads="1"/>
                </p:cNvSpPr>
                <p:nvPr/>
              </p:nvSpPr>
              <p:spPr bwMode="auto">
                <a:xfrm>
                  <a:off x="2276" y="21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8" name="Rectangle 169"/>
                <p:cNvSpPr>
                  <a:spLocks noChangeArrowheads="1"/>
                </p:cNvSpPr>
                <p:nvPr/>
              </p:nvSpPr>
              <p:spPr bwMode="auto">
                <a:xfrm>
                  <a:off x="2276" y="21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9" name="Rectangle 170"/>
                <p:cNvSpPr>
                  <a:spLocks noChangeArrowheads="1"/>
                </p:cNvSpPr>
                <p:nvPr/>
              </p:nvSpPr>
              <p:spPr bwMode="auto">
                <a:xfrm>
                  <a:off x="2276" y="21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0" name="Rectangle 171"/>
                <p:cNvSpPr>
                  <a:spLocks noChangeArrowheads="1"/>
                </p:cNvSpPr>
                <p:nvPr/>
              </p:nvSpPr>
              <p:spPr bwMode="auto">
                <a:xfrm>
                  <a:off x="2276" y="21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1" name="Rectangle 172"/>
                <p:cNvSpPr>
                  <a:spLocks noChangeArrowheads="1"/>
                </p:cNvSpPr>
                <p:nvPr/>
              </p:nvSpPr>
              <p:spPr bwMode="auto">
                <a:xfrm>
                  <a:off x="2276" y="21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2" name="Rectangle 173"/>
                <p:cNvSpPr>
                  <a:spLocks noChangeArrowheads="1"/>
                </p:cNvSpPr>
                <p:nvPr/>
              </p:nvSpPr>
              <p:spPr bwMode="auto">
                <a:xfrm>
                  <a:off x="2276" y="2151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3" name="Rectangle 174"/>
                <p:cNvSpPr>
                  <a:spLocks noChangeArrowheads="1"/>
                </p:cNvSpPr>
                <p:nvPr/>
              </p:nvSpPr>
              <p:spPr bwMode="auto">
                <a:xfrm>
                  <a:off x="2276" y="2160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4" name="Rectangle 175"/>
                <p:cNvSpPr>
                  <a:spLocks noChangeArrowheads="1"/>
                </p:cNvSpPr>
                <p:nvPr/>
              </p:nvSpPr>
              <p:spPr bwMode="auto">
                <a:xfrm>
                  <a:off x="2276" y="2169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5" name="Rectangle 176"/>
                <p:cNvSpPr>
                  <a:spLocks noChangeArrowheads="1"/>
                </p:cNvSpPr>
                <p:nvPr/>
              </p:nvSpPr>
              <p:spPr bwMode="auto">
                <a:xfrm>
                  <a:off x="2276" y="2178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6" name="Rectangle 177"/>
                <p:cNvSpPr>
                  <a:spLocks noChangeArrowheads="1"/>
                </p:cNvSpPr>
                <p:nvPr/>
              </p:nvSpPr>
              <p:spPr bwMode="auto">
                <a:xfrm>
                  <a:off x="2276" y="21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7" name="Rectangle 178"/>
                <p:cNvSpPr>
                  <a:spLocks noChangeArrowheads="1"/>
                </p:cNvSpPr>
                <p:nvPr/>
              </p:nvSpPr>
              <p:spPr bwMode="auto">
                <a:xfrm>
                  <a:off x="2276" y="21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8" name="Rectangle 179"/>
                <p:cNvSpPr>
                  <a:spLocks noChangeArrowheads="1"/>
                </p:cNvSpPr>
                <p:nvPr/>
              </p:nvSpPr>
              <p:spPr bwMode="auto">
                <a:xfrm>
                  <a:off x="2276" y="22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9" name="Rectangle 180"/>
                <p:cNvSpPr>
                  <a:spLocks noChangeArrowheads="1"/>
                </p:cNvSpPr>
                <p:nvPr/>
              </p:nvSpPr>
              <p:spPr bwMode="auto">
                <a:xfrm>
                  <a:off x="2276" y="22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0" name="Rectangle 181"/>
                <p:cNvSpPr>
                  <a:spLocks noChangeArrowheads="1"/>
                </p:cNvSpPr>
                <p:nvPr/>
              </p:nvSpPr>
              <p:spPr bwMode="auto">
                <a:xfrm>
                  <a:off x="2276" y="22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1" name="Rectangle 182"/>
                <p:cNvSpPr>
                  <a:spLocks noChangeArrowheads="1"/>
                </p:cNvSpPr>
                <p:nvPr/>
              </p:nvSpPr>
              <p:spPr bwMode="auto">
                <a:xfrm>
                  <a:off x="2276" y="22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2" name="Rectangle 183"/>
                <p:cNvSpPr>
                  <a:spLocks noChangeArrowheads="1"/>
                </p:cNvSpPr>
                <p:nvPr/>
              </p:nvSpPr>
              <p:spPr bwMode="auto">
                <a:xfrm>
                  <a:off x="2276" y="22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3" name="Rectangle 184"/>
                <p:cNvSpPr>
                  <a:spLocks noChangeArrowheads="1"/>
                </p:cNvSpPr>
                <p:nvPr/>
              </p:nvSpPr>
              <p:spPr bwMode="auto">
                <a:xfrm>
                  <a:off x="2276" y="2251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4" name="Rectangle 185"/>
                <p:cNvSpPr>
                  <a:spLocks noChangeArrowheads="1"/>
                </p:cNvSpPr>
                <p:nvPr/>
              </p:nvSpPr>
              <p:spPr bwMode="auto">
                <a:xfrm>
                  <a:off x="2276" y="2260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5" name="Rectangle 186"/>
                <p:cNvSpPr>
                  <a:spLocks noChangeArrowheads="1"/>
                </p:cNvSpPr>
                <p:nvPr/>
              </p:nvSpPr>
              <p:spPr bwMode="auto">
                <a:xfrm>
                  <a:off x="2276" y="2269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6" name="Rectangle 187"/>
                <p:cNvSpPr>
                  <a:spLocks noChangeArrowheads="1"/>
                </p:cNvSpPr>
                <p:nvPr/>
              </p:nvSpPr>
              <p:spPr bwMode="auto">
                <a:xfrm>
                  <a:off x="2276" y="2278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7" name="Rectangle 188"/>
                <p:cNvSpPr>
                  <a:spLocks noChangeArrowheads="1"/>
                </p:cNvSpPr>
                <p:nvPr/>
              </p:nvSpPr>
              <p:spPr bwMode="auto">
                <a:xfrm>
                  <a:off x="2276" y="2287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8" name="Rectangle 189"/>
                <p:cNvSpPr>
                  <a:spLocks noChangeArrowheads="1"/>
                </p:cNvSpPr>
                <p:nvPr/>
              </p:nvSpPr>
              <p:spPr bwMode="auto">
                <a:xfrm>
                  <a:off x="2276" y="2296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9" name="Rectangle 190"/>
                <p:cNvSpPr>
                  <a:spLocks noChangeArrowheads="1"/>
                </p:cNvSpPr>
                <p:nvPr/>
              </p:nvSpPr>
              <p:spPr bwMode="auto">
                <a:xfrm>
                  <a:off x="2276" y="2306"/>
                  <a:ext cx="1054" cy="8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0" name="Rectangle 191"/>
                <p:cNvSpPr>
                  <a:spLocks noChangeArrowheads="1"/>
                </p:cNvSpPr>
                <p:nvPr/>
              </p:nvSpPr>
              <p:spPr bwMode="auto">
                <a:xfrm>
                  <a:off x="2276" y="2314"/>
                  <a:ext cx="1054" cy="1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1" name="Rectangle 192"/>
                <p:cNvSpPr>
                  <a:spLocks noChangeArrowheads="1"/>
                </p:cNvSpPr>
                <p:nvPr/>
              </p:nvSpPr>
              <p:spPr bwMode="auto">
                <a:xfrm>
                  <a:off x="2276" y="2324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2" name="Rectangle 193"/>
                <p:cNvSpPr>
                  <a:spLocks noChangeArrowheads="1"/>
                </p:cNvSpPr>
                <p:nvPr/>
              </p:nvSpPr>
              <p:spPr bwMode="auto">
                <a:xfrm>
                  <a:off x="2276" y="2333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3" name="Rectangle 194"/>
                <p:cNvSpPr>
                  <a:spLocks noChangeArrowheads="1"/>
                </p:cNvSpPr>
                <p:nvPr/>
              </p:nvSpPr>
              <p:spPr bwMode="auto">
                <a:xfrm>
                  <a:off x="2276" y="2342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4" name="Rectangle 195"/>
                <p:cNvSpPr>
                  <a:spLocks noChangeArrowheads="1"/>
                </p:cNvSpPr>
                <p:nvPr/>
              </p:nvSpPr>
              <p:spPr bwMode="auto">
                <a:xfrm>
                  <a:off x="2276" y="2351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5" name="Rectangle 196"/>
                <p:cNvSpPr>
                  <a:spLocks noChangeArrowheads="1"/>
                </p:cNvSpPr>
                <p:nvPr/>
              </p:nvSpPr>
              <p:spPr bwMode="auto">
                <a:xfrm>
                  <a:off x="2276" y="2360"/>
                  <a:ext cx="1054" cy="9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310" name="Freeform 197"/>
              <p:cNvSpPr>
                <a:spLocks noEditPoints="1"/>
              </p:cNvSpPr>
              <p:nvPr/>
            </p:nvSpPr>
            <p:spPr bwMode="auto">
              <a:xfrm>
                <a:off x="2276" y="1942"/>
                <a:ext cx="123" cy="426"/>
              </a:xfrm>
              <a:custGeom>
                <a:avLst/>
                <a:gdLst>
                  <a:gd name="T0" fmla="*/ 31 w 246"/>
                  <a:gd name="T1" fmla="*/ 63 h 851"/>
                  <a:gd name="T2" fmla="*/ 31 w 246"/>
                  <a:gd name="T3" fmla="*/ 70 h 851"/>
                  <a:gd name="T4" fmla="*/ 31 w 246"/>
                  <a:gd name="T5" fmla="*/ 75 h 851"/>
                  <a:gd name="T6" fmla="*/ 31 w 246"/>
                  <a:gd name="T7" fmla="*/ 79 h 851"/>
                  <a:gd name="T8" fmla="*/ 30 w 246"/>
                  <a:gd name="T9" fmla="*/ 87 h 851"/>
                  <a:gd name="T10" fmla="*/ 27 w 246"/>
                  <a:gd name="T11" fmla="*/ 96 h 851"/>
                  <a:gd name="T12" fmla="*/ 25 w 246"/>
                  <a:gd name="T13" fmla="*/ 101 h 851"/>
                  <a:gd name="T14" fmla="*/ 22 w 246"/>
                  <a:gd name="T15" fmla="*/ 104 h 851"/>
                  <a:gd name="T16" fmla="*/ 18 w 246"/>
                  <a:gd name="T17" fmla="*/ 106 h 851"/>
                  <a:gd name="T18" fmla="*/ 14 w 246"/>
                  <a:gd name="T19" fmla="*/ 107 h 851"/>
                  <a:gd name="T20" fmla="*/ 10 w 246"/>
                  <a:gd name="T21" fmla="*/ 106 h 851"/>
                  <a:gd name="T22" fmla="*/ 7 w 246"/>
                  <a:gd name="T23" fmla="*/ 104 h 851"/>
                  <a:gd name="T24" fmla="*/ 4 w 246"/>
                  <a:gd name="T25" fmla="*/ 100 h 851"/>
                  <a:gd name="T26" fmla="*/ 2 w 246"/>
                  <a:gd name="T27" fmla="*/ 95 h 851"/>
                  <a:gd name="T28" fmla="*/ 1 w 246"/>
                  <a:gd name="T29" fmla="*/ 86 h 851"/>
                  <a:gd name="T30" fmla="*/ 1 w 246"/>
                  <a:gd name="T31" fmla="*/ 83 h 851"/>
                  <a:gd name="T32" fmla="*/ 1 w 246"/>
                  <a:gd name="T33" fmla="*/ 78 h 851"/>
                  <a:gd name="T34" fmla="*/ 0 w 246"/>
                  <a:gd name="T35" fmla="*/ 72 h 851"/>
                  <a:gd name="T36" fmla="*/ 0 w 246"/>
                  <a:gd name="T37" fmla="*/ 65 h 851"/>
                  <a:gd name="T38" fmla="*/ 0 w 246"/>
                  <a:gd name="T39" fmla="*/ 48 h 851"/>
                  <a:gd name="T40" fmla="*/ 0 w 246"/>
                  <a:gd name="T41" fmla="*/ 41 h 851"/>
                  <a:gd name="T42" fmla="*/ 1 w 246"/>
                  <a:gd name="T43" fmla="*/ 35 h 851"/>
                  <a:gd name="T44" fmla="*/ 1 w 246"/>
                  <a:gd name="T45" fmla="*/ 30 h 851"/>
                  <a:gd name="T46" fmla="*/ 1 w 246"/>
                  <a:gd name="T47" fmla="*/ 26 h 851"/>
                  <a:gd name="T48" fmla="*/ 2 w 246"/>
                  <a:gd name="T49" fmla="*/ 20 h 851"/>
                  <a:gd name="T50" fmla="*/ 4 w 246"/>
                  <a:gd name="T51" fmla="*/ 11 h 851"/>
                  <a:gd name="T52" fmla="*/ 7 w 246"/>
                  <a:gd name="T53" fmla="*/ 7 h 851"/>
                  <a:gd name="T54" fmla="*/ 10 w 246"/>
                  <a:gd name="T55" fmla="*/ 3 h 851"/>
                  <a:gd name="T56" fmla="*/ 14 w 246"/>
                  <a:gd name="T57" fmla="*/ 1 h 851"/>
                  <a:gd name="T58" fmla="*/ 18 w 246"/>
                  <a:gd name="T59" fmla="*/ 0 h 851"/>
                  <a:gd name="T60" fmla="*/ 21 w 246"/>
                  <a:gd name="T61" fmla="*/ 1 h 851"/>
                  <a:gd name="T62" fmla="*/ 25 w 246"/>
                  <a:gd name="T63" fmla="*/ 3 h 851"/>
                  <a:gd name="T64" fmla="*/ 27 w 246"/>
                  <a:gd name="T65" fmla="*/ 7 h 851"/>
                  <a:gd name="T66" fmla="*/ 29 w 246"/>
                  <a:gd name="T67" fmla="*/ 12 h 851"/>
                  <a:gd name="T68" fmla="*/ 31 w 246"/>
                  <a:gd name="T69" fmla="*/ 21 h 851"/>
                  <a:gd name="T70" fmla="*/ 31 w 246"/>
                  <a:gd name="T71" fmla="*/ 25 h 851"/>
                  <a:gd name="T72" fmla="*/ 31 w 246"/>
                  <a:gd name="T73" fmla="*/ 29 h 851"/>
                  <a:gd name="T74" fmla="*/ 31 w 246"/>
                  <a:gd name="T75" fmla="*/ 35 h 851"/>
                  <a:gd name="T76" fmla="*/ 31 w 246"/>
                  <a:gd name="T77" fmla="*/ 42 h 851"/>
                  <a:gd name="T78" fmla="*/ 31 w 246"/>
                  <a:gd name="T79" fmla="*/ 59 h 851"/>
                  <a:gd name="T80" fmla="*/ 17 w 246"/>
                  <a:gd name="T81" fmla="*/ 29 h 851"/>
                  <a:gd name="T82" fmla="*/ 17 w 246"/>
                  <a:gd name="T83" fmla="*/ 24 h 851"/>
                  <a:gd name="T84" fmla="*/ 17 w 246"/>
                  <a:gd name="T85" fmla="*/ 21 h 851"/>
                  <a:gd name="T86" fmla="*/ 16 w 246"/>
                  <a:gd name="T87" fmla="*/ 20 h 851"/>
                  <a:gd name="T88" fmla="*/ 15 w 246"/>
                  <a:gd name="T89" fmla="*/ 20 h 851"/>
                  <a:gd name="T90" fmla="*/ 15 w 246"/>
                  <a:gd name="T91" fmla="*/ 22 h 851"/>
                  <a:gd name="T92" fmla="*/ 15 w 246"/>
                  <a:gd name="T93" fmla="*/ 26 h 851"/>
                  <a:gd name="T94" fmla="*/ 15 w 246"/>
                  <a:gd name="T95" fmla="*/ 53 h 851"/>
                  <a:gd name="T96" fmla="*/ 15 w 246"/>
                  <a:gd name="T97" fmla="*/ 80 h 851"/>
                  <a:gd name="T98" fmla="*/ 15 w 246"/>
                  <a:gd name="T99" fmla="*/ 85 h 851"/>
                  <a:gd name="T100" fmla="*/ 15 w 246"/>
                  <a:gd name="T101" fmla="*/ 87 h 851"/>
                  <a:gd name="T102" fmla="*/ 16 w 246"/>
                  <a:gd name="T103" fmla="*/ 87 h 851"/>
                  <a:gd name="T104" fmla="*/ 17 w 246"/>
                  <a:gd name="T105" fmla="*/ 84 h 851"/>
                  <a:gd name="T106" fmla="*/ 17 w 246"/>
                  <a:gd name="T107" fmla="*/ 79 h 851"/>
                  <a:gd name="T108" fmla="*/ 17 w 246"/>
                  <a:gd name="T109" fmla="*/ 52 h 851"/>
                  <a:gd name="T110" fmla="*/ 17 w 246"/>
                  <a:gd name="T111" fmla="*/ 29 h 85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46"/>
                  <a:gd name="T169" fmla="*/ 0 h 851"/>
                  <a:gd name="T170" fmla="*/ 246 w 246"/>
                  <a:gd name="T171" fmla="*/ 851 h 85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46" h="851">
                    <a:moveTo>
                      <a:pt x="246" y="472"/>
                    </a:moveTo>
                    <a:lnTo>
                      <a:pt x="246" y="501"/>
                    </a:lnTo>
                    <a:lnTo>
                      <a:pt x="246" y="528"/>
                    </a:lnTo>
                    <a:lnTo>
                      <a:pt x="246" y="553"/>
                    </a:lnTo>
                    <a:lnTo>
                      <a:pt x="244" y="576"/>
                    </a:lnTo>
                    <a:lnTo>
                      <a:pt x="244" y="596"/>
                    </a:lnTo>
                    <a:lnTo>
                      <a:pt x="244" y="615"/>
                    </a:lnTo>
                    <a:lnTo>
                      <a:pt x="242" y="630"/>
                    </a:lnTo>
                    <a:lnTo>
                      <a:pt x="242" y="646"/>
                    </a:lnTo>
                    <a:lnTo>
                      <a:pt x="237" y="696"/>
                    </a:lnTo>
                    <a:lnTo>
                      <a:pt x="225" y="744"/>
                    </a:lnTo>
                    <a:lnTo>
                      <a:pt x="216" y="765"/>
                    </a:lnTo>
                    <a:lnTo>
                      <a:pt x="206" y="784"/>
                    </a:lnTo>
                    <a:lnTo>
                      <a:pt x="195" y="801"/>
                    </a:lnTo>
                    <a:lnTo>
                      <a:pt x="183" y="817"/>
                    </a:lnTo>
                    <a:lnTo>
                      <a:pt x="170" y="830"/>
                    </a:lnTo>
                    <a:lnTo>
                      <a:pt x="155" y="840"/>
                    </a:lnTo>
                    <a:lnTo>
                      <a:pt x="139" y="845"/>
                    </a:lnTo>
                    <a:lnTo>
                      <a:pt x="122" y="849"/>
                    </a:lnTo>
                    <a:lnTo>
                      <a:pt x="107" y="851"/>
                    </a:lnTo>
                    <a:lnTo>
                      <a:pt x="92" y="849"/>
                    </a:lnTo>
                    <a:lnTo>
                      <a:pt x="78" y="845"/>
                    </a:lnTo>
                    <a:lnTo>
                      <a:pt x="65" y="838"/>
                    </a:lnTo>
                    <a:lnTo>
                      <a:pt x="52" y="828"/>
                    </a:lnTo>
                    <a:lnTo>
                      <a:pt x="40" y="815"/>
                    </a:lnTo>
                    <a:lnTo>
                      <a:pt x="31" y="797"/>
                    </a:lnTo>
                    <a:lnTo>
                      <a:pt x="23" y="778"/>
                    </a:lnTo>
                    <a:lnTo>
                      <a:pt x="16" y="757"/>
                    </a:lnTo>
                    <a:lnTo>
                      <a:pt x="10" y="736"/>
                    </a:lnTo>
                    <a:lnTo>
                      <a:pt x="4" y="688"/>
                    </a:lnTo>
                    <a:lnTo>
                      <a:pt x="4" y="674"/>
                    </a:lnTo>
                    <a:lnTo>
                      <a:pt x="2" y="659"/>
                    </a:lnTo>
                    <a:lnTo>
                      <a:pt x="2" y="640"/>
                    </a:lnTo>
                    <a:lnTo>
                      <a:pt x="2" y="619"/>
                    </a:lnTo>
                    <a:lnTo>
                      <a:pt x="0" y="596"/>
                    </a:lnTo>
                    <a:lnTo>
                      <a:pt x="0" y="571"/>
                    </a:lnTo>
                    <a:lnTo>
                      <a:pt x="0" y="544"/>
                    </a:lnTo>
                    <a:lnTo>
                      <a:pt x="0" y="513"/>
                    </a:lnTo>
                    <a:lnTo>
                      <a:pt x="0" y="446"/>
                    </a:lnTo>
                    <a:lnTo>
                      <a:pt x="0" y="378"/>
                    </a:lnTo>
                    <a:lnTo>
                      <a:pt x="0" y="349"/>
                    </a:lnTo>
                    <a:lnTo>
                      <a:pt x="0" y="323"/>
                    </a:lnTo>
                    <a:lnTo>
                      <a:pt x="0" y="298"/>
                    </a:lnTo>
                    <a:lnTo>
                      <a:pt x="2" y="274"/>
                    </a:lnTo>
                    <a:lnTo>
                      <a:pt x="2" y="253"/>
                    </a:lnTo>
                    <a:lnTo>
                      <a:pt x="2" y="236"/>
                    </a:lnTo>
                    <a:lnTo>
                      <a:pt x="4" y="219"/>
                    </a:lnTo>
                    <a:lnTo>
                      <a:pt x="4" y="205"/>
                    </a:lnTo>
                    <a:lnTo>
                      <a:pt x="6" y="180"/>
                    </a:lnTo>
                    <a:lnTo>
                      <a:pt x="10" y="155"/>
                    </a:lnTo>
                    <a:lnTo>
                      <a:pt x="21" y="107"/>
                    </a:lnTo>
                    <a:lnTo>
                      <a:pt x="29" y="86"/>
                    </a:lnTo>
                    <a:lnTo>
                      <a:pt x="40" y="65"/>
                    </a:lnTo>
                    <a:lnTo>
                      <a:pt x="52" y="50"/>
                    </a:lnTo>
                    <a:lnTo>
                      <a:pt x="63" y="34"/>
                    </a:lnTo>
                    <a:lnTo>
                      <a:pt x="76" y="21"/>
                    </a:lnTo>
                    <a:lnTo>
                      <a:pt x="90" y="11"/>
                    </a:lnTo>
                    <a:lnTo>
                      <a:pt x="105" y="3"/>
                    </a:lnTo>
                    <a:lnTo>
                      <a:pt x="122" y="0"/>
                    </a:lnTo>
                    <a:lnTo>
                      <a:pt x="139" y="0"/>
                    </a:lnTo>
                    <a:lnTo>
                      <a:pt x="155" y="1"/>
                    </a:lnTo>
                    <a:lnTo>
                      <a:pt x="168" y="5"/>
                    </a:lnTo>
                    <a:lnTo>
                      <a:pt x="181" y="13"/>
                    </a:lnTo>
                    <a:lnTo>
                      <a:pt x="195" y="23"/>
                    </a:lnTo>
                    <a:lnTo>
                      <a:pt x="206" y="36"/>
                    </a:lnTo>
                    <a:lnTo>
                      <a:pt x="216" y="51"/>
                    </a:lnTo>
                    <a:lnTo>
                      <a:pt x="223" y="71"/>
                    </a:lnTo>
                    <a:lnTo>
                      <a:pt x="231" y="92"/>
                    </a:lnTo>
                    <a:lnTo>
                      <a:pt x="237" y="115"/>
                    </a:lnTo>
                    <a:lnTo>
                      <a:pt x="242" y="163"/>
                    </a:lnTo>
                    <a:lnTo>
                      <a:pt x="242" y="176"/>
                    </a:lnTo>
                    <a:lnTo>
                      <a:pt x="244" y="194"/>
                    </a:lnTo>
                    <a:lnTo>
                      <a:pt x="244" y="211"/>
                    </a:lnTo>
                    <a:lnTo>
                      <a:pt x="244" y="232"/>
                    </a:lnTo>
                    <a:lnTo>
                      <a:pt x="246" y="255"/>
                    </a:lnTo>
                    <a:lnTo>
                      <a:pt x="246" y="280"/>
                    </a:lnTo>
                    <a:lnTo>
                      <a:pt x="246" y="307"/>
                    </a:lnTo>
                    <a:lnTo>
                      <a:pt x="246" y="336"/>
                    </a:lnTo>
                    <a:lnTo>
                      <a:pt x="246" y="405"/>
                    </a:lnTo>
                    <a:lnTo>
                      <a:pt x="246" y="472"/>
                    </a:lnTo>
                    <a:close/>
                    <a:moveTo>
                      <a:pt x="134" y="230"/>
                    </a:moveTo>
                    <a:lnTo>
                      <a:pt x="134" y="205"/>
                    </a:lnTo>
                    <a:lnTo>
                      <a:pt x="134" y="186"/>
                    </a:lnTo>
                    <a:lnTo>
                      <a:pt x="134" y="173"/>
                    </a:lnTo>
                    <a:lnTo>
                      <a:pt x="132" y="165"/>
                    </a:lnTo>
                    <a:lnTo>
                      <a:pt x="130" y="161"/>
                    </a:lnTo>
                    <a:lnTo>
                      <a:pt x="128" y="157"/>
                    </a:lnTo>
                    <a:lnTo>
                      <a:pt x="122" y="155"/>
                    </a:lnTo>
                    <a:lnTo>
                      <a:pt x="118" y="157"/>
                    </a:lnTo>
                    <a:lnTo>
                      <a:pt x="115" y="165"/>
                    </a:lnTo>
                    <a:lnTo>
                      <a:pt x="113" y="173"/>
                    </a:lnTo>
                    <a:lnTo>
                      <a:pt x="113" y="188"/>
                    </a:lnTo>
                    <a:lnTo>
                      <a:pt x="113" y="207"/>
                    </a:lnTo>
                    <a:lnTo>
                      <a:pt x="113" y="234"/>
                    </a:lnTo>
                    <a:lnTo>
                      <a:pt x="113" y="421"/>
                    </a:lnTo>
                    <a:lnTo>
                      <a:pt x="113" y="605"/>
                    </a:lnTo>
                    <a:lnTo>
                      <a:pt x="113" y="636"/>
                    </a:lnTo>
                    <a:lnTo>
                      <a:pt x="113" y="659"/>
                    </a:lnTo>
                    <a:lnTo>
                      <a:pt x="113" y="674"/>
                    </a:lnTo>
                    <a:lnTo>
                      <a:pt x="115" y="684"/>
                    </a:lnTo>
                    <a:lnTo>
                      <a:pt x="116" y="694"/>
                    </a:lnTo>
                    <a:lnTo>
                      <a:pt x="122" y="696"/>
                    </a:lnTo>
                    <a:lnTo>
                      <a:pt x="128" y="690"/>
                    </a:lnTo>
                    <a:lnTo>
                      <a:pt x="132" y="678"/>
                    </a:lnTo>
                    <a:lnTo>
                      <a:pt x="134" y="669"/>
                    </a:lnTo>
                    <a:lnTo>
                      <a:pt x="134" y="651"/>
                    </a:lnTo>
                    <a:lnTo>
                      <a:pt x="134" y="626"/>
                    </a:lnTo>
                    <a:lnTo>
                      <a:pt x="134" y="596"/>
                    </a:lnTo>
                    <a:lnTo>
                      <a:pt x="134" y="413"/>
                    </a:lnTo>
                    <a:lnTo>
                      <a:pt x="134" y="230"/>
                    </a:lnTo>
                    <a:close/>
                  </a:path>
                </a:pathLst>
              </a:custGeom>
              <a:solidFill>
                <a:schemeClr val="tx2"/>
              </a:solidFill>
              <a:ln w="6350">
                <a:solidFill>
                  <a:srgbClr val="CC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1" name="Freeform 198"/>
              <p:cNvSpPr>
                <a:spLocks/>
              </p:cNvSpPr>
              <p:nvPr/>
            </p:nvSpPr>
            <p:spPr bwMode="auto">
              <a:xfrm>
                <a:off x="2415" y="1918"/>
                <a:ext cx="121" cy="427"/>
              </a:xfrm>
              <a:custGeom>
                <a:avLst/>
                <a:gdLst>
                  <a:gd name="T0" fmla="*/ 30 w 242"/>
                  <a:gd name="T1" fmla="*/ 0 h 854"/>
                  <a:gd name="T2" fmla="*/ 30 w 242"/>
                  <a:gd name="T3" fmla="*/ 68 h 854"/>
                  <a:gd name="T4" fmla="*/ 30 w 242"/>
                  <a:gd name="T5" fmla="*/ 74 h 854"/>
                  <a:gd name="T6" fmla="*/ 30 w 242"/>
                  <a:gd name="T7" fmla="*/ 78 h 854"/>
                  <a:gd name="T8" fmla="*/ 30 w 242"/>
                  <a:gd name="T9" fmla="*/ 81 h 854"/>
                  <a:gd name="T10" fmla="*/ 30 w 242"/>
                  <a:gd name="T11" fmla="*/ 84 h 854"/>
                  <a:gd name="T12" fmla="*/ 30 w 242"/>
                  <a:gd name="T13" fmla="*/ 87 h 854"/>
                  <a:gd name="T14" fmla="*/ 30 w 242"/>
                  <a:gd name="T15" fmla="*/ 89 h 854"/>
                  <a:gd name="T16" fmla="*/ 28 w 242"/>
                  <a:gd name="T17" fmla="*/ 95 h 854"/>
                  <a:gd name="T18" fmla="*/ 27 w 242"/>
                  <a:gd name="T19" fmla="*/ 97 h 854"/>
                  <a:gd name="T20" fmla="*/ 26 w 242"/>
                  <a:gd name="T21" fmla="*/ 100 h 854"/>
                  <a:gd name="T22" fmla="*/ 25 w 242"/>
                  <a:gd name="T23" fmla="*/ 101 h 854"/>
                  <a:gd name="T24" fmla="*/ 23 w 242"/>
                  <a:gd name="T25" fmla="*/ 103 h 854"/>
                  <a:gd name="T26" fmla="*/ 22 w 242"/>
                  <a:gd name="T27" fmla="*/ 105 h 854"/>
                  <a:gd name="T28" fmla="*/ 20 w 242"/>
                  <a:gd name="T29" fmla="*/ 106 h 854"/>
                  <a:gd name="T30" fmla="*/ 18 w 242"/>
                  <a:gd name="T31" fmla="*/ 106 h 854"/>
                  <a:gd name="T32" fmla="*/ 15 w 242"/>
                  <a:gd name="T33" fmla="*/ 107 h 854"/>
                  <a:gd name="T34" fmla="*/ 14 w 242"/>
                  <a:gd name="T35" fmla="*/ 107 h 854"/>
                  <a:gd name="T36" fmla="*/ 12 w 242"/>
                  <a:gd name="T37" fmla="*/ 107 h 854"/>
                  <a:gd name="T38" fmla="*/ 10 w 242"/>
                  <a:gd name="T39" fmla="*/ 106 h 854"/>
                  <a:gd name="T40" fmla="*/ 8 w 242"/>
                  <a:gd name="T41" fmla="*/ 105 h 854"/>
                  <a:gd name="T42" fmla="*/ 6 w 242"/>
                  <a:gd name="T43" fmla="*/ 104 h 854"/>
                  <a:gd name="T44" fmla="*/ 5 w 242"/>
                  <a:gd name="T45" fmla="*/ 102 h 854"/>
                  <a:gd name="T46" fmla="*/ 4 w 242"/>
                  <a:gd name="T47" fmla="*/ 100 h 854"/>
                  <a:gd name="T48" fmla="*/ 3 w 242"/>
                  <a:gd name="T49" fmla="*/ 98 h 854"/>
                  <a:gd name="T50" fmla="*/ 1 w 242"/>
                  <a:gd name="T51" fmla="*/ 93 h 854"/>
                  <a:gd name="T52" fmla="*/ 1 w 242"/>
                  <a:gd name="T53" fmla="*/ 88 h 854"/>
                  <a:gd name="T54" fmla="*/ 1 w 242"/>
                  <a:gd name="T55" fmla="*/ 87 h 854"/>
                  <a:gd name="T56" fmla="*/ 0 w 242"/>
                  <a:gd name="T57" fmla="*/ 85 h 854"/>
                  <a:gd name="T58" fmla="*/ 0 w 242"/>
                  <a:gd name="T59" fmla="*/ 82 h 854"/>
                  <a:gd name="T60" fmla="*/ 0 w 242"/>
                  <a:gd name="T61" fmla="*/ 80 h 854"/>
                  <a:gd name="T62" fmla="*/ 0 w 242"/>
                  <a:gd name="T63" fmla="*/ 77 h 854"/>
                  <a:gd name="T64" fmla="*/ 0 w 242"/>
                  <a:gd name="T65" fmla="*/ 73 h 854"/>
                  <a:gd name="T66" fmla="*/ 0 w 242"/>
                  <a:gd name="T67" fmla="*/ 70 h 854"/>
                  <a:gd name="T68" fmla="*/ 0 w 242"/>
                  <a:gd name="T69" fmla="*/ 66 h 854"/>
                  <a:gd name="T70" fmla="*/ 0 w 242"/>
                  <a:gd name="T71" fmla="*/ 36 h 854"/>
                  <a:gd name="T72" fmla="*/ 0 w 242"/>
                  <a:gd name="T73" fmla="*/ 6 h 854"/>
                  <a:gd name="T74" fmla="*/ 7 w 242"/>
                  <a:gd name="T75" fmla="*/ 3 h 854"/>
                  <a:gd name="T76" fmla="*/ 14 w 242"/>
                  <a:gd name="T77" fmla="*/ 3 h 854"/>
                  <a:gd name="T78" fmla="*/ 14 w 242"/>
                  <a:gd name="T79" fmla="*/ 41 h 854"/>
                  <a:gd name="T80" fmla="*/ 14 w 242"/>
                  <a:gd name="T81" fmla="*/ 79 h 854"/>
                  <a:gd name="T82" fmla="*/ 14 w 242"/>
                  <a:gd name="T83" fmla="*/ 82 h 854"/>
                  <a:gd name="T84" fmla="*/ 15 w 242"/>
                  <a:gd name="T85" fmla="*/ 84 h 854"/>
                  <a:gd name="T86" fmla="*/ 15 w 242"/>
                  <a:gd name="T87" fmla="*/ 86 h 854"/>
                  <a:gd name="T88" fmla="*/ 15 w 242"/>
                  <a:gd name="T89" fmla="*/ 87 h 854"/>
                  <a:gd name="T90" fmla="*/ 15 w 242"/>
                  <a:gd name="T91" fmla="*/ 87 h 854"/>
                  <a:gd name="T92" fmla="*/ 15 w 242"/>
                  <a:gd name="T93" fmla="*/ 88 h 854"/>
                  <a:gd name="T94" fmla="*/ 15 w 242"/>
                  <a:gd name="T95" fmla="*/ 87 h 854"/>
                  <a:gd name="T96" fmla="*/ 17 w 242"/>
                  <a:gd name="T97" fmla="*/ 86 h 854"/>
                  <a:gd name="T98" fmla="*/ 17 w 242"/>
                  <a:gd name="T99" fmla="*/ 85 h 854"/>
                  <a:gd name="T100" fmla="*/ 17 w 242"/>
                  <a:gd name="T101" fmla="*/ 83 h 854"/>
                  <a:gd name="T102" fmla="*/ 17 w 242"/>
                  <a:gd name="T103" fmla="*/ 81 h 854"/>
                  <a:gd name="T104" fmla="*/ 17 w 242"/>
                  <a:gd name="T105" fmla="*/ 77 h 854"/>
                  <a:gd name="T106" fmla="*/ 17 w 242"/>
                  <a:gd name="T107" fmla="*/ 40 h 854"/>
                  <a:gd name="T108" fmla="*/ 17 w 242"/>
                  <a:gd name="T109" fmla="*/ 3 h 854"/>
                  <a:gd name="T110" fmla="*/ 24 w 242"/>
                  <a:gd name="T111" fmla="*/ 2 h 854"/>
                  <a:gd name="T112" fmla="*/ 30 w 242"/>
                  <a:gd name="T113" fmla="*/ 0 h 85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2"/>
                  <a:gd name="T172" fmla="*/ 0 h 854"/>
                  <a:gd name="T173" fmla="*/ 242 w 242"/>
                  <a:gd name="T174" fmla="*/ 854 h 85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2" h="854">
                    <a:moveTo>
                      <a:pt x="242" y="0"/>
                    </a:moveTo>
                    <a:lnTo>
                      <a:pt x="242" y="543"/>
                    </a:lnTo>
                    <a:lnTo>
                      <a:pt x="242" y="585"/>
                    </a:lnTo>
                    <a:lnTo>
                      <a:pt x="242" y="620"/>
                    </a:lnTo>
                    <a:lnTo>
                      <a:pt x="242" y="648"/>
                    </a:lnTo>
                    <a:lnTo>
                      <a:pt x="240" y="671"/>
                    </a:lnTo>
                    <a:lnTo>
                      <a:pt x="239" y="693"/>
                    </a:lnTo>
                    <a:lnTo>
                      <a:pt x="235" y="712"/>
                    </a:lnTo>
                    <a:lnTo>
                      <a:pt x="221" y="754"/>
                    </a:lnTo>
                    <a:lnTo>
                      <a:pt x="214" y="775"/>
                    </a:lnTo>
                    <a:lnTo>
                      <a:pt x="204" y="793"/>
                    </a:lnTo>
                    <a:lnTo>
                      <a:pt x="195" y="808"/>
                    </a:lnTo>
                    <a:lnTo>
                      <a:pt x="183" y="821"/>
                    </a:lnTo>
                    <a:lnTo>
                      <a:pt x="170" y="833"/>
                    </a:lnTo>
                    <a:lnTo>
                      <a:pt x="157" y="843"/>
                    </a:lnTo>
                    <a:lnTo>
                      <a:pt x="141" y="848"/>
                    </a:lnTo>
                    <a:lnTo>
                      <a:pt x="124" y="852"/>
                    </a:lnTo>
                    <a:lnTo>
                      <a:pt x="107" y="854"/>
                    </a:lnTo>
                    <a:lnTo>
                      <a:pt x="90" y="852"/>
                    </a:lnTo>
                    <a:lnTo>
                      <a:pt x="75" y="846"/>
                    </a:lnTo>
                    <a:lnTo>
                      <a:pt x="61" y="839"/>
                    </a:lnTo>
                    <a:lnTo>
                      <a:pt x="48" y="827"/>
                    </a:lnTo>
                    <a:lnTo>
                      <a:pt x="37" y="814"/>
                    </a:lnTo>
                    <a:lnTo>
                      <a:pt x="27" y="798"/>
                    </a:lnTo>
                    <a:lnTo>
                      <a:pt x="19" y="781"/>
                    </a:lnTo>
                    <a:lnTo>
                      <a:pt x="8" y="743"/>
                    </a:lnTo>
                    <a:lnTo>
                      <a:pt x="2" y="700"/>
                    </a:lnTo>
                    <a:lnTo>
                      <a:pt x="2" y="689"/>
                    </a:lnTo>
                    <a:lnTo>
                      <a:pt x="0" y="673"/>
                    </a:lnTo>
                    <a:lnTo>
                      <a:pt x="0" y="654"/>
                    </a:lnTo>
                    <a:lnTo>
                      <a:pt x="0" y="635"/>
                    </a:lnTo>
                    <a:lnTo>
                      <a:pt x="0" y="610"/>
                    </a:lnTo>
                    <a:lnTo>
                      <a:pt x="0" y="583"/>
                    </a:lnTo>
                    <a:lnTo>
                      <a:pt x="0" y="554"/>
                    </a:lnTo>
                    <a:lnTo>
                      <a:pt x="0" y="521"/>
                    </a:lnTo>
                    <a:lnTo>
                      <a:pt x="0" y="281"/>
                    </a:lnTo>
                    <a:lnTo>
                      <a:pt x="0" y="41"/>
                    </a:lnTo>
                    <a:lnTo>
                      <a:pt x="56" y="31"/>
                    </a:lnTo>
                    <a:lnTo>
                      <a:pt x="111" y="22"/>
                    </a:lnTo>
                    <a:lnTo>
                      <a:pt x="111" y="325"/>
                    </a:lnTo>
                    <a:lnTo>
                      <a:pt x="111" y="629"/>
                    </a:lnTo>
                    <a:lnTo>
                      <a:pt x="111" y="652"/>
                    </a:lnTo>
                    <a:lnTo>
                      <a:pt x="113" y="670"/>
                    </a:lnTo>
                    <a:lnTo>
                      <a:pt x="113" y="681"/>
                    </a:lnTo>
                    <a:lnTo>
                      <a:pt x="115" y="689"/>
                    </a:lnTo>
                    <a:lnTo>
                      <a:pt x="117" y="696"/>
                    </a:lnTo>
                    <a:lnTo>
                      <a:pt x="120" y="698"/>
                    </a:lnTo>
                    <a:lnTo>
                      <a:pt x="126" y="695"/>
                    </a:lnTo>
                    <a:lnTo>
                      <a:pt x="130" y="685"/>
                    </a:lnTo>
                    <a:lnTo>
                      <a:pt x="130" y="677"/>
                    </a:lnTo>
                    <a:lnTo>
                      <a:pt x="132" y="662"/>
                    </a:lnTo>
                    <a:lnTo>
                      <a:pt x="132" y="643"/>
                    </a:lnTo>
                    <a:lnTo>
                      <a:pt x="132" y="616"/>
                    </a:lnTo>
                    <a:lnTo>
                      <a:pt x="132" y="318"/>
                    </a:lnTo>
                    <a:lnTo>
                      <a:pt x="132" y="18"/>
                    </a:lnTo>
                    <a:lnTo>
                      <a:pt x="187" y="10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chemeClr val="tx2"/>
              </a:solidFill>
              <a:ln w="6350">
                <a:solidFill>
                  <a:srgbClr val="CC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2" name="Freeform 199"/>
              <p:cNvSpPr>
                <a:spLocks noEditPoints="1"/>
              </p:cNvSpPr>
              <p:nvPr/>
            </p:nvSpPr>
            <p:spPr bwMode="auto">
              <a:xfrm>
                <a:off x="2554" y="1905"/>
                <a:ext cx="118" cy="418"/>
              </a:xfrm>
              <a:custGeom>
                <a:avLst/>
                <a:gdLst>
                  <a:gd name="T0" fmla="*/ 5 w 236"/>
                  <a:gd name="T1" fmla="*/ 2 h 836"/>
                  <a:gd name="T2" fmla="*/ 14 w 236"/>
                  <a:gd name="T3" fmla="*/ 1 h 836"/>
                  <a:gd name="T4" fmla="*/ 20 w 236"/>
                  <a:gd name="T5" fmla="*/ 1 h 836"/>
                  <a:gd name="T6" fmla="*/ 24 w 236"/>
                  <a:gd name="T7" fmla="*/ 2 h 836"/>
                  <a:gd name="T8" fmla="*/ 27 w 236"/>
                  <a:gd name="T9" fmla="*/ 5 h 836"/>
                  <a:gd name="T10" fmla="*/ 29 w 236"/>
                  <a:gd name="T11" fmla="*/ 11 h 836"/>
                  <a:gd name="T12" fmla="*/ 30 w 236"/>
                  <a:gd name="T13" fmla="*/ 18 h 836"/>
                  <a:gd name="T14" fmla="*/ 30 w 236"/>
                  <a:gd name="T15" fmla="*/ 23 h 836"/>
                  <a:gd name="T16" fmla="*/ 30 w 236"/>
                  <a:gd name="T17" fmla="*/ 31 h 836"/>
                  <a:gd name="T18" fmla="*/ 29 w 236"/>
                  <a:gd name="T19" fmla="*/ 40 h 836"/>
                  <a:gd name="T20" fmla="*/ 28 w 236"/>
                  <a:gd name="T21" fmla="*/ 45 h 836"/>
                  <a:gd name="T22" fmla="*/ 25 w 236"/>
                  <a:gd name="T23" fmla="*/ 48 h 836"/>
                  <a:gd name="T24" fmla="*/ 25 w 236"/>
                  <a:gd name="T25" fmla="*/ 49 h 836"/>
                  <a:gd name="T26" fmla="*/ 27 w 236"/>
                  <a:gd name="T27" fmla="*/ 50 h 836"/>
                  <a:gd name="T28" fmla="*/ 29 w 236"/>
                  <a:gd name="T29" fmla="*/ 54 h 836"/>
                  <a:gd name="T30" fmla="*/ 30 w 236"/>
                  <a:gd name="T31" fmla="*/ 58 h 836"/>
                  <a:gd name="T32" fmla="*/ 30 w 236"/>
                  <a:gd name="T33" fmla="*/ 60 h 836"/>
                  <a:gd name="T34" fmla="*/ 30 w 236"/>
                  <a:gd name="T35" fmla="*/ 65 h 836"/>
                  <a:gd name="T36" fmla="*/ 30 w 236"/>
                  <a:gd name="T37" fmla="*/ 70 h 836"/>
                  <a:gd name="T38" fmla="*/ 30 w 236"/>
                  <a:gd name="T39" fmla="*/ 100 h 836"/>
                  <a:gd name="T40" fmla="*/ 17 w 236"/>
                  <a:gd name="T41" fmla="*/ 102 h 836"/>
                  <a:gd name="T42" fmla="*/ 17 w 236"/>
                  <a:gd name="T43" fmla="*/ 68 h 836"/>
                  <a:gd name="T44" fmla="*/ 17 w 236"/>
                  <a:gd name="T45" fmla="*/ 61 h 836"/>
                  <a:gd name="T46" fmla="*/ 15 w 236"/>
                  <a:gd name="T47" fmla="*/ 58 h 836"/>
                  <a:gd name="T48" fmla="*/ 15 w 236"/>
                  <a:gd name="T49" fmla="*/ 57 h 836"/>
                  <a:gd name="T50" fmla="*/ 14 w 236"/>
                  <a:gd name="T51" fmla="*/ 103 h 836"/>
                  <a:gd name="T52" fmla="*/ 0 w 236"/>
                  <a:gd name="T53" fmla="*/ 105 h 836"/>
                  <a:gd name="T54" fmla="*/ 0 w 236"/>
                  <a:gd name="T55" fmla="*/ 3 h 836"/>
                  <a:gd name="T56" fmla="*/ 14 w 236"/>
                  <a:gd name="T57" fmla="*/ 20 h 836"/>
                  <a:gd name="T58" fmla="*/ 14 w 236"/>
                  <a:gd name="T59" fmla="*/ 40 h 836"/>
                  <a:gd name="T60" fmla="*/ 15 w 236"/>
                  <a:gd name="T61" fmla="*/ 39 h 836"/>
                  <a:gd name="T62" fmla="*/ 17 w 236"/>
                  <a:gd name="T63" fmla="*/ 36 h 836"/>
                  <a:gd name="T64" fmla="*/ 17 w 236"/>
                  <a:gd name="T65" fmla="*/ 31 h 836"/>
                  <a:gd name="T66" fmla="*/ 17 w 236"/>
                  <a:gd name="T67" fmla="*/ 26 h 836"/>
                  <a:gd name="T68" fmla="*/ 17 w 236"/>
                  <a:gd name="T69" fmla="*/ 23 h 836"/>
                  <a:gd name="T70" fmla="*/ 15 w 236"/>
                  <a:gd name="T71" fmla="*/ 21 h 836"/>
                  <a:gd name="T72" fmla="*/ 14 w 236"/>
                  <a:gd name="T73" fmla="*/ 20 h 8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6"/>
                  <a:gd name="T112" fmla="*/ 0 h 836"/>
                  <a:gd name="T113" fmla="*/ 236 w 236"/>
                  <a:gd name="T114" fmla="*/ 836 h 8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6" h="836">
                    <a:moveTo>
                      <a:pt x="0" y="21"/>
                    </a:moveTo>
                    <a:lnTo>
                      <a:pt x="38" y="15"/>
                    </a:lnTo>
                    <a:lnTo>
                      <a:pt x="76" y="7"/>
                    </a:lnTo>
                    <a:lnTo>
                      <a:pt x="108" y="3"/>
                    </a:lnTo>
                    <a:lnTo>
                      <a:pt x="137" y="0"/>
                    </a:lnTo>
                    <a:lnTo>
                      <a:pt x="160" y="1"/>
                    </a:lnTo>
                    <a:lnTo>
                      <a:pt x="175" y="3"/>
                    </a:lnTo>
                    <a:lnTo>
                      <a:pt x="188" y="9"/>
                    </a:lnTo>
                    <a:lnTo>
                      <a:pt x="200" y="21"/>
                    </a:lnTo>
                    <a:lnTo>
                      <a:pt x="209" y="36"/>
                    </a:lnTo>
                    <a:lnTo>
                      <a:pt x="219" y="57"/>
                    </a:lnTo>
                    <a:lnTo>
                      <a:pt x="226" y="84"/>
                    </a:lnTo>
                    <a:lnTo>
                      <a:pt x="232" y="119"/>
                    </a:lnTo>
                    <a:lnTo>
                      <a:pt x="234" y="138"/>
                    </a:lnTo>
                    <a:lnTo>
                      <a:pt x="234" y="159"/>
                    </a:lnTo>
                    <a:lnTo>
                      <a:pt x="236" y="184"/>
                    </a:lnTo>
                    <a:lnTo>
                      <a:pt x="236" y="209"/>
                    </a:lnTo>
                    <a:lnTo>
                      <a:pt x="236" y="253"/>
                    </a:lnTo>
                    <a:lnTo>
                      <a:pt x="234" y="290"/>
                    </a:lnTo>
                    <a:lnTo>
                      <a:pt x="230" y="319"/>
                    </a:lnTo>
                    <a:lnTo>
                      <a:pt x="224" y="342"/>
                    </a:lnTo>
                    <a:lnTo>
                      <a:pt x="217" y="359"/>
                    </a:lnTo>
                    <a:lnTo>
                      <a:pt x="207" y="373"/>
                    </a:lnTo>
                    <a:lnTo>
                      <a:pt x="196" y="380"/>
                    </a:lnTo>
                    <a:lnTo>
                      <a:pt x="181" y="386"/>
                    </a:lnTo>
                    <a:lnTo>
                      <a:pt x="194" y="386"/>
                    </a:lnTo>
                    <a:lnTo>
                      <a:pt x="203" y="390"/>
                    </a:lnTo>
                    <a:lnTo>
                      <a:pt x="213" y="398"/>
                    </a:lnTo>
                    <a:lnTo>
                      <a:pt x="219" y="409"/>
                    </a:lnTo>
                    <a:lnTo>
                      <a:pt x="228" y="434"/>
                    </a:lnTo>
                    <a:lnTo>
                      <a:pt x="234" y="457"/>
                    </a:lnTo>
                    <a:lnTo>
                      <a:pt x="234" y="465"/>
                    </a:lnTo>
                    <a:lnTo>
                      <a:pt x="236" y="472"/>
                    </a:lnTo>
                    <a:lnTo>
                      <a:pt x="236" y="484"/>
                    </a:lnTo>
                    <a:lnTo>
                      <a:pt x="236" y="499"/>
                    </a:lnTo>
                    <a:lnTo>
                      <a:pt x="236" y="515"/>
                    </a:lnTo>
                    <a:lnTo>
                      <a:pt x="236" y="534"/>
                    </a:lnTo>
                    <a:lnTo>
                      <a:pt x="236" y="553"/>
                    </a:lnTo>
                    <a:lnTo>
                      <a:pt x="236" y="576"/>
                    </a:lnTo>
                    <a:lnTo>
                      <a:pt x="236" y="796"/>
                    </a:lnTo>
                    <a:lnTo>
                      <a:pt x="184" y="805"/>
                    </a:lnTo>
                    <a:lnTo>
                      <a:pt x="131" y="815"/>
                    </a:lnTo>
                    <a:lnTo>
                      <a:pt x="131" y="678"/>
                    </a:lnTo>
                    <a:lnTo>
                      <a:pt x="131" y="540"/>
                    </a:lnTo>
                    <a:lnTo>
                      <a:pt x="131" y="513"/>
                    </a:lnTo>
                    <a:lnTo>
                      <a:pt x="131" y="492"/>
                    </a:lnTo>
                    <a:lnTo>
                      <a:pt x="129" y="478"/>
                    </a:lnTo>
                    <a:lnTo>
                      <a:pt x="127" y="469"/>
                    </a:lnTo>
                    <a:lnTo>
                      <a:pt x="121" y="461"/>
                    </a:lnTo>
                    <a:lnTo>
                      <a:pt x="116" y="459"/>
                    </a:lnTo>
                    <a:lnTo>
                      <a:pt x="110" y="459"/>
                    </a:lnTo>
                    <a:lnTo>
                      <a:pt x="110" y="817"/>
                    </a:lnTo>
                    <a:lnTo>
                      <a:pt x="55" y="826"/>
                    </a:lnTo>
                    <a:lnTo>
                      <a:pt x="0" y="836"/>
                    </a:lnTo>
                    <a:lnTo>
                      <a:pt x="0" y="428"/>
                    </a:lnTo>
                    <a:lnTo>
                      <a:pt x="0" y="21"/>
                    </a:lnTo>
                    <a:close/>
                    <a:moveTo>
                      <a:pt x="110" y="157"/>
                    </a:moveTo>
                    <a:lnTo>
                      <a:pt x="110" y="236"/>
                    </a:lnTo>
                    <a:lnTo>
                      <a:pt x="110" y="315"/>
                    </a:lnTo>
                    <a:lnTo>
                      <a:pt x="120" y="311"/>
                    </a:lnTo>
                    <a:lnTo>
                      <a:pt x="127" y="305"/>
                    </a:lnTo>
                    <a:lnTo>
                      <a:pt x="129" y="299"/>
                    </a:lnTo>
                    <a:lnTo>
                      <a:pt x="129" y="288"/>
                    </a:lnTo>
                    <a:lnTo>
                      <a:pt x="131" y="271"/>
                    </a:lnTo>
                    <a:lnTo>
                      <a:pt x="131" y="249"/>
                    </a:lnTo>
                    <a:lnTo>
                      <a:pt x="131" y="228"/>
                    </a:lnTo>
                    <a:lnTo>
                      <a:pt x="131" y="205"/>
                    </a:lnTo>
                    <a:lnTo>
                      <a:pt x="131" y="192"/>
                    </a:lnTo>
                    <a:lnTo>
                      <a:pt x="129" y="180"/>
                    </a:lnTo>
                    <a:lnTo>
                      <a:pt x="129" y="171"/>
                    </a:lnTo>
                    <a:lnTo>
                      <a:pt x="127" y="165"/>
                    </a:lnTo>
                    <a:lnTo>
                      <a:pt x="120" y="159"/>
                    </a:lnTo>
                    <a:lnTo>
                      <a:pt x="110" y="157"/>
                    </a:lnTo>
                    <a:close/>
                  </a:path>
                </a:pathLst>
              </a:custGeom>
              <a:solidFill>
                <a:schemeClr val="tx2"/>
              </a:solidFill>
              <a:ln w="6350">
                <a:solidFill>
                  <a:srgbClr val="CC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3" name="Freeform 200"/>
              <p:cNvSpPr>
                <a:spLocks noEditPoints="1"/>
              </p:cNvSpPr>
              <p:nvPr/>
            </p:nvSpPr>
            <p:spPr bwMode="auto">
              <a:xfrm>
                <a:off x="2734" y="1875"/>
                <a:ext cx="119" cy="418"/>
              </a:xfrm>
              <a:custGeom>
                <a:avLst/>
                <a:gdLst>
                  <a:gd name="T0" fmla="*/ 5 w 238"/>
                  <a:gd name="T1" fmla="*/ 2 h 836"/>
                  <a:gd name="T2" fmla="*/ 14 w 238"/>
                  <a:gd name="T3" fmla="*/ 1 h 836"/>
                  <a:gd name="T4" fmla="*/ 21 w 238"/>
                  <a:gd name="T5" fmla="*/ 0 h 836"/>
                  <a:gd name="T6" fmla="*/ 24 w 238"/>
                  <a:gd name="T7" fmla="*/ 1 h 836"/>
                  <a:gd name="T8" fmla="*/ 27 w 238"/>
                  <a:gd name="T9" fmla="*/ 5 h 836"/>
                  <a:gd name="T10" fmla="*/ 29 w 238"/>
                  <a:gd name="T11" fmla="*/ 11 h 836"/>
                  <a:gd name="T12" fmla="*/ 30 w 238"/>
                  <a:gd name="T13" fmla="*/ 20 h 836"/>
                  <a:gd name="T14" fmla="*/ 30 w 238"/>
                  <a:gd name="T15" fmla="*/ 31 h 836"/>
                  <a:gd name="T16" fmla="*/ 29 w 238"/>
                  <a:gd name="T17" fmla="*/ 40 h 836"/>
                  <a:gd name="T18" fmla="*/ 28 w 238"/>
                  <a:gd name="T19" fmla="*/ 45 h 836"/>
                  <a:gd name="T20" fmla="*/ 25 w 238"/>
                  <a:gd name="T21" fmla="*/ 48 h 836"/>
                  <a:gd name="T22" fmla="*/ 25 w 238"/>
                  <a:gd name="T23" fmla="*/ 49 h 836"/>
                  <a:gd name="T24" fmla="*/ 27 w 238"/>
                  <a:gd name="T25" fmla="*/ 50 h 836"/>
                  <a:gd name="T26" fmla="*/ 29 w 238"/>
                  <a:gd name="T27" fmla="*/ 54 h 836"/>
                  <a:gd name="T28" fmla="*/ 30 w 238"/>
                  <a:gd name="T29" fmla="*/ 58 h 836"/>
                  <a:gd name="T30" fmla="*/ 30 w 238"/>
                  <a:gd name="T31" fmla="*/ 60 h 836"/>
                  <a:gd name="T32" fmla="*/ 30 w 238"/>
                  <a:gd name="T33" fmla="*/ 65 h 836"/>
                  <a:gd name="T34" fmla="*/ 30 w 238"/>
                  <a:gd name="T35" fmla="*/ 70 h 836"/>
                  <a:gd name="T36" fmla="*/ 30 w 238"/>
                  <a:gd name="T37" fmla="*/ 100 h 836"/>
                  <a:gd name="T38" fmla="*/ 17 w 238"/>
                  <a:gd name="T39" fmla="*/ 102 h 836"/>
                  <a:gd name="T40" fmla="*/ 17 w 238"/>
                  <a:gd name="T41" fmla="*/ 68 h 836"/>
                  <a:gd name="T42" fmla="*/ 17 w 238"/>
                  <a:gd name="T43" fmla="*/ 61 h 836"/>
                  <a:gd name="T44" fmla="*/ 17 w 238"/>
                  <a:gd name="T45" fmla="*/ 58 h 836"/>
                  <a:gd name="T46" fmla="*/ 15 w 238"/>
                  <a:gd name="T47" fmla="*/ 57 h 836"/>
                  <a:gd name="T48" fmla="*/ 14 w 238"/>
                  <a:gd name="T49" fmla="*/ 103 h 836"/>
                  <a:gd name="T50" fmla="*/ 0 w 238"/>
                  <a:gd name="T51" fmla="*/ 105 h 836"/>
                  <a:gd name="T52" fmla="*/ 0 w 238"/>
                  <a:gd name="T53" fmla="*/ 3 h 836"/>
                  <a:gd name="T54" fmla="*/ 14 w 238"/>
                  <a:gd name="T55" fmla="*/ 20 h 836"/>
                  <a:gd name="T56" fmla="*/ 14 w 238"/>
                  <a:gd name="T57" fmla="*/ 40 h 836"/>
                  <a:gd name="T58" fmla="*/ 17 w 238"/>
                  <a:gd name="T59" fmla="*/ 39 h 836"/>
                  <a:gd name="T60" fmla="*/ 17 w 238"/>
                  <a:gd name="T61" fmla="*/ 36 h 836"/>
                  <a:gd name="T62" fmla="*/ 17 w 238"/>
                  <a:gd name="T63" fmla="*/ 31 h 836"/>
                  <a:gd name="T64" fmla="*/ 17 w 238"/>
                  <a:gd name="T65" fmla="*/ 26 h 836"/>
                  <a:gd name="T66" fmla="*/ 17 w 238"/>
                  <a:gd name="T67" fmla="*/ 23 h 836"/>
                  <a:gd name="T68" fmla="*/ 17 w 238"/>
                  <a:gd name="T69" fmla="*/ 21 h 836"/>
                  <a:gd name="T70" fmla="*/ 14 w 238"/>
                  <a:gd name="T71" fmla="*/ 20 h 8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38"/>
                  <a:gd name="T109" fmla="*/ 0 h 836"/>
                  <a:gd name="T110" fmla="*/ 238 w 238"/>
                  <a:gd name="T111" fmla="*/ 836 h 8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38" h="836">
                    <a:moveTo>
                      <a:pt x="0" y="19"/>
                    </a:moveTo>
                    <a:lnTo>
                      <a:pt x="40" y="13"/>
                    </a:lnTo>
                    <a:lnTo>
                      <a:pt x="78" y="8"/>
                    </a:lnTo>
                    <a:lnTo>
                      <a:pt x="110" y="4"/>
                    </a:lnTo>
                    <a:lnTo>
                      <a:pt x="139" y="0"/>
                    </a:lnTo>
                    <a:lnTo>
                      <a:pt x="162" y="0"/>
                    </a:lnTo>
                    <a:lnTo>
                      <a:pt x="177" y="2"/>
                    </a:lnTo>
                    <a:lnTo>
                      <a:pt x="190" y="8"/>
                    </a:lnTo>
                    <a:lnTo>
                      <a:pt x="202" y="19"/>
                    </a:lnTo>
                    <a:lnTo>
                      <a:pt x="211" y="35"/>
                    </a:lnTo>
                    <a:lnTo>
                      <a:pt x="221" y="56"/>
                    </a:lnTo>
                    <a:lnTo>
                      <a:pt x="228" y="83"/>
                    </a:lnTo>
                    <a:lnTo>
                      <a:pt x="234" y="117"/>
                    </a:lnTo>
                    <a:lnTo>
                      <a:pt x="236" y="160"/>
                    </a:lnTo>
                    <a:lnTo>
                      <a:pt x="238" y="208"/>
                    </a:lnTo>
                    <a:lnTo>
                      <a:pt x="238" y="252"/>
                    </a:lnTo>
                    <a:lnTo>
                      <a:pt x="236" y="288"/>
                    </a:lnTo>
                    <a:lnTo>
                      <a:pt x="232" y="317"/>
                    </a:lnTo>
                    <a:lnTo>
                      <a:pt x="226" y="340"/>
                    </a:lnTo>
                    <a:lnTo>
                      <a:pt x="219" y="358"/>
                    </a:lnTo>
                    <a:lnTo>
                      <a:pt x="209" y="371"/>
                    </a:lnTo>
                    <a:lnTo>
                      <a:pt x="198" y="381"/>
                    </a:lnTo>
                    <a:lnTo>
                      <a:pt x="182" y="386"/>
                    </a:lnTo>
                    <a:lnTo>
                      <a:pt x="194" y="386"/>
                    </a:lnTo>
                    <a:lnTo>
                      <a:pt x="205" y="390"/>
                    </a:lnTo>
                    <a:lnTo>
                      <a:pt x="213" y="398"/>
                    </a:lnTo>
                    <a:lnTo>
                      <a:pt x="221" y="409"/>
                    </a:lnTo>
                    <a:lnTo>
                      <a:pt x="230" y="434"/>
                    </a:lnTo>
                    <a:lnTo>
                      <a:pt x="236" y="458"/>
                    </a:lnTo>
                    <a:lnTo>
                      <a:pt x="236" y="465"/>
                    </a:lnTo>
                    <a:lnTo>
                      <a:pt x="238" y="473"/>
                    </a:lnTo>
                    <a:lnTo>
                      <a:pt x="238" y="484"/>
                    </a:lnTo>
                    <a:lnTo>
                      <a:pt x="238" y="498"/>
                    </a:lnTo>
                    <a:lnTo>
                      <a:pt x="238" y="515"/>
                    </a:lnTo>
                    <a:lnTo>
                      <a:pt x="238" y="532"/>
                    </a:lnTo>
                    <a:lnTo>
                      <a:pt x="238" y="554"/>
                    </a:lnTo>
                    <a:lnTo>
                      <a:pt x="238" y="577"/>
                    </a:lnTo>
                    <a:lnTo>
                      <a:pt x="238" y="796"/>
                    </a:lnTo>
                    <a:lnTo>
                      <a:pt x="186" y="806"/>
                    </a:lnTo>
                    <a:lnTo>
                      <a:pt x="133" y="813"/>
                    </a:lnTo>
                    <a:lnTo>
                      <a:pt x="133" y="677"/>
                    </a:lnTo>
                    <a:lnTo>
                      <a:pt x="133" y="540"/>
                    </a:lnTo>
                    <a:lnTo>
                      <a:pt x="133" y="513"/>
                    </a:lnTo>
                    <a:lnTo>
                      <a:pt x="133" y="492"/>
                    </a:lnTo>
                    <a:lnTo>
                      <a:pt x="131" y="477"/>
                    </a:lnTo>
                    <a:lnTo>
                      <a:pt x="129" y="467"/>
                    </a:lnTo>
                    <a:lnTo>
                      <a:pt x="127" y="463"/>
                    </a:lnTo>
                    <a:lnTo>
                      <a:pt x="123" y="459"/>
                    </a:lnTo>
                    <a:lnTo>
                      <a:pt x="112" y="459"/>
                    </a:lnTo>
                    <a:lnTo>
                      <a:pt x="112" y="817"/>
                    </a:lnTo>
                    <a:lnTo>
                      <a:pt x="57" y="827"/>
                    </a:lnTo>
                    <a:lnTo>
                      <a:pt x="0" y="836"/>
                    </a:lnTo>
                    <a:lnTo>
                      <a:pt x="0" y="429"/>
                    </a:lnTo>
                    <a:lnTo>
                      <a:pt x="0" y="19"/>
                    </a:lnTo>
                    <a:close/>
                    <a:moveTo>
                      <a:pt x="112" y="158"/>
                    </a:moveTo>
                    <a:lnTo>
                      <a:pt x="112" y="236"/>
                    </a:lnTo>
                    <a:lnTo>
                      <a:pt x="112" y="315"/>
                    </a:lnTo>
                    <a:lnTo>
                      <a:pt x="122" y="311"/>
                    </a:lnTo>
                    <a:lnTo>
                      <a:pt x="129" y="306"/>
                    </a:lnTo>
                    <a:lnTo>
                      <a:pt x="131" y="298"/>
                    </a:lnTo>
                    <a:lnTo>
                      <a:pt x="131" y="286"/>
                    </a:lnTo>
                    <a:lnTo>
                      <a:pt x="133" y="271"/>
                    </a:lnTo>
                    <a:lnTo>
                      <a:pt x="133" y="250"/>
                    </a:lnTo>
                    <a:lnTo>
                      <a:pt x="133" y="229"/>
                    </a:lnTo>
                    <a:lnTo>
                      <a:pt x="133" y="206"/>
                    </a:lnTo>
                    <a:lnTo>
                      <a:pt x="133" y="192"/>
                    </a:lnTo>
                    <a:lnTo>
                      <a:pt x="131" y="179"/>
                    </a:lnTo>
                    <a:lnTo>
                      <a:pt x="131" y="171"/>
                    </a:lnTo>
                    <a:lnTo>
                      <a:pt x="129" y="163"/>
                    </a:lnTo>
                    <a:lnTo>
                      <a:pt x="122" y="160"/>
                    </a:lnTo>
                    <a:lnTo>
                      <a:pt x="112" y="158"/>
                    </a:lnTo>
                    <a:close/>
                  </a:path>
                </a:pathLst>
              </a:custGeom>
              <a:solidFill>
                <a:schemeClr val="tx2"/>
              </a:solidFill>
              <a:ln w="6350">
                <a:solidFill>
                  <a:srgbClr val="CC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4" name="Freeform 201"/>
              <p:cNvSpPr>
                <a:spLocks noEditPoints="1"/>
              </p:cNvSpPr>
              <p:nvPr/>
            </p:nvSpPr>
            <p:spPr bwMode="auto">
              <a:xfrm>
                <a:off x="2870" y="1843"/>
                <a:ext cx="122" cy="426"/>
              </a:xfrm>
              <a:custGeom>
                <a:avLst/>
                <a:gdLst>
                  <a:gd name="T0" fmla="*/ 30 w 246"/>
                  <a:gd name="T1" fmla="*/ 62 h 852"/>
                  <a:gd name="T2" fmla="*/ 30 w 246"/>
                  <a:gd name="T3" fmla="*/ 70 h 852"/>
                  <a:gd name="T4" fmla="*/ 30 w 246"/>
                  <a:gd name="T5" fmla="*/ 75 h 852"/>
                  <a:gd name="T6" fmla="*/ 30 w 246"/>
                  <a:gd name="T7" fmla="*/ 80 h 852"/>
                  <a:gd name="T8" fmla="*/ 29 w 246"/>
                  <a:gd name="T9" fmla="*/ 87 h 852"/>
                  <a:gd name="T10" fmla="*/ 26 w 246"/>
                  <a:gd name="T11" fmla="*/ 96 h 852"/>
                  <a:gd name="T12" fmla="*/ 24 w 246"/>
                  <a:gd name="T13" fmla="*/ 101 h 852"/>
                  <a:gd name="T14" fmla="*/ 21 w 246"/>
                  <a:gd name="T15" fmla="*/ 104 h 852"/>
                  <a:gd name="T16" fmla="*/ 17 w 246"/>
                  <a:gd name="T17" fmla="*/ 106 h 852"/>
                  <a:gd name="T18" fmla="*/ 13 w 246"/>
                  <a:gd name="T19" fmla="*/ 107 h 852"/>
                  <a:gd name="T20" fmla="*/ 9 w 246"/>
                  <a:gd name="T21" fmla="*/ 106 h 852"/>
                  <a:gd name="T22" fmla="*/ 6 w 246"/>
                  <a:gd name="T23" fmla="*/ 104 h 852"/>
                  <a:gd name="T24" fmla="*/ 3 w 246"/>
                  <a:gd name="T25" fmla="*/ 100 h 852"/>
                  <a:gd name="T26" fmla="*/ 1 w 246"/>
                  <a:gd name="T27" fmla="*/ 95 h 852"/>
                  <a:gd name="T28" fmla="*/ 0 w 246"/>
                  <a:gd name="T29" fmla="*/ 87 h 852"/>
                  <a:gd name="T30" fmla="*/ 0 w 246"/>
                  <a:gd name="T31" fmla="*/ 83 h 852"/>
                  <a:gd name="T32" fmla="*/ 0 w 246"/>
                  <a:gd name="T33" fmla="*/ 78 h 852"/>
                  <a:gd name="T34" fmla="*/ 0 w 246"/>
                  <a:gd name="T35" fmla="*/ 72 h 852"/>
                  <a:gd name="T36" fmla="*/ 0 w 246"/>
                  <a:gd name="T37" fmla="*/ 65 h 852"/>
                  <a:gd name="T38" fmla="*/ 0 w 246"/>
                  <a:gd name="T39" fmla="*/ 48 h 852"/>
                  <a:gd name="T40" fmla="*/ 0 w 246"/>
                  <a:gd name="T41" fmla="*/ 41 h 852"/>
                  <a:gd name="T42" fmla="*/ 0 w 246"/>
                  <a:gd name="T43" fmla="*/ 35 h 852"/>
                  <a:gd name="T44" fmla="*/ 0 w 246"/>
                  <a:gd name="T45" fmla="*/ 29 h 852"/>
                  <a:gd name="T46" fmla="*/ 0 w 246"/>
                  <a:gd name="T47" fmla="*/ 26 h 852"/>
                  <a:gd name="T48" fmla="*/ 1 w 246"/>
                  <a:gd name="T49" fmla="*/ 20 h 852"/>
                  <a:gd name="T50" fmla="*/ 3 w 246"/>
                  <a:gd name="T51" fmla="*/ 11 h 852"/>
                  <a:gd name="T52" fmla="*/ 6 w 246"/>
                  <a:gd name="T53" fmla="*/ 7 h 852"/>
                  <a:gd name="T54" fmla="*/ 9 w 246"/>
                  <a:gd name="T55" fmla="*/ 3 h 852"/>
                  <a:gd name="T56" fmla="*/ 13 w 246"/>
                  <a:gd name="T57" fmla="*/ 1 h 852"/>
                  <a:gd name="T58" fmla="*/ 17 w 246"/>
                  <a:gd name="T59" fmla="*/ 0 h 852"/>
                  <a:gd name="T60" fmla="*/ 20 w 246"/>
                  <a:gd name="T61" fmla="*/ 1 h 852"/>
                  <a:gd name="T62" fmla="*/ 24 w 246"/>
                  <a:gd name="T63" fmla="*/ 3 h 852"/>
                  <a:gd name="T64" fmla="*/ 26 w 246"/>
                  <a:gd name="T65" fmla="*/ 7 h 852"/>
                  <a:gd name="T66" fmla="*/ 28 w 246"/>
                  <a:gd name="T67" fmla="*/ 12 h 852"/>
                  <a:gd name="T68" fmla="*/ 30 w 246"/>
                  <a:gd name="T69" fmla="*/ 21 h 852"/>
                  <a:gd name="T70" fmla="*/ 30 w 246"/>
                  <a:gd name="T71" fmla="*/ 25 h 852"/>
                  <a:gd name="T72" fmla="*/ 30 w 246"/>
                  <a:gd name="T73" fmla="*/ 29 h 852"/>
                  <a:gd name="T74" fmla="*/ 30 w 246"/>
                  <a:gd name="T75" fmla="*/ 36 h 852"/>
                  <a:gd name="T76" fmla="*/ 30 w 246"/>
                  <a:gd name="T77" fmla="*/ 43 h 852"/>
                  <a:gd name="T78" fmla="*/ 30 w 246"/>
                  <a:gd name="T79" fmla="*/ 59 h 852"/>
                  <a:gd name="T80" fmla="*/ 16 w 246"/>
                  <a:gd name="T81" fmla="*/ 28 h 852"/>
                  <a:gd name="T82" fmla="*/ 16 w 246"/>
                  <a:gd name="T83" fmla="*/ 24 h 852"/>
                  <a:gd name="T84" fmla="*/ 16 w 246"/>
                  <a:gd name="T85" fmla="*/ 21 h 852"/>
                  <a:gd name="T86" fmla="*/ 15 w 246"/>
                  <a:gd name="T87" fmla="*/ 20 h 852"/>
                  <a:gd name="T88" fmla="*/ 14 w 246"/>
                  <a:gd name="T89" fmla="*/ 21 h 852"/>
                  <a:gd name="T90" fmla="*/ 14 w 246"/>
                  <a:gd name="T91" fmla="*/ 22 h 852"/>
                  <a:gd name="T92" fmla="*/ 14 w 246"/>
                  <a:gd name="T93" fmla="*/ 27 h 852"/>
                  <a:gd name="T94" fmla="*/ 14 w 246"/>
                  <a:gd name="T95" fmla="*/ 53 h 852"/>
                  <a:gd name="T96" fmla="*/ 14 w 246"/>
                  <a:gd name="T97" fmla="*/ 80 h 852"/>
                  <a:gd name="T98" fmla="*/ 14 w 246"/>
                  <a:gd name="T99" fmla="*/ 84 h 852"/>
                  <a:gd name="T100" fmla="*/ 14 w 246"/>
                  <a:gd name="T101" fmla="*/ 86 h 852"/>
                  <a:gd name="T102" fmla="*/ 14 w 246"/>
                  <a:gd name="T103" fmla="*/ 87 h 852"/>
                  <a:gd name="T104" fmla="*/ 15 w 246"/>
                  <a:gd name="T105" fmla="*/ 87 h 852"/>
                  <a:gd name="T106" fmla="*/ 16 w 246"/>
                  <a:gd name="T107" fmla="*/ 86 h 852"/>
                  <a:gd name="T108" fmla="*/ 16 w 246"/>
                  <a:gd name="T109" fmla="*/ 82 h 852"/>
                  <a:gd name="T110" fmla="*/ 16 w 246"/>
                  <a:gd name="T111" fmla="*/ 75 h 852"/>
                  <a:gd name="T112" fmla="*/ 16 w 246"/>
                  <a:gd name="T113" fmla="*/ 28 h 8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6"/>
                  <a:gd name="T172" fmla="*/ 0 h 852"/>
                  <a:gd name="T173" fmla="*/ 246 w 246"/>
                  <a:gd name="T174" fmla="*/ 852 h 8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6" h="852">
                    <a:moveTo>
                      <a:pt x="246" y="473"/>
                    </a:moveTo>
                    <a:lnTo>
                      <a:pt x="246" y="502"/>
                    </a:lnTo>
                    <a:lnTo>
                      <a:pt x="246" y="529"/>
                    </a:lnTo>
                    <a:lnTo>
                      <a:pt x="246" y="554"/>
                    </a:lnTo>
                    <a:lnTo>
                      <a:pt x="244" y="577"/>
                    </a:lnTo>
                    <a:lnTo>
                      <a:pt x="244" y="598"/>
                    </a:lnTo>
                    <a:lnTo>
                      <a:pt x="244" y="616"/>
                    </a:lnTo>
                    <a:lnTo>
                      <a:pt x="242" y="633"/>
                    </a:lnTo>
                    <a:lnTo>
                      <a:pt x="242" y="646"/>
                    </a:lnTo>
                    <a:lnTo>
                      <a:pt x="236" y="696"/>
                    </a:lnTo>
                    <a:lnTo>
                      <a:pt x="225" y="745"/>
                    </a:lnTo>
                    <a:lnTo>
                      <a:pt x="215" y="766"/>
                    </a:lnTo>
                    <a:lnTo>
                      <a:pt x="206" y="787"/>
                    </a:lnTo>
                    <a:lnTo>
                      <a:pt x="194" y="804"/>
                    </a:lnTo>
                    <a:lnTo>
                      <a:pt x="183" y="818"/>
                    </a:lnTo>
                    <a:lnTo>
                      <a:pt x="170" y="831"/>
                    </a:lnTo>
                    <a:lnTo>
                      <a:pt x="154" y="841"/>
                    </a:lnTo>
                    <a:lnTo>
                      <a:pt x="139" y="846"/>
                    </a:lnTo>
                    <a:lnTo>
                      <a:pt x="122" y="850"/>
                    </a:lnTo>
                    <a:lnTo>
                      <a:pt x="107" y="852"/>
                    </a:lnTo>
                    <a:lnTo>
                      <a:pt x="92" y="850"/>
                    </a:lnTo>
                    <a:lnTo>
                      <a:pt x="78" y="846"/>
                    </a:lnTo>
                    <a:lnTo>
                      <a:pt x="65" y="839"/>
                    </a:lnTo>
                    <a:lnTo>
                      <a:pt x="52" y="829"/>
                    </a:lnTo>
                    <a:lnTo>
                      <a:pt x="40" y="816"/>
                    </a:lnTo>
                    <a:lnTo>
                      <a:pt x="31" y="800"/>
                    </a:lnTo>
                    <a:lnTo>
                      <a:pt x="23" y="781"/>
                    </a:lnTo>
                    <a:lnTo>
                      <a:pt x="15" y="760"/>
                    </a:lnTo>
                    <a:lnTo>
                      <a:pt x="10" y="737"/>
                    </a:lnTo>
                    <a:lnTo>
                      <a:pt x="4" y="689"/>
                    </a:lnTo>
                    <a:lnTo>
                      <a:pt x="4" y="675"/>
                    </a:lnTo>
                    <a:lnTo>
                      <a:pt x="2" y="660"/>
                    </a:lnTo>
                    <a:lnTo>
                      <a:pt x="2" y="641"/>
                    </a:lnTo>
                    <a:lnTo>
                      <a:pt x="2" y="621"/>
                    </a:lnTo>
                    <a:lnTo>
                      <a:pt x="0" y="598"/>
                    </a:lnTo>
                    <a:lnTo>
                      <a:pt x="0" y="573"/>
                    </a:lnTo>
                    <a:lnTo>
                      <a:pt x="0" y="547"/>
                    </a:lnTo>
                    <a:lnTo>
                      <a:pt x="0" y="516"/>
                    </a:lnTo>
                    <a:lnTo>
                      <a:pt x="0" y="448"/>
                    </a:lnTo>
                    <a:lnTo>
                      <a:pt x="0" y="379"/>
                    </a:lnTo>
                    <a:lnTo>
                      <a:pt x="0" y="350"/>
                    </a:lnTo>
                    <a:lnTo>
                      <a:pt x="0" y="323"/>
                    </a:lnTo>
                    <a:lnTo>
                      <a:pt x="0" y="298"/>
                    </a:lnTo>
                    <a:lnTo>
                      <a:pt x="2" y="275"/>
                    </a:lnTo>
                    <a:lnTo>
                      <a:pt x="2" y="254"/>
                    </a:lnTo>
                    <a:lnTo>
                      <a:pt x="2" y="237"/>
                    </a:lnTo>
                    <a:lnTo>
                      <a:pt x="4" y="220"/>
                    </a:lnTo>
                    <a:lnTo>
                      <a:pt x="4" y="206"/>
                    </a:lnTo>
                    <a:lnTo>
                      <a:pt x="6" y="181"/>
                    </a:lnTo>
                    <a:lnTo>
                      <a:pt x="10" y="156"/>
                    </a:lnTo>
                    <a:lnTo>
                      <a:pt x="21" y="108"/>
                    </a:lnTo>
                    <a:lnTo>
                      <a:pt x="29" y="87"/>
                    </a:lnTo>
                    <a:lnTo>
                      <a:pt x="40" y="68"/>
                    </a:lnTo>
                    <a:lnTo>
                      <a:pt x="52" y="50"/>
                    </a:lnTo>
                    <a:lnTo>
                      <a:pt x="63" y="35"/>
                    </a:lnTo>
                    <a:lnTo>
                      <a:pt x="76" y="22"/>
                    </a:lnTo>
                    <a:lnTo>
                      <a:pt x="90" y="14"/>
                    </a:lnTo>
                    <a:lnTo>
                      <a:pt x="105" y="6"/>
                    </a:lnTo>
                    <a:lnTo>
                      <a:pt x="122" y="2"/>
                    </a:lnTo>
                    <a:lnTo>
                      <a:pt x="139" y="0"/>
                    </a:lnTo>
                    <a:lnTo>
                      <a:pt x="154" y="2"/>
                    </a:lnTo>
                    <a:lnTo>
                      <a:pt x="168" y="6"/>
                    </a:lnTo>
                    <a:lnTo>
                      <a:pt x="181" y="14"/>
                    </a:lnTo>
                    <a:lnTo>
                      <a:pt x="194" y="24"/>
                    </a:lnTo>
                    <a:lnTo>
                      <a:pt x="206" y="37"/>
                    </a:lnTo>
                    <a:lnTo>
                      <a:pt x="215" y="54"/>
                    </a:lnTo>
                    <a:lnTo>
                      <a:pt x="223" y="74"/>
                    </a:lnTo>
                    <a:lnTo>
                      <a:pt x="231" y="95"/>
                    </a:lnTo>
                    <a:lnTo>
                      <a:pt x="236" y="116"/>
                    </a:lnTo>
                    <a:lnTo>
                      <a:pt x="242" y="164"/>
                    </a:lnTo>
                    <a:lnTo>
                      <a:pt x="242" y="177"/>
                    </a:lnTo>
                    <a:lnTo>
                      <a:pt x="244" y="195"/>
                    </a:lnTo>
                    <a:lnTo>
                      <a:pt x="244" y="212"/>
                    </a:lnTo>
                    <a:lnTo>
                      <a:pt x="244" y="233"/>
                    </a:lnTo>
                    <a:lnTo>
                      <a:pt x="246" y="256"/>
                    </a:lnTo>
                    <a:lnTo>
                      <a:pt x="246" y="281"/>
                    </a:lnTo>
                    <a:lnTo>
                      <a:pt x="246" y="310"/>
                    </a:lnTo>
                    <a:lnTo>
                      <a:pt x="246" y="339"/>
                    </a:lnTo>
                    <a:lnTo>
                      <a:pt x="246" y="406"/>
                    </a:lnTo>
                    <a:lnTo>
                      <a:pt x="246" y="473"/>
                    </a:lnTo>
                    <a:close/>
                    <a:moveTo>
                      <a:pt x="133" y="231"/>
                    </a:moveTo>
                    <a:lnTo>
                      <a:pt x="133" y="208"/>
                    </a:lnTo>
                    <a:lnTo>
                      <a:pt x="133" y="189"/>
                    </a:lnTo>
                    <a:lnTo>
                      <a:pt x="133" y="175"/>
                    </a:lnTo>
                    <a:lnTo>
                      <a:pt x="132" y="166"/>
                    </a:lnTo>
                    <a:lnTo>
                      <a:pt x="128" y="158"/>
                    </a:lnTo>
                    <a:lnTo>
                      <a:pt x="124" y="156"/>
                    </a:lnTo>
                    <a:lnTo>
                      <a:pt x="118" y="160"/>
                    </a:lnTo>
                    <a:lnTo>
                      <a:pt x="116" y="164"/>
                    </a:lnTo>
                    <a:lnTo>
                      <a:pt x="114" y="168"/>
                    </a:lnTo>
                    <a:lnTo>
                      <a:pt x="112" y="175"/>
                    </a:lnTo>
                    <a:lnTo>
                      <a:pt x="112" y="189"/>
                    </a:lnTo>
                    <a:lnTo>
                      <a:pt x="112" y="210"/>
                    </a:lnTo>
                    <a:lnTo>
                      <a:pt x="112" y="235"/>
                    </a:lnTo>
                    <a:lnTo>
                      <a:pt x="112" y="422"/>
                    </a:lnTo>
                    <a:lnTo>
                      <a:pt x="112" y="606"/>
                    </a:lnTo>
                    <a:lnTo>
                      <a:pt x="112" y="637"/>
                    </a:lnTo>
                    <a:lnTo>
                      <a:pt x="112" y="660"/>
                    </a:lnTo>
                    <a:lnTo>
                      <a:pt x="112" y="670"/>
                    </a:lnTo>
                    <a:lnTo>
                      <a:pt x="112" y="677"/>
                    </a:lnTo>
                    <a:lnTo>
                      <a:pt x="114" y="681"/>
                    </a:lnTo>
                    <a:lnTo>
                      <a:pt x="114" y="685"/>
                    </a:lnTo>
                    <a:lnTo>
                      <a:pt x="116" y="695"/>
                    </a:lnTo>
                    <a:lnTo>
                      <a:pt x="122" y="696"/>
                    </a:lnTo>
                    <a:lnTo>
                      <a:pt x="128" y="693"/>
                    </a:lnTo>
                    <a:lnTo>
                      <a:pt x="130" y="687"/>
                    </a:lnTo>
                    <a:lnTo>
                      <a:pt x="132" y="681"/>
                    </a:lnTo>
                    <a:lnTo>
                      <a:pt x="133" y="670"/>
                    </a:lnTo>
                    <a:lnTo>
                      <a:pt x="133" y="652"/>
                    </a:lnTo>
                    <a:lnTo>
                      <a:pt x="133" y="627"/>
                    </a:lnTo>
                    <a:lnTo>
                      <a:pt x="133" y="596"/>
                    </a:lnTo>
                    <a:lnTo>
                      <a:pt x="133" y="414"/>
                    </a:lnTo>
                    <a:lnTo>
                      <a:pt x="133" y="231"/>
                    </a:lnTo>
                    <a:close/>
                  </a:path>
                </a:pathLst>
              </a:custGeom>
              <a:solidFill>
                <a:schemeClr val="tx2"/>
              </a:solidFill>
              <a:ln w="6350">
                <a:solidFill>
                  <a:srgbClr val="CC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5" name="Freeform 202"/>
              <p:cNvSpPr>
                <a:spLocks/>
              </p:cNvSpPr>
              <p:nvPr/>
            </p:nvSpPr>
            <p:spPr bwMode="auto">
              <a:xfrm>
                <a:off x="3009" y="1830"/>
                <a:ext cx="87" cy="417"/>
              </a:xfrm>
              <a:custGeom>
                <a:avLst/>
                <a:gdLst>
                  <a:gd name="T0" fmla="*/ 14 w 175"/>
                  <a:gd name="T1" fmla="*/ 0 h 834"/>
                  <a:gd name="T2" fmla="*/ 14 w 175"/>
                  <a:gd name="T3" fmla="*/ 40 h 834"/>
                  <a:gd name="T4" fmla="*/ 14 w 175"/>
                  <a:gd name="T5" fmla="*/ 80 h 834"/>
                  <a:gd name="T6" fmla="*/ 18 w 175"/>
                  <a:gd name="T7" fmla="*/ 79 h 834"/>
                  <a:gd name="T8" fmla="*/ 21 w 175"/>
                  <a:gd name="T9" fmla="*/ 79 h 834"/>
                  <a:gd name="T10" fmla="*/ 21 w 175"/>
                  <a:gd name="T11" fmla="*/ 101 h 834"/>
                  <a:gd name="T12" fmla="*/ 11 w 175"/>
                  <a:gd name="T13" fmla="*/ 103 h 834"/>
                  <a:gd name="T14" fmla="*/ 0 w 175"/>
                  <a:gd name="T15" fmla="*/ 104 h 834"/>
                  <a:gd name="T16" fmla="*/ 0 w 175"/>
                  <a:gd name="T17" fmla="*/ 53 h 834"/>
                  <a:gd name="T18" fmla="*/ 0 w 175"/>
                  <a:gd name="T19" fmla="*/ 3 h 834"/>
                  <a:gd name="T20" fmla="*/ 7 w 175"/>
                  <a:gd name="T21" fmla="*/ 2 h 834"/>
                  <a:gd name="T22" fmla="*/ 14 w 175"/>
                  <a:gd name="T23" fmla="*/ 0 h 8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5"/>
                  <a:gd name="T37" fmla="*/ 0 h 834"/>
                  <a:gd name="T38" fmla="*/ 175 w 175"/>
                  <a:gd name="T39" fmla="*/ 834 h 8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5" h="834">
                    <a:moveTo>
                      <a:pt x="113" y="0"/>
                    </a:moveTo>
                    <a:lnTo>
                      <a:pt x="113" y="319"/>
                    </a:lnTo>
                    <a:lnTo>
                      <a:pt x="113" y="636"/>
                    </a:lnTo>
                    <a:lnTo>
                      <a:pt x="145" y="632"/>
                    </a:lnTo>
                    <a:lnTo>
                      <a:pt x="175" y="626"/>
                    </a:lnTo>
                    <a:lnTo>
                      <a:pt x="175" y="805"/>
                    </a:lnTo>
                    <a:lnTo>
                      <a:pt x="88" y="821"/>
                    </a:lnTo>
                    <a:lnTo>
                      <a:pt x="0" y="834"/>
                    </a:lnTo>
                    <a:lnTo>
                      <a:pt x="0" y="426"/>
                    </a:lnTo>
                    <a:lnTo>
                      <a:pt x="0" y="19"/>
                    </a:lnTo>
                    <a:lnTo>
                      <a:pt x="57" y="9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6350">
                <a:solidFill>
                  <a:srgbClr val="CC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6" name="Freeform 203"/>
              <p:cNvSpPr>
                <a:spLocks/>
              </p:cNvSpPr>
              <p:nvPr/>
            </p:nvSpPr>
            <p:spPr bwMode="auto">
              <a:xfrm>
                <a:off x="3106" y="1809"/>
                <a:ext cx="93" cy="423"/>
              </a:xfrm>
              <a:custGeom>
                <a:avLst/>
                <a:gdLst>
                  <a:gd name="T0" fmla="*/ 0 w 186"/>
                  <a:gd name="T1" fmla="*/ 3 h 846"/>
                  <a:gd name="T2" fmla="*/ 12 w 186"/>
                  <a:gd name="T3" fmla="*/ 2 h 846"/>
                  <a:gd name="T4" fmla="*/ 23 w 186"/>
                  <a:gd name="T5" fmla="*/ 0 h 846"/>
                  <a:gd name="T6" fmla="*/ 23 w 186"/>
                  <a:gd name="T7" fmla="*/ 23 h 846"/>
                  <a:gd name="T8" fmla="*/ 13 w 186"/>
                  <a:gd name="T9" fmla="*/ 24 h 846"/>
                  <a:gd name="T10" fmla="*/ 13 w 186"/>
                  <a:gd name="T11" fmla="*/ 32 h 846"/>
                  <a:gd name="T12" fmla="*/ 13 w 186"/>
                  <a:gd name="T13" fmla="*/ 41 h 846"/>
                  <a:gd name="T14" fmla="*/ 18 w 186"/>
                  <a:gd name="T15" fmla="*/ 40 h 846"/>
                  <a:gd name="T16" fmla="*/ 22 w 186"/>
                  <a:gd name="T17" fmla="*/ 39 h 846"/>
                  <a:gd name="T18" fmla="*/ 22 w 186"/>
                  <a:gd name="T19" fmla="*/ 50 h 846"/>
                  <a:gd name="T20" fmla="*/ 22 w 186"/>
                  <a:gd name="T21" fmla="*/ 60 h 846"/>
                  <a:gd name="T22" fmla="*/ 18 w 186"/>
                  <a:gd name="T23" fmla="*/ 61 h 846"/>
                  <a:gd name="T24" fmla="*/ 13 w 186"/>
                  <a:gd name="T25" fmla="*/ 61 h 846"/>
                  <a:gd name="T26" fmla="*/ 13 w 186"/>
                  <a:gd name="T27" fmla="*/ 81 h 846"/>
                  <a:gd name="T28" fmla="*/ 19 w 186"/>
                  <a:gd name="T29" fmla="*/ 81 h 846"/>
                  <a:gd name="T30" fmla="*/ 23 w 186"/>
                  <a:gd name="T31" fmla="*/ 80 h 846"/>
                  <a:gd name="T32" fmla="*/ 23 w 186"/>
                  <a:gd name="T33" fmla="*/ 102 h 846"/>
                  <a:gd name="T34" fmla="*/ 12 w 186"/>
                  <a:gd name="T35" fmla="*/ 104 h 846"/>
                  <a:gd name="T36" fmla="*/ 0 w 186"/>
                  <a:gd name="T37" fmla="*/ 106 h 846"/>
                  <a:gd name="T38" fmla="*/ 0 w 186"/>
                  <a:gd name="T39" fmla="*/ 54 h 846"/>
                  <a:gd name="T40" fmla="*/ 0 w 186"/>
                  <a:gd name="T41" fmla="*/ 3 h 84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6"/>
                  <a:gd name="T64" fmla="*/ 0 h 846"/>
                  <a:gd name="T65" fmla="*/ 186 w 186"/>
                  <a:gd name="T66" fmla="*/ 846 h 84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6" h="846">
                    <a:moveTo>
                      <a:pt x="0" y="29"/>
                    </a:moveTo>
                    <a:lnTo>
                      <a:pt x="89" y="16"/>
                    </a:lnTo>
                    <a:lnTo>
                      <a:pt x="179" y="0"/>
                    </a:lnTo>
                    <a:lnTo>
                      <a:pt x="179" y="179"/>
                    </a:lnTo>
                    <a:lnTo>
                      <a:pt x="110" y="191"/>
                    </a:lnTo>
                    <a:lnTo>
                      <a:pt x="110" y="256"/>
                    </a:lnTo>
                    <a:lnTo>
                      <a:pt x="110" y="321"/>
                    </a:lnTo>
                    <a:lnTo>
                      <a:pt x="142" y="316"/>
                    </a:lnTo>
                    <a:lnTo>
                      <a:pt x="175" y="312"/>
                    </a:lnTo>
                    <a:lnTo>
                      <a:pt x="175" y="396"/>
                    </a:lnTo>
                    <a:lnTo>
                      <a:pt x="175" y="483"/>
                    </a:lnTo>
                    <a:lnTo>
                      <a:pt x="142" y="489"/>
                    </a:lnTo>
                    <a:lnTo>
                      <a:pt x="110" y="492"/>
                    </a:lnTo>
                    <a:lnTo>
                      <a:pt x="110" y="648"/>
                    </a:lnTo>
                    <a:lnTo>
                      <a:pt x="148" y="641"/>
                    </a:lnTo>
                    <a:lnTo>
                      <a:pt x="186" y="635"/>
                    </a:lnTo>
                    <a:lnTo>
                      <a:pt x="186" y="814"/>
                    </a:lnTo>
                    <a:lnTo>
                      <a:pt x="93" y="831"/>
                    </a:lnTo>
                    <a:lnTo>
                      <a:pt x="0" y="846"/>
                    </a:lnTo>
                    <a:lnTo>
                      <a:pt x="0" y="43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tx2"/>
              </a:solidFill>
              <a:ln w="6350">
                <a:solidFill>
                  <a:srgbClr val="CC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7" name="Freeform 204"/>
              <p:cNvSpPr>
                <a:spLocks/>
              </p:cNvSpPr>
              <p:nvPr/>
            </p:nvSpPr>
            <p:spPr bwMode="auto">
              <a:xfrm>
                <a:off x="3206" y="1787"/>
                <a:ext cx="122" cy="426"/>
              </a:xfrm>
              <a:custGeom>
                <a:avLst/>
                <a:gdLst>
                  <a:gd name="T0" fmla="*/ 17 w 243"/>
                  <a:gd name="T1" fmla="*/ 35 h 852"/>
                  <a:gd name="T2" fmla="*/ 17 w 243"/>
                  <a:gd name="T3" fmla="*/ 27 h 852"/>
                  <a:gd name="T4" fmla="*/ 17 w 243"/>
                  <a:gd name="T5" fmla="*/ 23 h 852"/>
                  <a:gd name="T6" fmla="*/ 16 w 243"/>
                  <a:gd name="T7" fmla="*/ 21 h 852"/>
                  <a:gd name="T8" fmla="*/ 15 w 243"/>
                  <a:gd name="T9" fmla="*/ 20 h 852"/>
                  <a:gd name="T10" fmla="*/ 14 w 243"/>
                  <a:gd name="T11" fmla="*/ 22 h 852"/>
                  <a:gd name="T12" fmla="*/ 14 w 243"/>
                  <a:gd name="T13" fmla="*/ 27 h 852"/>
                  <a:gd name="T14" fmla="*/ 14 w 243"/>
                  <a:gd name="T15" fmla="*/ 30 h 852"/>
                  <a:gd name="T16" fmla="*/ 14 w 243"/>
                  <a:gd name="T17" fmla="*/ 33 h 852"/>
                  <a:gd name="T18" fmla="*/ 17 w 243"/>
                  <a:gd name="T19" fmla="*/ 38 h 852"/>
                  <a:gd name="T20" fmla="*/ 24 w 243"/>
                  <a:gd name="T21" fmla="*/ 47 h 852"/>
                  <a:gd name="T22" fmla="*/ 27 w 243"/>
                  <a:gd name="T23" fmla="*/ 51 h 852"/>
                  <a:gd name="T24" fmla="*/ 28 w 243"/>
                  <a:gd name="T25" fmla="*/ 53 h 852"/>
                  <a:gd name="T26" fmla="*/ 29 w 243"/>
                  <a:gd name="T27" fmla="*/ 57 h 852"/>
                  <a:gd name="T28" fmla="*/ 30 w 243"/>
                  <a:gd name="T29" fmla="*/ 62 h 852"/>
                  <a:gd name="T30" fmla="*/ 31 w 243"/>
                  <a:gd name="T31" fmla="*/ 68 h 852"/>
                  <a:gd name="T32" fmla="*/ 31 w 243"/>
                  <a:gd name="T33" fmla="*/ 75 h 852"/>
                  <a:gd name="T34" fmla="*/ 31 w 243"/>
                  <a:gd name="T35" fmla="*/ 85 h 852"/>
                  <a:gd name="T36" fmla="*/ 29 w 243"/>
                  <a:gd name="T37" fmla="*/ 92 h 852"/>
                  <a:gd name="T38" fmla="*/ 28 w 243"/>
                  <a:gd name="T39" fmla="*/ 97 h 852"/>
                  <a:gd name="T40" fmla="*/ 24 w 243"/>
                  <a:gd name="T41" fmla="*/ 102 h 852"/>
                  <a:gd name="T42" fmla="*/ 21 w 243"/>
                  <a:gd name="T43" fmla="*/ 105 h 852"/>
                  <a:gd name="T44" fmla="*/ 16 w 243"/>
                  <a:gd name="T45" fmla="*/ 107 h 852"/>
                  <a:gd name="T46" fmla="*/ 11 w 243"/>
                  <a:gd name="T47" fmla="*/ 106 h 852"/>
                  <a:gd name="T48" fmla="*/ 7 w 243"/>
                  <a:gd name="T49" fmla="*/ 104 h 852"/>
                  <a:gd name="T50" fmla="*/ 4 w 243"/>
                  <a:gd name="T51" fmla="*/ 100 h 852"/>
                  <a:gd name="T52" fmla="*/ 2 w 243"/>
                  <a:gd name="T53" fmla="*/ 94 h 852"/>
                  <a:gd name="T54" fmla="*/ 1 w 243"/>
                  <a:gd name="T55" fmla="*/ 87 h 852"/>
                  <a:gd name="T56" fmla="*/ 1 w 243"/>
                  <a:gd name="T57" fmla="*/ 77 h 852"/>
                  <a:gd name="T58" fmla="*/ 1 w 243"/>
                  <a:gd name="T59" fmla="*/ 69 h 852"/>
                  <a:gd name="T60" fmla="*/ 14 w 243"/>
                  <a:gd name="T61" fmla="*/ 67 h 852"/>
                  <a:gd name="T62" fmla="*/ 14 w 243"/>
                  <a:gd name="T63" fmla="*/ 80 h 852"/>
                  <a:gd name="T64" fmla="*/ 14 w 243"/>
                  <a:gd name="T65" fmla="*/ 84 h 852"/>
                  <a:gd name="T66" fmla="*/ 14 w 243"/>
                  <a:gd name="T67" fmla="*/ 86 h 852"/>
                  <a:gd name="T68" fmla="*/ 16 w 243"/>
                  <a:gd name="T69" fmla="*/ 87 h 852"/>
                  <a:gd name="T70" fmla="*/ 17 w 243"/>
                  <a:gd name="T71" fmla="*/ 86 h 852"/>
                  <a:gd name="T72" fmla="*/ 17 w 243"/>
                  <a:gd name="T73" fmla="*/ 85 h 852"/>
                  <a:gd name="T74" fmla="*/ 18 w 243"/>
                  <a:gd name="T75" fmla="*/ 82 h 852"/>
                  <a:gd name="T76" fmla="*/ 18 w 243"/>
                  <a:gd name="T77" fmla="*/ 76 h 852"/>
                  <a:gd name="T78" fmla="*/ 17 w 243"/>
                  <a:gd name="T79" fmla="*/ 71 h 852"/>
                  <a:gd name="T80" fmla="*/ 16 w 243"/>
                  <a:gd name="T81" fmla="*/ 69 h 852"/>
                  <a:gd name="T82" fmla="*/ 13 w 243"/>
                  <a:gd name="T83" fmla="*/ 65 h 852"/>
                  <a:gd name="T84" fmla="*/ 8 w 243"/>
                  <a:gd name="T85" fmla="*/ 58 h 852"/>
                  <a:gd name="T86" fmla="*/ 5 w 243"/>
                  <a:gd name="T87" fmla="*/ 54 h 852"/>
                  <a:gd name="T88" fmla="*/ 3 w 243"/>
                  <a:gd name="T89" fmla="*/ 52 h 852"/>
                  <a:gd name="T90" fmla="*/ 2 w 243"/>
                  <a:gd name="T91" fmla="*/ 48 h 852"/>
                  <a:gd name="T92" fmla="*/ 1 w 243"/>
                  <a:gd name="T93" fmla="*/ 43 h 852"/>
                  <a:gd name="T94" fmla="*/ 0 w 243"/>
                  <a:gd name="T95" fmla="*/ 36 h 852"/>
                  <a:gd name="T96" fmla="*/ 1 w 243"/>
                  <a:gd name="T97" fmla="*/ 27 h 852"/>
                  <a:gd name="T98" fmla="*/ 1 w 243"/>
                  <a:gd name="T99" fmla="*/ 18 h 852"/>
                  <a:gd name="T100" fmla="*/ 3 w 243"/>
                  <a:gd name="T101" fmla="*/ 12 h 852"/>
                  <a:gd name="T102" fmla="*/ 5 w 243"/>
                  <a:gd name="T103" fmla="*/ 7 h 852"/>
                  <a:gd name="T104" fmla="*/ 9 w 243"/>
                  <a:gd name="T105" fmla="*/ 3 h 852"/>
                  <a:gd name="T106" fmla="*/ 13 w 243"/>
                  <a:gd name="T107" fmla="*/ 1 h 852"/>
                  <a:gd name="T108" fmla="*/ 17 w 243"/>
                  <a:gd name="T109" fmla="*/ 0 h 852"/>
                  <a:gd name="T110" fmla="*/ 22 w 243"/>
                  <a:gd name="T111" fmla="*/ 1 h 852"/>
                  <a:gd name="T112" fmla="*/ 25 w 243"/>
                  <a:gd name="T113" fmla="*/ 3 h 852"/>
                  <a:gd name="T114" fmla="*/ 28 w 243"/>
                  <a:gd name="T115" fmla="*/ 7 h 852"/>
                  <a:gd name="T116" fmla="*/ 29 w 243"/>
                  <a:gd name="T117" fmla="*/ 13 h 852"/>
                  <a:gd name="T118" fmla="*/ 30 w 243"/>
                  <a:gd name="T119" fmla="*/ 22 h 852"/>
                  <a:gd name="T120" fmla="*/ 30 w 243"/>
                  <a:gd name="T121" fmla="*/ 33 h 85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43"/>
                  <a:gd name="T184" fmla="*/ 0 h 852"/>
                  <a:gd name="T185" fmla="*/ 243 w 243"/>
                  <a:gd name="T186" fmla="*/ 852 h 85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43" h="852">
                    <a:moveTo>
                      <a:pt x="234" y="260"/>
                    </a:moveTo>
                    <a:lnTo>
                      <a:pt x="131" y="277"/>
                    </a:lnTo>
                    <a:lnTo>
                      <a:pt x="131" y="242"/>
                    </a:lnTo>
                    <a:lnTo>
                      <a:pt x="131" y="210"/>
                    </a:lnTo>
                    <a:lnTo>
                      <a:pt x="131" y="192"/>
                    </a:lnTo>
                    <a:lnTo>
                      <a:pt x="129" y="179"/>
                    </a:lnTo>
                    <a:lnTo>
                      <a:pt x="129" y="169"/>
                    </a:lnTo>
                    <a:lnTo>
                      <a:pt x="127" y="163"/>
                    </a:lnTo>
                    <a:lnTo>
                      <a:pt x="123" y="158"/>
                    </a:lnTo>
                    <a:lnTo>
                      <a:pt x="120" y="156"/>
                    </a:lnTo>
                    <a:lnTo>
                      <a:pt x="114" y="160"/>
                    </a:lnTo>
                    <a:lnTo>
                      <a:pt x="110" y="169"/>
                    </a:lnTo>
                    <a:lnTo>
                      <a:pt x="106" y="186"/>
                    </a:lnTo>
                    <a:lnTo>
                      <a:pt x="106" y="210"/>
                    </a:lnTo>
                    <a:lnTo>
                      <a:pt x="106" y="227"/>
                    </a:lnTo>
                    <a:lnTo>
                      <a:pt x="106" y="242"/>
                    </a:lnTo>
                    <a:lnTo>
                      <a:pt x="108" y="254"/>
                    </a:lnTo>
                    <a:lnTo>
                      <a:pt x="110" y="261"/>
                    </a:lnTo>
                    <a:lnTo>
                      <a:pt x="118" y="283"/>
                    </a:lnTo>
                    <a:lnTo>
                      <a:pt x="129" y="304"/>
                    </a:lnTo>
                    <a:lnTo>
                      <a:pt x="163" y="340"/>
                    </a:lnTo>
                    <a:lnTo>
                      <a:pt x="192" y="373"/>
                    </a:lnTo>
                    <a:lnTo>
                      <a:pt x="203" y="386"/>
                    </a:lnTo>
                    <a:lnTo>
                      <a:pt x="211" y="402"/>
                    </a:lnTo>
                    <a:lnTo>
                      <a:pt x="219" y="415"/>
                    </a:lnTo>
                    <a:lnTo>
                      <a:pt x="224" y="429"/>
                    </a:lnTo>
                    <a:lnTo>
                      <a:pt x="228" y="442"/>
                    </a:lnTo>
                    <a:lnTo>
                      <a:pt x="232" y="459"/>
                    </a:lnTo>
                    <a:lnTo>
                      <a:pt x="236" y="477"/>
                    </a:lnTo>
                    <a:lnTo>
                      <a:pt x="238" y="498"/>
                    </a:lnTo>
                    <a:lnTo>
                      <a:pt x="240" y="521"/>
                    </a:lnTo>
                    <a:lnTo>
                      <a:pt x="241" y="544"/>
                    </a:lnTo>
                    <a:lnTo>
                      <a:pt x="243" y="571"/>
                    </a:lnTo>
                    <a:lnTo>
                      <a:pt x="243" y="600"/>
                    </a:lnTo>
                    <a:lnTo>
                      <a:pt x="243" y="640"/>
                    </a:lnTo>
                    <a:lnTo>
                      <a:pt x="241" y="677"/>
                    </a:lnTo>
                    <a:lnTo>
                      <a:pt x="238" y="707"/>
                    </a:lnTo>
                    <a:lnTo>
                      <a:pt x="232" y="732"/>
                    </a:lnTo>
                    <a:lnTo>
                      <a:pt x="226" y="754"/>
                    </a:lnTo>
                    <a:lnTo>
                      <a:pt x="219" y="775"/>
                    </a:lnTo>
                    <a:lnTo>
                      <a:pt x="207" y="792"/>
                    </a:lnTo>
                    <a:lnTo>
                      <a:pt x="192" y="809"/>
                    </a:lnTo>
                    <a:lnTo>
                      <a:pt x="177" y="825"/>
                    </a:lnTo>
                    <a:lnTo>
                      <a:pt x="161" y="836"/>
                    </a:lnTo>
                    <a:lnTo>
                      <a:pt x="144" y="846"/>
                    </a:lnTo>
                    <a:lnTo>
                      <a:pt x="125" y="850"/>
                    </a:lnTo>
                    <a:lnTo>
                      <a:pt x="104" y="852"/>
                    </a:lnTo>
                    <a:lnTo>
                      <a:pt x="85" y="848"/>
                    </a:lnTo>
                    <a:lnTo>
                      <a:pt x="68" y="840"/>
                    </a:lnTo>
                    <a:lnTo>
                      <a:pt x="53" y="829"/>
                    </a:lnTo>
                    <a:lnTo>
                      <a:pt x="40" y="813"/>
                    </a:lnTo>
                    <a:lnTo>
                      <a:pt x="28" y="796"/>
                    </a:lnTo>
                    <a:lnTo>
                      <a:pt x="19" y="775"/>
                    </a:lnTo>
                    <a:lnTo>
                      <a:pt x="13" y="752"/>
                    </a:lnTo>
                    <a:lnTo>
                      <a:pt x="9" y="725"/>
                    </a:lnTo>
                    <a:lnTo>
                      <a:pt x="5" y="692"/>
                    </a:lnTo>
                    <a:lnTo>
                      <a:pt x="3" y="654"/>
                    </a:lnTo>
                    <a:lnTo>
                      <a:pt x="3" y="609"/>
                    </a:lnTo>
                    <a:lnTo>
                      <a:pt x="3" y="579"/>
                    </a:lnTo>
                    <a:lnTo>
                      <a:pt x="3" y="548"/>
                    </a:lnTo>
                    <a:lnTo>
                      <a:pt x="57" y="540"/>
                    </a:lnTo>
                    <a:lnTo>
                      <a:pt x="108" y="531"/>
                    </a:lnTo>
                    <a:lnTo>
                      <a:pt x="108" y="584"/>
                    </a:lnTo>
                    <a:lnTo>
                      <a:pt x="108" y="638"/>
                    </a:lnTo>
                    <a:lnTo>
                      <a:pt x="108" y="658"/>
                    </a:lnTo>
                    <a:lnTo>
                      <a:pt x="110" y="671"/>
                    </a:lnTo>
                    <a:lnTo>
                      <a:pt x="110" y="683"/>
                    </a:lnTo>
                    <a:lnTo>
                      <a:pt x="112" y="688"/>
                    </a:lnTo>
                    <a:lnTo>
                      <a:pt x="114" y="694"/>
                    </a:lnTo>
                    <a:lnTo>
                      <a:pt x="121" y="696"/>
                    </a:lnTo>
                    <a:lnTo>
                      <a:pt x="127" y="692"/>
                    </a:lnTo>
                    <a:lnTo>
                      <a:pt x="131" y="686"/>
                    </a:lnTo>
                    <a:lnTo>
                      <a:pt x="133" y="681"/>
                    </a:lnTo>
                    <a:lnTo>
                      <a:pt x="135" y="673"/>
                    </a:lnTo>
                    <a:lnTo>
                      <a:pt x="135" y="663"/>
                    </a:lnTo>
                    <a:lnTo>
                      <a:pt x="137" y="652"/>
                    </a:lnTo>
                    <a:lnTo>
                      <a:pt x="137" y="638"/>
                    </a:lnTo>
                    <a:lnTo>
                      <a:pt x="137" y="608"/>
                    </a:lnTo>
                    <a:lnTo>
                      <a:pt x="135" y="584"/>
                    </a:lnTo>
                    <a:lnTo>
                      <a:pt x="133" y="567"/>
                    </a:lnTo>
                    <a:lnTo>
                      <a:pt x="131" y="558"/>
                    </a:lnTo>
                    <a:lnTo>
                      <a:pt x="123" y="546"/>
                    </a:lnTo>
                    <a:lnTo>
                      <a:pt x="112" y="531"/>
                    </a:lnTo>
                    <a:lnTo>
                      <a:pt x="99" y="513"/>
                    </a:lnTo>
                    <a:lnTo>
                      <a:pt x="81" y="492"/>
                    </a:lnTo>
                    <a:lnTo>
                      <a:pt x="64" y="471"/>
                    </a:lnTo>
                    <a:lnTo>
                      <a:pt x="49" y="454"/>
                    </a:lnTo>
                    <a:lnTo>
                      <a:pt x="38" y="438"/>
                    </a:lnTo>
                    <a:lnTo>
                      <a:pt x="30" y="425"/>
                    </a:lnTo>
                    <a:lnTo>
                      <a:pt x="24" y="413"/>
                    </a:lnTo>
                    <a:lnTo>
                      <a:pt x="19" y="400"/>
                    </a:lnTo>
                    <a:lnTo>
                      <a:pt x="13" y="383"/>
                    </a:lnTo>
                    <a:lnTo>
                      <a:pt x="9" y="361"/>
                    </a:lnTo>
                    <a:lnTo>
                      <a:pt x="5" y="340"/>
                    </a:lnTo>
                    <a:lnTo>
                      <a:pt x="1" y="315"/>
                    </a:lnTo>
                    <a:lnTo>
                      <a:pt x="0" y="286"/>
                    </a:lnTo>
                    <a:lnTo>
                      <a:pt x="0" y="256"/>
                    </a:lnTo>
                    <a:lnTo>
                      <a:pt x="1" y="211"/>
                    </a:lnTo>
                    <a:lnTo>
                      <a:pt x="3" y="173"/>
                    </a:lnTo>
                    <a:lnTo>
                      <a:pt x="7" y="140"/>
                    </a:lnTo>
                    <a:lnTo>
                      <a:pt x="13" y="113"/>
                    </a:lnTo>
                    <a:lnTo>
                      <a:pt x="21" y="92"/>
                    </a:lnTo>
                    <a:lnTo>
                      <a:pt x="28" y="71"/>
                    </a:lnTo>
                    <a:lnTo>
                      <a:pt x="40" y="54"/>
                    </a:lnTo>
                    <a:lnTo>
                      <a:pt x="51" y="38"/>
                    </a:lnTo>
                    <a:lnTo>
                      <a:pt x="66" y="25"/>
                    </a:lnTo>
                    <a:lnTo>
                      <a:pt x="81" y="13"/>
                    </a:lnTo>
                    <a:lnTo>
                      <a:pt x="99" y="6"/>
                    </a:lnTo>
                    <a:lnTo>
                      <a:pt x="116" y="2"/>
                    </a:lnTo>
                    <a:lnTo>
                      <a:pt x="135" y="0"/>
                    </a:lnTo>
                    <a:lnTo>
                      <a:pt x="154" y="2"/>
                    </a:lnTo>
                    <a:lnTo>
                      <a:pt x="171" y="8"/>
                    </a:lnTo>
                    <a:lnTo>
                      <a:pt x="186" y="17"/>
                    </a:lnTo>
                    <a:lnTo>
                      <a:pt x="200" y="31"/>
                    </a:lnTo>
                    <a:lnTo>
                      <a:pt x="211" y="44"/>
                    </a:lnTo>
                    <a:lnTo>
                      <a:pt x="219" y="61"/>
                    </a:lnTo>
                    <a:lnTo>
                      <a:pt x="224" y="81"/>
                    </a:lnTo>
                    <a:lnTo>
                      <a:pt x="230" y="104"/>
                    </a:lnTo>
                    <a:lnTo>
                      <a:pt x="232" y="136"/>
                    </a:lnTo>
                    <a:lnTo>
                      <a:pt x="234" y="173"/>
                    </a:lnTo>
                    <a:lnTo>
                      <a:pt x="234" y="219"/>
                    </a:lnTo>
                    <a:lnTo>
                      <a:pt x="234" y="260"/>
                    </a:lnTo>
                    <a:close/>
                  </a:path>
                </a:pathLst>
              </a:custGeom>
              <a:solidFill>
                <a:schemeClr val="tx2"/>
              </a:solidFill>
              <a:ln w="6350">
                <a:solidFill>
                  <a:srgbClr val="CC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295" name="Rectangle 205"/>
            <p:cNvSpPr>
              <a:spLocks noChangeArrowheads="1"/>
            </p:cNvSpPr>
            <p:nvPr/>
          </p:nvSpPr>
          <p:spPr bwMode="auto">
            <a:xfrm>
              <a:off x="1076" y="453"/>
              <a:ext cx="3919" cy="220"/>
            </a:xfrm>
            <a:prstGeom prst="rect">
              <a:avLst/>
            </a:prstGeom>
            <a:solidFill>
              <a:srgbClr val="FF99CC"/>
            </a:solidFill>
            <a:ln w="26988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400" b="1">
                  <a:latin typeface="Times New Roman" pitchFamily="18" charset="0"/>
                </a:rPr>
                <a:t>TO COORDINATE THE NATIONAL MEASUREMENT SYSTEM</a:t>
              </a:r>
            </a:p>
          </p:txBody>
        </p:sp>
        <p:sp>
          <p:nvSpPr>
            <p:cNvPr id="11296" name="Rectangle 207"/>
            <p:cNvSpPr>
              <a:spLocks noChangeArrowheads="1"/>
            </p:cNvSpPr>
            <p:nvPr/>
          </p:nvSpPr>
          <p:spPr bwMode="auto">
            <a:xfrm>
              <a:off x="1308" y="693"/>
              <a:ext cx="3687" cy="196"/>
            </a:xfrm>
            <a:prstGeom prst="rect">
              <a:avLst/>
            </a:prstGeom>
            <a:solidFill>
              <a:srgbClr val="FFFFCC"/>
            </a:solidFill>
            <a:ln w="26988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b="1"/>
                <a:t>Enhance confidence in the measurement system of the country</a:t>
              </a:r>
            </a:p>
          </p:txBody>
        </p:sp>
        <p:sp>
          <p:nvSpPr>
            <p:cNvPr id="11297" name="Rectangle 208"/>
            <p:cNvSpPr>
              <a:spLocks noChangeArrowheads="1"/>
            </p:cNvSpPr>
            <p:nvPr/>
          </p:nvSpPr>
          <p:spPr bwMode="auto">
            <a:xfrm>
              <a:off x="4251" y="1258"/>
              <a:ext cx="98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>
                  <a:solidFill>
                    <a:srgbClr val="000000"/>
                  </a:solidFill>
                  <a:latin typeface="Times New Roman" pitchFamily="18" charset="0"/>
                </a:rPr>
                <a:t> ORGANISATIONS</a:t>
              </a:r>
              <a:endParaRPr lang="en-US" sz="2800" b="1">
                <a:solidFill>
                  <a:srgbClr val="FFFF00"/>
                </a:solidFill>
                <a:latin typeface="Arial" charset="0"/>
              </a:endParaRPr>
            </a:p>
          </p:txBody>
        </p:sp>
        <p:grpSp>
          <p:nvGrpSpPr>
            <p:cNvPr id="11298" name="Group 209"/>
            <p:cNvGrpSpPr>
              <a:grpSpLocks/>
            </p:cNvGrpSpPr>
            <p:nvPr/>
          </p:nvGrpSpPr>
          <p:grpSpPr bwMode="auto">
            <a:xfrm rot="5400000">
              <a:off x="2602" y="1376"/>
              <a:ext cx="1018" cy="110"/>
              <a:chOff x="2002" y="2050"/>
              <a:chExt cx="279" cy="103"/>
            </a:xfrm>
          </p:grpSpPr>
          <p:sp>
            <p:nvSpPr>
              <p:cNvPr id="11299" name="Freeform 210"/>
              <p:cNvSpPr>
                <a:spLocks/>
              </p:cNvSpPr>
              <p:nvPr/>
            </p:nvSpPr>
            <p:spPr bwMode="auto">
              <a:xfrm>
                <a:off x="2102" y="2090"/>
                <a:ext cx="179" cy="26"/>
              </a:xfrm>
              <a:custGeom>
                <a:avLst/>
                <a:gdLst>
                  <a:gd name="T0" fmla="*/ 45 w 358"/>
                  <a:gd name="T1" fmla="*/ 7 h 52"/>
                  <a:gd name="T2" fmla="*/ 45 w 358"/>
                  <a:gd name="T3" fmla="*/ 1 h 52"/>
                  <a:gd name="T4" fmla="*/ 0 w 358"/>
                  <a:gd name="T5" fmla="*/ 0 h 52"/>
                  <a:gd name="T6" fmla="*/ 0 w 358"/>
                  <a:gd name="T7" fmla="*/ 6 h 52"/>
                  <a:gd name="T8" fmla="*/ 45 w 358"/>
                  <a:gd name="T9" fmla="*/ 7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8"/>
                  <a:gd name="T16" fmla="*/ 0 h 52"/>
                  <a:gd name="T17" fmla="*/ 358 w 3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8" h="52">
                    <a:moveTo>
                      <a:pt x="358" y="52"/>
                    </a:moveTo>
                    <a:lnTo>
                      <a:pt x="358" y="5"/>
                    </a:lnTo>
                    <a:lnTo>
                      <a:pt x="0" y="0"/>
                    </a:lnTo>
                    <a:lnTo>
                      <a:pt x="0" y="46"/>
                    </a:lnTo>
                    <a:lnTo>
                      <a:pt x="358" y="5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0" name="Freeform 211"/>
              <p:cNvSpPr>
                <a:spLocks/>
              </p:cNvSpPr>
              <p:nvPr/>
            </p:nvSpPr>
            <p:spPr bwMode="auto">
              <a:xfrm>
                <a:off x="2002" y="2050"/>
                <a:ext cx="102" cy="103"/>
              </a:xfrm>
              <a:custGeom>
                <a:avLst/>
                <a:gdLst>
                  <a:gd name="T0" fmla="*/ 26 w 203"/>
                  <a:gd name="T1" fmla="*/ 0 h 206"/>
                  <a:gd name="T2" fmla="*/ 0 w 203"/>
                  <a:gd name="T3" fmla="*/ 13 h 206"/>
                  <a:gd name="T4" fmla="*/ 26 w 203"/>
                  <a:gd name="T5" fmla="*/ 26 h 206"/>
                  <a:gd name="T6" fmla="*/ 26 w 203"/>
                  <a:gd name="T7" fmla="*/ 0 h 20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3"/>
                  <a:gd name="T13" fmla="*/ 0 h 206"/>
                  <a:gd name="T14" fmla="*/ 203 w 203"/>
                  <a:gd name="T15" fmla="*/ 206 h 20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3" h="206">
                    <a:moveTo>
                      <a:pt x="203" y="0"/>
                    </a:moveTo>
                    <a:lnTo>
                      <a:pt x="0" y="102"/>
                    </a:lnTo>
                    <a:lnTo>
                      <a:pt x="203" y="206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Multidocument 4"/>
          <p:cNvSpPr/>
          <p:nvPr/>
        </p:nvSpPr>
        <p:spPr>
          <a:xfrm>
            <a:off x="531813" y="2286000"/>
            <a:ext cx="3886200" cy="27432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MY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048000"/>
            <a:ext cx="32004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6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Staffing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838700" y="318600"/>
            <a:ext cx="4532312" cy="606248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FF00FF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1600" b="1" dirty="0" smtClean="0">
                <a:solidFill>
                  <a:srgbClr val="C00000"/>
                </a:solidFill>
                <a:latin typeface="Arial" charset="0"/>
              </a:rPr>
              <a:t>Total number permanent: 88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1600" b="1" dirty="0" smtClean="0">
                <a:solidFill>
                  <a:srgbClr val="C00000"/>
                </a:solidFill>
                <a:latin typeface="Arial" charset="0"/>
              </a:rPr>
              <a:t>Total number contract: 9 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1600" b="1" dirty="0" smtClean="0">
                <a:solidFill>
                  <a:srgbClr val="C00000"/>
                </a:solidFill>
                <a:latin typeface="Arial" charset="0"/>
              </a:rPr>
              <a:t>Security: 9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US" sz="1600" b="1" dirty="0" smtClean="0">
                <a:solidFill>
                  <a:srgbClr val="C00000"/>
                </a:solidFill>
                <a:latin typeface="Arial" charset="0"/>
              </a:rPr>
              <a:t>Overall: 97</a:t>
            </a:r>
          </a:p>
          <a:p>
            <a:pPr eaLnBrk="1" hangingPunct="1">
              <a:lnSpc>
                <a:spcPct val="70000"/>
              </a:lnSpc>
              <a:buFont typeface="Arial" charset="0"/>
              <a:buNone/>
              <a:defRPr/>
            </a:pPr>
            <a:endParaRPr lang="en-US" sz="1600" b="1" dirty="0" smtClean="0">
              <a:latin typeface="Arial" charset="0"/>
            </a:endParaRPr>
          </a:p>
          <a:p>
            <a:pPr eaLnBrk="1" hangingPunct="1">
              <a:lnSpc>
                <a:spcPct val="70000"/>
              </a:lnSpc>
              <a:buFontTx/>
              <a:buNone/>
              <a:defRPr/>
            </a:pPr>
            <a:r>
              <a:rPr lang="en-US" sz="1600" b="1" u="sng" dirty="0" smtClean="0">
                <a:latin typeface="Arial" charset="0"/>
              </a:rPr>
              <a:t>Breakdown by Sections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SGM Office: 2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Secretariat: 16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Tech Services &amp; Metrology Advisory: 9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Electrical: 24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Mechanical: 14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err="1" smtClean="0">
                <a:latin typeface="Arial" charset="0"/>
              </a:rPr>
              <a:t>Thermophysical</a:t>
            </a:r>
            <a:r>
              <a:rPr lang="en-US" sz="1600" b="1" dirty="0" smtClean="0">
                <a:latin typeface="Arial" charset="0"/>
              </a:rPr>
              <a:t>: 10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Flow: 13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err="1" smtClean="0">
                <a:latin typeface="Arial" charset="0"/>
              </a:rPr>
              <a:t>MetChem</a:t>
            </a:r>
            <a:r>
              <a:rPr lang="en-US" sz="1600" b="1" dirty="0" smtClean="0">
                <a:latin typeface="Arial" charset="0"/>
              </a:rPr>
              <a:t>: 9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endParaRPr lang="en-US" sz="1600" b="1" dirty="0" smtClean="0">
              <a:latin typeface="Arial" charset="0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en-US" sz="1600" b="1" dirty="0" smtClean="0">
              <a:latin typeface="Arial" charset="0"/>
            </a:endParaRPr>
          </a:p>
          <a:p>
            <a:pPr eaLnBrk="1" hangingPunct="1">
              <a:lnSpc>
                <a:spcPct val="70000"/>
              </a:lnSpc>
              <a:buFontTx/>
              <a:buNone/>
              <a:defRPr/>
            </a:pPr>
            <a:r>
              <a:rPr lang="en-US" sz="1600" b="1" u="sng" dirty="0" smtClean="0">
                <a:latin typeface="Arial" charset="0"/>
              </a:rPr>
              <a:t>Breakdown by Qualifications</a:t>
            </a:r>
            <a:endParaRPr lang="en-US" sz="1600" b="1" dirty="0" smtClean="0">
              <a:latin typeface="Arial" charset="0"/>
            </a:endParaRP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Ph. D Holders: 4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err="1" smtClean="0">
                <a:latin typeface="Arial" charset="0"/>
              </a:rPr>
              <a:t>M.Sc</a:t>
            </a:r>
            <a:r>
              <a:rPr lang="en-US" sz="1600" b="1" dirty="0" smtClean="0">
                <a:latin typeface="Arial" charset="0"/>
              </a:rPr>
              <a:t> Holders: 11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Degree Holders: 39</a:t>
            </a:r>
          </a:p>
          <a:p>
            <a:pPr eaLnBrk="1" hangingPunct="1">
              <a:lnSpc>
                <a:spcPct val="70000"/>
              </a:lnSpc>
              <a:defRPr/>
            </a:pPr>
            <a:endParaRPr lang="en-US" sz="1600" b="1" dirty="0" smtClean="0">
              <a:latin typeface="Arial" charset="0"/>
            </a:endParaRPr>
          </a:p>
          <a:p>
            <a:pPr eaLnBrk="1" hangingPunct="1">
              <a:lnSpc>
                <a:spcPct val="70000"/>
              </a:lnSpc>
              <a:buFontTx/>
              <a:buNone/>
              <a:defRPr/>
            </a:pPr>
            <a:r>
              <a:rPr lang="en-US" sz="1600" b="1" u="sng" dirty="0" smtClean="0">
                <a:latin typeface="Arial" charset="0"/>
              </a:rPr>
              <a:t>Breakdown for Further Study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err="1" smtClean="0">
                <a:latin typeface="Arial" charset="0"/>
              </a:rPr>
              <a:t>Ph.D</a:t>
            </a:r>
            <a:r>
              <a:rPr lang="en-US" sz="1600" b="1" dirty="0" smtClean="0">
                <a:latin typeface="Arial" charset="0"/>
              </a:rPr>
              <a:t>: 3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err="1" smtClean="0">
                <a:latin typeface="Arial" charset="0"/>
              </a:rPr>
              <a:t>M.Sc</a:t>
            </a:r>
            <a:r>
              <a:rPr lang="en-US" sz="1600" b="1" dirty="0" smtClean="0">
                <a:latin typeface="Arial" charset="0"/>
              </a:rPr>
              <a:t>: 7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endParaRPr lang="en-US" sz="1600" b="1" dirty="0" smtClean="0">
              <a:latin typeface="Arial" charset="0"/>
            </a:endParaRP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Science based: 32</a:t>
            </a:r>
          </a:p>
          <a:p>
            <a:pPr eaLnBrk="1" hangingPunct="1">
              <a:lnSpc>
                <a:spcPct val="70000"/>
              </a:lnSpc>
              <a:buClr>
                <a:srgbClr val="FF0000"/>
              </a:buClr>
              <a:defRPr/>
            </a:pPr>
            <a:r>
              <a:rPr lang="en-US" sz="1600" b="1" dirty="0" smtClean="0">
                <a:latin typeface="Arial" charset="0"/>
              </a:rPr>
              <a:t>Engineering: 23</a:t>
            </a:r>
          </a:p>
          <a:p>
            <a:pPr eaLnBrk="1" hangingPunct="1">
              <a:lnSpc>
                <a:spcPct val="70000"/>
              </a:lnSpc>
              <a:defRPr/>
            </a:pPr>
            <a:endParaRPr lang="en-US" sz="1600" b="1" dirty="0" smtClean="0">
              <a:latin typeface="Arial" charset="0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en-US" sz="1400" b="1" dirty="0" smtClean="0">
              <a:latin typeface="Arial" charset="0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wn Arrow Callout 3"/>
          <p:cNvSpPr/>
          <p:nvPr/>
        </p:nvSpPr>
        <p:spPr>
          <a:xfrm>
            <a:off x="227013" y="846138"/>
            <a:ext cx="9448800" cy="204946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MY" dirty="0">
              <a:solidFill>
                <a:schemeClr val="bg1"/>
              </a:solidFill>
            </a:endParaRP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4988" y="914400"/>
            <a:ext cx="8912225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Calibration and Measurement Capabilities (CMC) Published</a:t>
            </a:r>
            <a:r>
              <a:rPr lang="en-US" sz="25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br>
              <a:rPr lang="en-US" sz="25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5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at </a:t>
            </a:r>
            <a:r>
              <a:rPr lang="en-US" sz="25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http://kcdb.bipm.org/AppendixC/default.asp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>
          <a:xfrm>
            <a:off x="2208213" y="3035300"/>
            <a:ext cx="5715000" cy="3365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150000"/>
              <a:buFont typeface="Wingdings" pitchFamily="2" charset="2"/>
              <a:buChar char="§"/>
            </a:pPr>
            <a:r>
              <a:rPr lang="en-US" sz="2700" smtClean="0">
                <a:solidFill>
                  <a:schemeClr val="bg2"/>
                </a:solidFill>
              </a:rPr>
              <a:t>Electricity and Magnetism</a:t>
            </a:r>
          </a:p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150000"/>
              <a:buFont typeface="Wingdings" pitchFamily="2" charset="2"/>
              <a:buChar char="§"/>
            </a:pPr>
            <a:r>
              <a:rPr lang="en-US" sz="2700" smtClean="0">
                <a:solidFill>
                  <a:schemeClr val="bg2"/>
                </a:solidFill>
              </a:rPr>
              <a:t>Acoustics and Vibration</a:t>
            </a:r>
          </a:p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150000"/>
              <a:buFont typeface="Wingdings" pitchFamily="2" charset="2"/>
              <a:buChar char="§"/>
            </a:pPr>
            <a:r>
              <a:rPr lang="en-US" sz="2700" smtClean="0">
                <a:solidFill>
                  <a:schemeClr val="bg2"/>
                </a:solidFill>
              </a:rPr>
              <a:t>Length</a:t>
            </a:r>
          </a:p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150000"/>
              <a:buFont typeface="Wingdings" pitchFamily="2" charset="2"/>
              <a:buChar char="§"/>
            </a:pPr>
            <a:r>
              <a:rPr lang="en-US" sz="2700" smtClean="0">
                <a:solidFill>
                  <a:schemeClr val="bg2"/>
                </a:solidFill>
              </a:rPr>
              <a:t>Mass and related quantities</a:t>
            </a:r>
          </a:p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150000"/>
              <a:buFont typeface="Wingdings" pitchFamily="2" charset="2"/>
              <a:buChar char="§"/>
            </a:pPr>
            <a:r>
              <a:rPr lang="en-US" sz="2700" smtClean="0">
                <a:solidFill>
                  <a:schemeClr val="bg2"/>
                </a:solidFill>
              </a:rPr>
              <a:t>Photometry</a:t>
            </a:r>
          </a:p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150000"/>
              <a:buFont typeface="Wingdings" pitchFamily="2" charset="2"/>
              <a:buChar char="§"/>
            </a:pPr>
            <a:r>
              <a:rPr lang="en-US" sz="2700" smtClean="0">
                <a:solidFill>
                  <a:schemeClr val="bg2"/>
                </a:solidFill>
              </a:rPr>
              <a:t>Thermometry</a:t>
            </a:r>
          </a:p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150000"/>
              <a:buFont typeface="Wingdings" pitchFamily="2" charset="2"/>
              <a:buChar char="§"/>
            </a:pPr>
            <a:r>
              <a:rPr lang="en-US" sz="2700" smtClean="0">
                <a:solidFill>
                  <a:schemeClr val="bg2"/>
                </a:solidFill>
              </a:rPr>
              <a:t>Humidity</a:t>
            </a:r>
          </a:p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150000"/>
              <a:buFont typeface="Wingdings" pitchFamily="2" charset="2"/>
              <a:buChar char="§"/>
            </a:pPr>
            <a:r>
              <a:rPr lang="en-US" sz="2700" smtClean="0">
                <a:solidFill>
                  <a:schemeClr val="bg2"/>
                </a:solidFill>
              </a:rPr>
              <a:t>Time &amp; Frequency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8218</TotalTime>
  <Words>941</Words>
  <Application>Microsoft Office PowerPoint</Application>
  <PresentationFormat>Custom</PresentationFormat>
  <Paragraphs>241</Paragraphs>
  <Slides>17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Office Theme</vt:lpstr>
      <vt:lpstr>Bitmap Image</vt:lpstr>
      <vt:lpstr>Presentation</vt:lpstr>
      <vt:lpstr>NATIONAL METROLOGY LABORATORY SIRIM BERHAD</vt:lpstr>
      <vt:lpstr>PowerPoint Presentation</vt:lpstr>
      <vt:lpstr>SOME HISTORY</vt:lpstr>
      <vt:lpstr>PowerPoint Presentation</vt:lpstr>
      <vt:lpstr>PowerPoint Presentation</vt:lpstr>
      <vt:lpstr>PowerPoint Presentation</vt:lpstr>
      <vt:lpstr>PowerPoint Presentation</vt:lpstr>
      <vt:lpstr>Staffing</vt:lpstr>
      <vt:lpstr>Calibration and Measurement Capabilities (CMC) Published  at http://kcdb.bipm.org/AppendixC/default.asp</vt:lpstr>
      <vt:lpstr>International Memberships</vt:lpstr>
      <vt:lpstr>PowerPoint Presentation</vt:lpstr>
      <vt:lpstr>International Collaborations</vt:lpstr>
      <vt:lpstr>Impact of NML Programmes</vt:lpstr>
      <vt:lpstr>Impact of NML Programmes</vt:lpstr>
      <vt:lpstr>The Way Forward for NML</vt:lpstr>
      <vt:lpstr>The Way Forward for NML</vt:lpstr>
      <vt:lpstr>PowerPoint Presentation</vt:lpstr>
    </vt:vector>
  </TitlesOfParts>
  <Company>SIRIM BERHAD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National Metrology Centre</dc:creator>
  <cp:lastModifiedBy>RAZMAN BIN MOHD HALIM</cp:lastModifiedBy>
  <cp:revision>456</cp:revision>
  <cp:lastPrinted>2004-11-24T04:45:02Z</cp:lastPrinted>
  <dcterms:created xsi:type="dcterms:W3CDTF">2002-05-14T15:26:53Z</dcterms:created>
  <dcterms:modified xsi:type="dcterms:W3CDTF">2013-05-07T06:07:35Z</dcterms:modified>
</cp:coreProperties>
</file>