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4" r:id="rId1"/>
  </p:sldMasterIdLst>
  <p:notesMasterIdLst>
    <p:notesMasterId r:id="rId37"/>
  </p:notesMasterIdLst>
  <p:handoutMasterIdLst>
    <p:handoutMasterId r:id="rId38"/>
  </p:handoutMasterIdLst>
  <p:sldIdLst>
    <p:sldId id="412" r:id="rId2"/>
    <p:sldId id="599" r:id="rId3"/>
    <p:sldId id="1202" r:id="rId4"/>
    <p:sldId id="1204" r:id="rId5"/>
    <p:sldId id="1207" r:id="rId6"/>
    <p:sldId id="1178" r:id="rId7"/>
    <p:sldId id="1179" r:id="rId8"/>
    <p:sldId id="1180" r:id="rId9"/>
    <p:sldId id="1132" r:id="rId10"/>
    <p:sldId id="1182" r:id="rId11"/>
    <p:sldId id="1183" r:id="rId12"/>
    <p:sldId id="1184" r:id="rId13"/>
    <p:sldId id="1186" r:id="rId14"/>
    <p:sldId id="1188" r:id="rId15"/>
    <p:sldId id="1189" r:id="rId16"/>
    <p:sldId id="1190" r:id="rId17"/>
    <p:sldId id="1191" r:id="rId18"/>
    <p:sldId id="1192" r:id="rId19"/>
    <p:sldId id="1193" r:id="rId20"/>
    <p:sldId id="1194" r:id="rId21"/>
    <p:sldId id="1195" r:id="rId22"/>
    <p:sldId id="1197" r:id="rId23"/>
    <p:sldId id="1199" r:id="rId24"/>
    <p:sldId id="1201" r:id="rId25"/>
    <p:sldId id="1205" r:id="rId26"/>
    <p:sldId id="1206" r:id="rId27"/>
    <p:sldId id="1143" r:id="rId28"/>
    <p:sldId id="1208" r:id="rId29"/>
    <p:sldId id="1209" r:id="rId30"/>
    <p:sldId id="1146" r:id="rId31"/>
    <p:sldId id="1210" r:id="rId32"/>
    <p:sldId id="1211" r:id="rId33"/>
    <p:sldId id="1212" r:id="rId34"/>
    <p:sldId id="1141" r:id="rId35"/>
    <p:sldId id="544" r:id="rId36"/>
  </p:sldIdLst>
  <p:sldSz cx="9144000" cy="6858000" type="screen4x3"/>
  <p:notesSz cx="6794500" cy="9918700"/>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clrMru>
    <a:srgbClr val="009900"/>
    <a:srgbClr val="000066"/>
    <a:srgbClr val="9933FF"/>
    <a:srgbClr val="FF6600"/>
    <a:srgbClr val="004C00"/>
    <a:srgbClr val="00FF00"/>
    <a:srgbClr val="00CC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61" autoAdjust="0"/>
    <p:restoredTop sz="87011" autoAdjust="0"/>
  </p:normalViewPr>
  <p:slideViewPr>
    <p:cSldViewPr snapToGrid="0">
      <p:cViewPr varScale="1">
        <p:scale>
          <a:sx n="64" d="100"/>
          <a:sy n="64" d="100"/>
        </p:scale>
        <p:origin x="-156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0746"/>
    </p:cViewPr>
  </p:sorterViewPr>
  <p:notesViewPr>
    <p:cSldViewPr snapToGrid="0">
      <p:cViewPr>
        <p:scale>
          <a:sx n="75" d="100"/>
          <a:sy n="75" d="100"/>
        </p:scale>
        <p:origin x="-2172" y="966"/>
      </p:cViewPr>
      <p:guideLst>
        <p:guide orient="horz" pos="3124"/>
        <p:guide pos="2139"/>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3225" cy="496888"/>
          </a:xfrm>
          <a:prstGeom prst="rect">
            <a:avLst/>
          </a:prstGeom>
          <a:noFill/>
          <a:ln w="9525">
            <a:noFill/>
            <a:miter lim="800000"/>
            <a:headEnd/>
            <a:tailEnd/>
          </a:ln>
          <a:effectLst/>
        </p:spPr>
        <p:txBody>
          <a:bodyPr vert="horz" wrap="square" lIns="92952" tIns="46475" rIns="92952" bIns="46475" numCol="1" anchor="t" anchorCtr="0" compatLnSpc="1">
            <a:prstTxWarp prst="textNoShape">
              <a:avLst/>
            </a:prstTxWarp>
          </a:bodyPr>
          <a:lstStyle>
            <a:lvl1pPr defTabSz="930275" eaLnBrk="0" hangingPunct="0">
              <a:defRPr sz="1200">
                <a:latin typeface="Times New Roman" pitchFamily="18" charset="0"/>
              </a:defRPr>
            </a:lvl1pPr>
          </a:lstStyle>
          <a:p>
            <a:pPr>
              <a:defRPr/>
            </a:pPr>
            <a:endParaRPr lang="en-GB"/>
          </a:p>
        </p:txBody>
      </p:sp>
      <p:sp>
        <p:nvSpPr>
          <p:cNvPr id="11267" name="Rectangle 3"/>
          <p:cNvSpPr>
            <a:spLocks noGrp="1" noChangeArrowheads="1"/>
          </p:cNvSpPr>
          <p:nvPr>
            <p:ph type="dt" sz="quarter" idx="1"/>
          </p:nvPr>
        </p:nvSpPr>
        <p:spPr bwMode="auto">
          <a:xfrm>
            <a:off x="3851275" y="0"/>
            <a:ext cx="2943225" cy="496888"/>
          </a:xfrm>
          <a:prstGeom prst="rect">
            <a:avLst/>
          </a:prstGeom>
          <a:noFill/>
          <a:ln w="9525">
            <a:noFill/>
            <a:miter lim="800000"/>
            <a:headEnd/>
            <a:tailEnd/>
          </a:ln>
          <a:effectLst/>
        </p:spPr>
        <p:txBody>
          <a:bodyPr vert="horz" wrap="square" lIns="92952" tIns="46475" rIns="92952" bIns="46475" numCol="1" anchor="t" anchorCtr="0" compatLnSpc="1">
            <a:prstTxWarp prst="textNoShape">
              <a:avLst/>
            </a:prstTxWarp>
          </a:bodyPr>
          <a:lstStyle>
            <a:lvl1pPr algn="r" defTabSz="930275" eaLnBrk="0" hangingPunct="0">
              <a:defRPr sz="1200">
                <a:latin typeface="Times New Roman" pitchFamily="18" charset="0"/>
              </a:defRPr>
            </a:lvl1pPr>
          </a:lstStyle>
          <a:p>
            <a:pPr>
              <a:defRPr/>
            </a:pPr>
            <a:endParaRPr lang="en-GB"/>
          </a:p>
        </p:txBody>
      </p:sp>
      <p:sp>
        <p:nvSpPr>
          <p:cNvPr id="11268" name="Rectangle 4"/>
          <p:cNvSpPr>
            <a:spLocks noGrp="1" noChangeArrowheads="1"/>
          </p:cNvSpPr>
          <p:nvPr>
            <p:ph type="ftr" sz="quarter" idx="2"/>
          </p:nvPr>
        </p:nvSpPr>
        <p:spPr bwMode="auto">
          <a:xfrm>
            <a:off x="0" y="9421813"/>
            <a:ext cx="2943225" cy="496887"/>
          </a:xfrm>
          <a:prstGeom prst="rect">
            <a:avLst/>
          </a:prstGeom>
          <a:noFill/>
          <a:ln w="9525">
            <a:noFill/>
            <a:miter lim="800000"/>
            <a:headEnd/>
            <a:tailEnd/>
          </a:ln>
          <a:effectLst/>
        </p:spPr>
        <p:txBody>
          <a:bodyPr vert="horz" wrap="square" lIns="92952" tIns="46475" rIns="92952" bIns="46475" numCol="1" anchor="b" anchorCtr="0" compatLnSpc="1">
            <a:prstTxWarp prst="textNoShape">
              <a:avLst/>
            </a:prstTxWarp>
          </a:bodyPr>
          <a:lstStyle>
            <a:lvl1pPr defTabSz="930275" eaLnBrk="0" hangingPunct="0">
              <a:defRPr sz="1200" b="1">
                <a:latin typeface="Times New Roman" pitchFamily="18" charset="0"/>
              </a:defRPr>
            </a:lvl1pPr>
          </a:lstStyle>
          <a:p>
            <a:pPr>
              <a:defRPr/>
            </a:pPr>
            <a:r>
              <a:rPr lang="en-GB"/>
              <a:t>kimnorris.3@gmail.com</a:t>
            </a:r>
          </a:p>
        </p:txBody>
      </p:sp>
      <p:sp>
        <p:nvSpPr>
          <p:cNvPr id="11269" name="Rectangle 5"/>
          <p:cNvSpPr>
            <a:spLocks noGrp="1" noChangeArrowheads="1"/>
          </p:cNvSpPr>
          <p:nvPr>
            <p:ph type="sldNum" sz="quarter" idx="3"/>
          </p:nvPr>
        </p:nvSpPr>
        <p:spPr bwMode="auto">
          <a:xfrm>
            <a:off x="3851275" y="9421813"/>
            <a:ext cx="2943225" cy="496887"/>
          </a:xfrm>
          <a:prstGeom prst="rect">
            <a:avLst/>
          </a:prstGeom>
          <a:noFill/>
          <a:ln w="9525">
            <a:noFill/>
            <a:miter lim="800000"/>
            <a:headEnd/>
            <a:tailEnd/>
          </a:ln>
          <a:effectLst/>
        </p:spPr>
        <p:txBody>
          <a:bodyPr vert="horz" wrap="square" lIns="92952" tIns="46475" rIns="92952" bIns="46475" numCol="1" anchor="b" anchorCtr="0" compatLnSpc="1">
            <a:prstTxWarp prst="textNoShape">
              <a:avLst/>
            </a:prstTxWarp>
          </a:bodyPr>
          <a:lstStyle>
            <a:lvl1pPr algn="r" defTabSz="930275" eaLnBrk="0" hangingPunct="0">
              <a:defRPr sz="1200">
                <a:latin typeface="Times New Roman" pitchFamily="18" charset="0"/>
              </a:defRPr>
            </a:lvl1pPr>
          </a:lstStyle>
          <a:p>
            <a:pPr>
              <a:defRPr/>
            </a:pPr>
            <a:fld id="{3B9229AC-8F73-41D5-A18E-08B42576B544}" type="slidenum">
              <a:rPr lang="en-GB"/>
              <a:pPr>
                <a:defRPr/>
              </a:pPr>
              <a:t>‹#›</a:t>
            </a:fld>
            <a:endParaRPr lang="en-GB"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43225" cy="496888"/>
          </a:xfrm>
          <a:prstGeom prst="rect">
            <a:avLst/>
          </a:prstGeom>
          <a:noFill/>
          <a:ln w="9525">
            <a:noFill/>
            <a:miter lim="800000"/>
            <a:headEnd/>
            <a:tailEnd/>
          </a:ln>
          <a:effectLst/>
        </p:spPr>
        <p:txBody>
          <a:bodyPr vert="horz" wrap="square" lIns="92952" tIns="46475" rIns="92952" bIns="46475" numCol="1" anchor="t" anchorCtr="0" compatLnSpc="1">
            <a:prstTxWarp prst="textNoShape">
              <a:avLst/>
            </a:prstTxWarp>
          </a:bodyPr>
          <a:lstStyle>
            <a:lvl1pPr defTabSz="930275" eaLnBrk="0" hangingPunct="0">
              <a:defRPr sz="1200">
                <a:latin typeface="Times New Roman" pitchFamily="18" charset="0"/>
              </a:defRPr>
            </a:lvl1pPr>
          </a:lstStyle>
          <a:p>
            <a:pPr>
              <a:defRPr/>
            </a:pPr>
            <a:endParaRPr lang="en-GB"/>
          </a:p>
        </p:txBody>
      </p:sp>
      <p:sp>
        <p:nvSpPr>
          <p:cNvPr id="10243" name="Rectangle 3"/>
          <p:cNvSpPr>
            <a:spLocks noGrp="1" noChangeArrowheads="1"/>
          </p:cNvSpPr>
          <p:nvPr>
            <p:ph type="dt" idx="1"/>
          </p:nvPr>
        </p:nvSpPr>
        <p:spPr bwMode="auto">
          <a:xfrm>
            <a:off x="3851275" y="0"/>
            <a:ext cx="2943225" cy="496888"/>
          </a:xfrm>
          <a:prstGeom prst="rect">
            <a:avLst/>
          </a:prstGeom>
          <a:noFill/>
          <a:ln w="9525">
            <a:noFill/>
            <a:miter lim="800000"/>
            <a:headEnd/>
            <a:tailEnd/>
          </a:ln>
          <a:effectLst/>
        </p:spPr>
        <p:txBody>
          <a:bodyPr vert="horz" wrap="square" lIns="92952" tIns="46475" rIns="92952" bIns="46475" numCol="1" anchor="t" anchorCtr="0" compatLnSpc="1">
            <a:prstTxWarp prst="textNoShape">
              <a:avLst/>
            </a:prstTxWarp>
          </a:bodyPr>
          <a:lstStyle>
            <a:lvl1pPr algn="r" defTabSz="930275" eaLnBrk="0" hangingPunct="0">
              <a:defRPr sz="1200">
                <a:latin typeface="Times New Roman" pitchFamily="18" charset="0"/>
              </a:defRPr>
            </a:lvl1pPr>
          </a:lstStyle>
          <a:p>
            <a:pPr>
              <a:defRPr/>
            </a:pPr>
            <a:endParaRPr lang="en-GB"/>
          </a:p>
        </p:txBody>
      </p:sp>
      <p:sp>
        <p:nvSpPr>
          <p:cNvPr id="38916" name="Rectangle 4"/>
          <p:cNvSpPr>
            <a:spLocks noGrp="1" noRot="1" noChangeAspect="1" noChangeArrowheads="1" noTextEdit="1"/>
          </p:cNvSpPr>
          <p:nvPr>
            <p:ph type="sldImg" idx="2"/>
          </p:nvPr>
        </p:nvSpPr>
        <p:spPr bwMode="auto">
          <a:xfrm>
            <a:off x="917575" y="742950"/>
            <a:ext cx="4959350" cy="3719513"/>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906463" y="4711700"/>
            <a:ext cx="4981575" cy="4464050"/>
          </a:xfrm>
          <a:prstGeom prst="rect">
            <a:avLst/>
          </a:prstGeom>
          <a:noFill/>
          <a:ln w="9525">
            <a:noFill/>
            <a:miter lim="800000"/>
            <a:headEnd/>
            <a:tailEnd/>
          </a:ln>
          <a:effectLst/>
        </p:spPr>
        <p:txBody>
          <a:bodyPr vert="horz" wrap="square" lIns="92952" tIns="46475" rIns="92952" bIns="46475" numCol="1" anchor="t" anchorCtr="0" compatLnSpc="1">
            <a:prstTxWarp prst="textNoShape">
              <a:avLst/>
            </a:prstTxWarp>
          </a:bodyPr>
          <a:lstStyle/>
          <a:p>
            <a:pPr lvl="0"/>
            <a:r>
              <a:rPr lang="en-CA" noProof="0" smtClean="0"/>
              <a:t>Click to edit Master text styles</a:t>
            </a:r>
          </a:p>
          <a:p>
            <a:pPr lvl="1"/>
            <a:r>
              <a:rPr lang="en-CA" noProof="0" smtClean="0"/>
              <a:t>Second level</a:t>
            </a:r>
          </a:p>
          <a:p>
            <a:pPr lvl="2"/>
            <a:r>
              <a:rPr lang="en-CA" noProof="0" smtClean="0"/>
              <a:t>Third level</a:t>
            </a:r>
          </a:p>
          <a:p>
            <a:pPr lvl="3"/>
            <a:r>
              <a:rPr lang="en-CA" noProof="0" smtClean="0"/>
              <a:t>Fourth level</a:t>
            </a:r>
          </a:p>
          <a:p>
            <a:pPr lvl="4"/>
            <a:r>
              <a:rPr lang="en-CA" noProof="0" smtClean="0"/>
              <a:t>Fifth level</a:t>
            </a:r>
          </a:p>
        </p:txBody>
      </p:sp>
      <p:sp>
        <p:nvSpPr>
          <p:cNvPr id="10246" name="Rectangle 6"/>
          <p:cNvSpPr>
            <a:spLocks noGrp="1" noChangeArrowheads="1"/>
          </p:cNvSpPr>
          <p:nvPr>
            <p:ph type="ftr" sz="quarter" idx="4"/>
          </p:nvPr>
        </p:nvSpPr>
        <p:spPr bwMode="auto">
          <a:xfrm>
            <a:off x="0" y="9421813"/>
            <a:ext cx="2943225" cy="496887"/>
          </a:xfrm>
          <a:prstGeom prst="rect">
            <a:avLst/>
          </a:prstGeom>
          <a:noFill/>
          <a:ln w="9525">
            <a:noFill/>
            <a:miter lim="800000"/>
            <a:headEnd/>
            <a:tailEnd/>
          </a:ln>
          <a:effectLst/>
        </p:spPr>
        <p:txBody>
          <a:bodyPr vert="horz" wrap="square" lIns="92952" tIns="46475" rIns="92952" bIns="46475" numCol="1" anchor="b" anchorCtr="0" compatLnSpc="1">
            <a:prstTxWarp prst="textNoShape">
              <a:avLst/>
            </a:prstTxWarp>
          </a:bodyPr>
          <a:lstStyle>
            <a:lvl1pPr defTabSz="930275" eaLnBrk="0" hangingPunct="0">
              <a:defRPr sz="1200">
                <a:latin typeface="Times New Roman" pitchFamily="18" charset="0"/>
              </a:defRPr>
            </a:lvl1pPr>
          </a:lstStyle>
          <a:p>
            <a:pPr>
              <a:defRPr/>
            </a:pPr>
            <a:endParaRPr lang="en-GB"/>
          </a:p>
        </p:txBody>
      </p:sp>
      <p:sp>
        <p:nvSpPr>
          <p:cNvPr id="10247" name="Rectangle 7"/>
          <p:cNvSpPr>
            <a:spLocks noGrp="1" noChangeArrowheads="1"/>
          </p:cNvSpPr>
          <p:nvPr>
            <p:ph type="sldNum" sz="quarter" idx="5"/>
          </p:nvPr>
        </p:nvSpPr>
        <p:spPr bwMode="auto">
          <a:xfrm>
            <a:off x="3851275" y="9421813"/>
            <a:ext cx="2943225" cy="496887"/>
          </a:xfrm>
          <a:prstGeom prst="rect">
            <a:avLst/>
          </a:prstGeom>
          <a:noFill/>
          <a:ln w="9525">
            <a:noFill/>
            <a:miter lim="800000"/>
            <a:headEnd/>
            <a:tailEnd/>
          </a:ln>
          <a:effectLst/>
        </p:spPr>
        <p:txBody>
          <a:bodyPr vert="horz" wrap="square" lIns="92952" tIns="46475" rIns="92952" bIns="46475" numCol="1" anchor="b" anchorCtr="0" compatLnSpc="1">
            <a:prstTxWarp prst="textNoShape">
              <a:avLst/>
            </a:prstTxWarp>
          </a:bodyPr>
          <a:lstStyle>
            <a:lvl1pPr algn="r" defTabSz="930275" eaLnBrk="0" hangingPunct="0">
              <a:defRPr sz="1200">
                <a:latin typeface="Times New Roman" pitchFamily="18" charset="0"/>
              </a:defRPr>
            </a:lvl1pPr>
          </a:lstStyle>
          <a:p>
            <a:pPr>
              <a:defRPr/>
            </a:pPr>
            <a:fld id="{1D2D90D8-0959-40D9-9967-7A58454225A8}" type="slidenum">
              <a:rPr lang="en-GB"/>
              <a:pPr>
                <a:defRPr/>
              </a:pPr>
              <a:t>‹#›</a:t>
            </a:fld>
            <a:endParaRPr lang="en-GB"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FDBBD877-F117-41BD-8353-B42A85C309BB}" type="slidenum">
              <a:rPr lang="en-GB" smtClean="0"/>
              <a:pPr/>
              <a:t>1</a:t>
            </a:fld>
            <a:endParaRPr lang="en-GB" smtClean="0"/>
          </a:p>
        </p:txBody>
      </p:sp>
      <p:sp>
        <p:nvSpPr>
          <p:cNvPr id="39939" name="Rectangle 1026"/>
          <p:cNvSpPr>
            <a:spLocks noGrp="1" noRot="1" noChangeAspect="1" noChangeArrowheads="1" noTextEdit="1"/>
          </p:cNvSpPr>
          <p:nvPr>
            <p:ph type="sldImg"/>
          </p:nvPr>
        </p:nvSpPr>
        <p:spPr>
          <a:ln/>
        </p:spPr>
      </p:sp>
      <p:sp>
        <p:nvSpPr>
          <p:cNvPr id="39940" name="Rectangle 1027"/>
          <p:cNvSpPr>
            <a:spLocks noGrp="1" noChangeArrowheads="1"/>
          </p:cNvSpPr>
          <p:nvPr>
            <p:ph type="body" idx="1"/>
          </p:nvPr>
        </p:nvSpPr>
        <p:spPr>
          <a:noFill/>
          <a:ln/>
        </p:spPr>
        <p:txBody>
          <a:bodyPr/>
          <a:lstStyle/>
          <a:p>
            <a:endParaRPr lang="en-CA"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8FFBCA9-EB92-4727-9F95-1533BDAA7245}" type="slidenum">
              <a:rPr lang="en-GB" smtClean="0"/>
              <a:pPr/>
              <a:t>10</a:t>
            </a:fld>
            <a:endParaRPr lang="en-GB"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CB50887B-A1B0-4F77-8B33-72891606D57B}" type="slidenum">
              <a:rPr lang="en-GB" smtClean="0"/>
              <a:pPr/>
              <a:t>11</a:t>
            </a:fld>
            <a:endParaRPr lang="en-GB"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45A3FAFC-FD1A-4704-ACBB-D52EB23BE8BB}" type="slidenum">
              <a:rPr lang="en-GB" smtClean="0"/>
              <a:pPr/>
              <a:t>12</a:t>
            </a:fld>
            <a:endParaRPr lang="en-GB"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96771FC2-27A0-4F77-ABFA-88D6CA5431B9}" type="slidenum">
              <a:rPr lang="en-GB" smtClean="0"/>
              <a:pPr/>
              <a:t>13</a:t>
            </a:fld>
            <a:endParaRPr lang="en-GB"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A31DBC49-4E5E-437C-8FAF-F92684443D59}" type="slidenum">
              <a:rPr lang="en-GB" smtClean="0"/>
              <a:pPr/>
              <a:t>14</a:t>
            </a:fld>
            <a:endParaRPr lang="en-GB"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BE62FCAC-63C2-457D-8343-EE6414AF458D}" type="slidenum">
              <a:rPr lang="en-GB" smtClean="0"/>
              <a:pPr/>
              <a:t>15</a:t>
            </a:fld>
            <a:endParaRPr lang="en-GB"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CAC66BBD-6BB5-4C60-9149-EBB48DB1CAE5}" type="slidenum">
              <a:rPr lang="en-GB" smtClean="0"/>
              <a:pPr/>
              <a:t>16</a:t>
            </a:fld>
            <a:endParaRPr lang="en-GB"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325DFDC4-0CBE-4CC5-8C1F-54F645844701}" type="slidenum">
              <a:rPr lang="en-GB" smtClean="0"/>
              <a:pPr/>
              <a:t>17</a:t>
            </a:fld>
            <a:endParaRPr lang="en-GB"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7560E4B4-0DED-4F65-8B26-5DD6B23C9900}" type="slidenum">
              <a:rPr lang="en-GB" smtClean="0"/>
              <a:pPr/>
              <a:t>18</a:t>
            </a:fld>
            <a:endParaRPr lang="en-GB"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855E3F7D-305C-47AD-9BD4-7C62390620C7}" type="slidenum">
              <a:rPr lang="en-GB" smtClean="0"/>
              <a:pPr/>
              <a:t>19</a:t>
            </a:fld>
            <a:endParaRPr lang="en-GB"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F932D8D2-5B9F-4858-9D9D-901ABBA5B492}" type="slidenum">
              <a:rPr lang="en-GB" smtClean="0"/>
              <a:pPr/>
              <a:t>2</a:t>
            </a:fld>
            <a:endParaRPr lang="en-GB" smtClean="0"/>
          </a:p>
        </p:txBody>
      </p:sp>
      <p:sp>
        <p:nvSpPr>
          <p:cNvPr id="40963" name="Rectangle 1026"/>
          <p:cNvSpPr>
            <a:spLocks noGrp="1" noRot="1" noChangeAspect="1" noChangeArrowheads="1" noTextEdit="1"/>
          </p:cNvSpPr>
          <p:nvPr>
            <p:ph type="sldImg"/>
          </p:nvPr>
        </p:nvSpPr>
        <p:spPr>
          <a:ln/>
        </p:spPr>
      </p:sp>
      <p:sp>
        <p:nvSpPr>
          <p:cNvPr id="40964" name="Rectangle 1027"/>
          <p:cNvSpPr>
            <a:spLocks noGrp="1" noChangeArrowheads="1"/>
          </p:cNvSpPr>
          <p:nvPr>
            <p:ph type="body" idx="1"/>
          </p:nvPr>
        </p:nvSpPr>
        <p:spPr>
          <a:noFill/>
          <a:ln/>
        </p:spPr>
        <p:txBody>
          <a:bodyPr/>
          <a:lstStyle/>
          <a:p>
            <a:endParaRPr lang="en-US" sz="140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6F421BEC-0A41-4D30-A854-E7FDF594F07D}" type="slidenum">
              <a:rPr lang="en-GB" smtClean="0"/>
              <a:pPr/>
              <a:t>20</a:t>
            </a:fld>
            <a:endParaRPr lang="en-GB"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9B559B82-3A80-42AD-AFA5-3C7968765C97}" type="slidenum">
              <a:rPr lang="en-GB" smtClean="0"/>
              <a:pPr/>
              <a:t>21</a:t>
            </a:fld>
            <a:endParaRPr lang="en-GB"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33C89E2B-008E-4DF3-9803-9619E592743C}" type="slidenum">
              <a:rPr lang="en-GB" smtClean="0"/>
              <a:pPr/>
              <a:t>22</a:t>
            </a:fld>
            <a:endParaRPr lang="en-GB"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A4B984A8-F3F9-44E4-902B-A1A07F80ECF5}" type="slidenum">
              <a:rPr lang="en-GB" smtClean="0"/>
              <a:pPr/>
              <a:t>23</a:t>
            </a:fld>
            <a:endParaRPr lang="en-GB"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640128B7-1171-4CBF-9705-E5D1D1971207}" type="slidenum">
              <a:rPr lang="en-GB" smtClean="0"/>
              <a:pPr/>
              <a:t>24</a:t>
            </a:fld>
            <a:endParaRPr lang="en-GB"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BFB352B7-D53E-4899-9073-BF6FC30E427B}" type="slidenum">
              <a:rPr lang="en-GB" smtClean="0"/>
              <a:pPr/>
              <a:t>25</a:t>
            </a:fld>
            <a:endParaRPr lang="en-GB"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D9E73659-F44F-4318-AABF-A115C5DE5C70}" type="slidenum">
              <a:rPr lang="en-GB" smtClean="0"/>
              <a:pPr/>
              <a:t>26</a:t>
            </a:fld>
            <a:endParaRPr lang="en-GB"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C245808B-088D-4BD6-83F0-9CC3523ADC79}" type="slidenum">
              <a:rPr lang="en-GB" smtClean="0"/>
              <a:pPr/>
              <a:t>27</a:t>
            </a:fld>
            <a:endParaRPr lang="en-GB"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D1335F97-E7A8-45EF-81E5-0A355D1C7DF6}" type="slidenum">
              <a:rPr lang="en-GB" smtClean="0"/>
              <a:pPr/>
              <a:t>28</a:t>
            </a:fld>
            <a:endParaRPr lang="en-GB"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0A396621-021E-4081-8F0B-296E15589B00}" type="slidenum">
              <a:rPr lang="en-GB" smtClean="0"/>
              <a:pPr/>
              <a:t>29</a:t>
            </a:fld>
            <a:endParaRPr lang="en-GB"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2D32A3C-D49C-4A1F-8FD8-C7347D400A07}" type="slidenum">
              <a:rPr lang="en-GB" smtClean="0"/>
              <a:pPr/>
              <a:t>3</a:t>
            </a:fld>
            <a:endParaRPr lang="en-GB"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0A17F613-6102-42C6-887A-E9F2FE2EFA2F}" type="slidenum">
              <a:rPr lang="en-GB" smtClean="0"/>
              <a:pPr/>
              <a:t>30</a:t>
            </a:fld>
            <a:endParaRPr lang="en-GB"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89F22C0D-5022-4FC7-9EC0-2961ACC88DED}" type="slidenum">
              <a:rPr lang="en-GB" smtClean="0"/>
              <a:pPr/>
              <a:t>31</a:t>
            </a:fld>
            <a:endParaRPr lang="en-GB"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10775CB3-6A7E-45A2-95DD-CB22C1A0C580}" type="slidenum">
              <a:rPr lang="en-GB" smtClean="0"/>
              <a:pPr/>
              <a:t>32</a:t>
            </a:fld>
            <a:endParaRPr lang="en-GB"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EC897214-873E-4AF9-8E40-09A1FF7E5DD6}" type="slidenum">
              <a:rPr lang="en-GB" smtClean="0"/>
              <a:pPr/>
              <a:t>33</a:t>
            </a:fld>
            <a:endParaRPr lang="en-GB"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9BC9E39D-B33A-4913-9E2F-D01899E17A3E}" type="slidenum">
              <a:rPr lang="en-GB" smtClean="0"/>
              <a:pPr/>
              <a:t>34</a:t>
            </a:fld>
            <a:endParaRPr lang="en-GB"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87B22A82-9CCB-4A73-BF0B-CFBAC0BE8F81}" type="slidenum">
              <a:rPr lang="en-GB" smtClean="0"/>
              <a:pPr/>
              <a:t>35</a:t>
            </a:fld>
            <a:endParaRPr lang="en-GB"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endParaRPr lang="en-CA"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842876BF-CB0D-4077-8408-14C68E6C5E5B}" type="slidenum">
              <a:rPr lang="en-GB" smtClean="0"/>
              <a:pPr/>
              <a:t>4</a:t>
            </a:fld>
            <a:endParaRPr lang="en-GB"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47957E7E-5752-4E9F-8A51-B6AF194E0AD9}" type="slidenum">
              <a:rPr lang="en-GB" smtClean="0"/>
              <a:pPr/>
              <a:t>5</a:t>
            </a:fld>
            <a:endParaRPr lang="en-GB"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A9BE4F80-E0A4-47E9-85EE-CAB553C7808C}" type="slidenum">
              <a:rPr lang="en-GB" smtClean="0"/>
              <a:pPr/>
              <a:t>6</a:t>
            </a:fld>
            <a:endParaRPr lang="en-GB"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7A48265F-7232-4ABC-9B11-F85A4B517F26}" type="slidenum">
              <a:rPr lang="en-GB" smtClean="0"/>
              <a:pPr/>
              <a:t>7</a:t>
            </a:fld>
            <a:endParaRPr lang="en-GB"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70E481A6-4014-472A-AD5C-F14EB56835E8}" type="slidenum">
              <a:rPr lang="en-GB" smtClean="0"/>
              <a:pPr/>
              <a:t>8</a:t>
            </a:fld>
            <a:endParaRPr lang="en-GB"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CB7CB876-5DA2-4C72-B593-201D234B1911}" type="slidenum">
              <a:rPr lang="en-GB" smtClean="0"/>
              <a:pPr/>
              <a:t>9</a:t>
            </a:fld>
            <a:endParaRPr lang="en-GB"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4"/>
          <p:cNvSpPr>
            <a:spLocks noChangeArrowheads="1"/>
          </p:cNvSpPr>
          <p:nvPr/>
        </p:nvSpPr>
        <p:spPr bwMode="auto">
          <a:xfrm>
            <a:off x="0" y="1628775"/>
            <a:ext cx="1476375" cy="5229225"/>
          </a:xfrm>
          <a:prstGeom prst="rect">
            <a:avLst/>
          </a:prstGeom>
          <a:solidFill>
            <a:srgbClr val="DAA100"/>
          </a:solidFill>
          <a:ln w="9525">
            <a:noFill/>
            <a:miter lim="800000"/>
            <a:headEnd/>
            <a:tailEnd/>
          </a:ln>
          <a:effectLst/>
        </p:spPr>
        <p:txBody>
          <a:bodyPr wrap="none" anchor="ctr"/>
          <a:lstStyle/>
          <a:p>
            <a:pPr>
              <a:defRPr/>
            </a:pPr>
            <a:endParaRPr lang="en-US" dirty="0"/>
          </a:p>
        </p:txBody>
      </p:sp>
      <p:sp>
        <p:nvSpPr>
          <p:cNvPr id="5" name="Rectangle 5"/>
          <p:cNvSpPr>
            <a:spLocks noChangeArrowheads="1"/>
          </p:cNvSpPr>
          <p:nvPr/>
        </p:nvSpPr>
        <p:spPr bwMode="auto">
          <a:xfrm>
            <a:off x="0" y="0"/>
            <a:ext cx="9144000" cy="1628775"/>
          </a:xfrm>
          <a:prstGeom prst="rect">
            <a:avLst/>
          </a:prstGeom>
          <a:solidFill>
            <a:schemeClr val="bg1"/>
          </a:solidFill>
          <a:ln w="9525">
            <a:noFill/>
            <a:miter lim="800000"/>
            <a:headEnd/>
            <a:tailEnd/>
          </a:ln>
          <a:effectLst/>
        </p:spPr>
        <p:txBody>
          <a:bodyPr wrap="none" anchor="ctr"/>
          <a:lstStyle/>
          <a:p>
            <a:pPr>
              <a:defRPr/>
            </a:pPr>
            <a:endParaRPr lang="en-US" dirty="0"/>
          </a:p>
        </p:txBody>
      </p:sp>
      <p:pic>
        <p:nvPicPr>
          <p:cNvPr id="6" name="Picture 6" descr="CBNLogoTrans_small"/>
          <p:cNvPicPr>
            <a:picLocks noChangeAspect="1" noChangeArrowheads="1"/>
          </p:cNvPicPr>
          <p:nvPr/>
        </p:nvPicPr>
        <p:blipFill>
          <a:blip r:embed="rId2"/>
          <a:srcRect/>
          <a:stretch>
            <a:fillRect/>
          </a:stretch>
        </p:blipFill>
        <p:spPr bwMode="auto">
          <a:xfrm>
            <a:off x="44450" y="188913"/>
            <a:ext cx="1511300" cy="1439862"/>
          </a:xfrm>
          <a:prstGeom prst="rect">
            <a:avLst/>
          </a:prstGeom>
          <a:solidFill>
            <a:srgbClr val="FFD253"/>
          </a:solidFill>
          <a:ln w="9525">
            <a:noFill/>
            <a:miter lim="800000"/>
            <a:headEnd/>
            <a:tailEnd/>
          </a:ln>
        </p:spPr>
      </p:pic>
      <p:sp>
        <p:nvSpPr>
          <p:cNvPr id="7" name="Text Box 7"/>
          <p:cNvSpPr txBox="1">
            <a:spLocks noChangeArrowheads="1"/>
          </p:cNvSpPr>
          <p:nvPr/>
        </p:nvSpPr>
        <p:spPr bwMode="auto">
          <a:xfrm>
            <a:off x="1844675" y="625475"/>
            <a:ext cx="5287963" cy="579438"/>
          </a:xfrm>
          <a:prstGeom prst="rect">
            <a:avLst/>
          </a:prstGeom>
          <a:noFill/>
          <a:ln w="9525">
            <a:noFill/>
            <a:miter lim="800000"/>
            <a:headEnd/>
            <a:tailEnd/>
          </a:ln>
          <a:effectLst/>
        </p:spPr>
        <p:txBody>
          <a:bodyPr>
            <a:spAutoFit/>
          </a:bodyPr>
          <a:lstStyle/>
          <a:p>
            <a:pPr>
              <a:spcBef>
                <a:spcPct val="50000"/>
              </a:spcBef>
              <a:defRPr/>
            </a:pPr>
            <a:r>
              <a:rPr lang="en-CA" sz="3200" b="1" dirty="0">
                <a:solidFill>
                  <a:srgbClr val="008000"/>
                </a:solidFill>
              </a:rPr>
              <a:t>Central Bank of Nigeria</a:t>
            </a:r>
          </a:p>
        </p:txBody>
      </p:sp>
      <p:sp>
        <p:nvSpPr>
          <p:cNvPr id="1403906" name="Rectangle 2"/>
          <p:cNvSpPr>
            <a:spLocks noGrp="1" noChangeArrowheads="1"/>
          </p:cNvSpPr>
          <p:nvPr>
            <p:ph type="ctrTitle"/>
          </p:nvPr>
        </p:nvSpPr>
        <p:spPr>
          <a:xfrm>
            <a:off x="2339975" y="2060575"/>
            <a:ext cx="6118225" cy="2016125"/>
          </a:xfrm>
        </p:spPr>
        <p:txBody>
          <a:bodyPr/>
          <a:lstStyle>
            <a:lvl1pPr>
              <a:defRPr/>
            </a:lvl1pPr>
          </a:lstStyle>
          <a:p>
            <a:r>
              <a:rPr lang="en-CA"/>
              <a:t>Click to edit Master title style</a:t>
            </a:r>
          </a:p>
        </p:txBody>
      </p:sp>
      <p:sp>
        <p:nvSpPr>
          <p:cNvPr id="1403907" name="Rectangle 3"/>
          <p:cNvSpPr>
            <a:spLocks noGrp="1" noChangeArrowheads="1"/>
          </p:cNvSpPr>
          <p:nvPr>
            <p:ph type="subTitle" idx="1"/>
          </p:nvPr>
        </p:nvSpPr>
        <p:spPr>
          <a:xfrm>
            <a:off x="2051050" y="5013325"/>
            <a:ext cx="3816350" cy="1008063"/>
          </a:xfrm>
        </p:spPr>
        <p:txBody>
          <a:bodyPr/>
          <a:lstStyle>
            <a:lvl1pPr marL="0" indent="0" algn="ctr">
              <a:buFont typeface="Wingdings" pitchFamily="2" charset="2"/>
              <a:buNone/>
              <a:defRPr sz="2400"/>
            </a:lvl1pPr>
          </a:lstStyle>
          <a:p>
            <a:r>
              <a:rPr lang="en-CA"/>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sldNum" sz="quarter" idx="10"/>
          </p:nvPr>
        </p:nvSpPr>
        <p:spPr>
          <a:ln/>
        </p:spPr>
        <p:txBody>
          <a:bodyPr/>
          <a:lstStyle>
            <a:lvl1pPr>
              <a:defRPr/>
            </a:lvl1pPr>
          </a:lstStyle>
          <a:p>
            <a:pPr>
              <a:defRPr/>
            </a:pPr>
            <a:fld id="{794D8301-FEDD-408F-BB12-FE2ABE56BC40}"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5150" y="560388"/>
            <a:ext cx="1771650" cy="57292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00200" y="560388"/>
            <a:ext cx="5162550" cy="57292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sldNum" sz="quarter" idx="10"/>
          </p:nvPr>
        </p:nvSpPr>
        <p:spPr>
          <a:ln/>
        </p:spPr>
        <p:txBody>
          <a:bodyPr/>
          <a:lstStyle>
            <a:lvl1pPr>
              <a:defRPr/>
            </a:lvl1pPr>
          </a:lstStyle>
          <a:p>
            <a:pPr>
              <a:defRPr/>
            </a:pPr>
            <a:fld id="{037EFAB2-AD6C-4D9B-84F7-7BF8E5B71471}"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sldNum" sz="quarter" idx="10"/>
          </p:nvPr>
        </p:nvSpPr>
        <p:spPr>
          <a:ln/>
        </p:spPr>
        <p:txBody>
          <a:bodyPr/>
          <a:lstStyle>
            <a:lvl1pPr>
              <a:defRPr/>
            </a:lvl1pPr>
          </a:lstStyle>
          <a:p>
            <a:pPr>
              <a:defRPr/>
            </a:pPr>
            <a:fld id="{433E6DA7-BF8B-42AD-9994-3863FE85C894}"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
          <p:cNvSpPr>
            <a:spLocks noGrp="1" noChangeArrowheads="1"/>
          </p:cNvSpPr>
          <p:nvPr>
            <p:ph type="sldNum" sz="quarter" idx="10"/>
          </p:nvPr>
        </p:nvSpPr>
        <p:spPr>
          <a:ln/>
        </p:spPr>
        <p:txBody>
          <a:bodyPr/>
          <a:lstStyle>
            <a:lvl1pPr>
              <a:defRPr/>
            </a:lvl1pPr>
          </a:lstStyle>
          <a:p>
            <a:pPr>
              <a:defRPr/>
            </a:pPr>
            <a:fld id="{50877B97-8E66-4DFD-B5C2-02B7F01C6C9D}"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768475" y="1885950"/>
            <a:ext cx="3382963" cy="4403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303838" y="1885950"/>
            <a:ext cx="3382962" cy="4403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
          <p:cNvSpPr>
            <a:spLocks noGrp="1" noChangeArrowheads="1"/>
          </p:cNvSpPr>
          <p:nvPr>
            <p:ph type="sldNum" sz="quarter" idx="10"/>
          </p:nvPr>
        </p:nvSpPr>
        <p:spPr>
          <a:ln/>
        </p:spPr>
        <p:txBody>
          <a:bodyPr/>
          <a:lstStyle>
            <a:lvl1pPr>
              <a:defRPr/>
            </a:lvl1pPr>
          </a:lstStyle>
          <a:p>
            <a:pPr>
              <a:defRPr/>
            </a:pPr>
            <a:fld id="{5319F8AF-19F9-4CC6-A5F4-52F56009AEC3}"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0"/>
          <p:cNvSpPr>
            <a:spLocks noGrp="1" noChangeArrowheads="1"/>
          </p:cNvSpPr>
          <p:nvPr>
            <p:ph type="sldNum" sz="quarter" idx="10"/>
          </p:nvPr>
        </p:nvSpPr>
        <p:spPr>
          <a:ln/>
        </p:spPr>
        <p:txBody>
          <a:bodyPr/>
          <a:lstStyle>
            <a:lvl1pPr>
              <a:defRPr/>
            </a:lvl1pPr>
          </a:lstStyle>
          <a:p>
            <a:pPr>
              <a:defRPr/>
            </a:pPr>
            <a:fld id="{CE58C590-F599-488D-9B80-E807DF040F2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0"/>
          <p:cNvSpPr>
            <a:spLocks noGrp="1" noChangeArrowheads="1"/>
          </p:cNvSpPr>
          <p:nvPr>
            <p:ph type="sldNum" sz="quarter" idx="10"/>
          </p:nvPr>
        </p:nvSpPr>
        <p:spPr>
          <a:ln/>
        </p:spPr>
        <p:txBody>
          <a:bodyPr/>
          <a:lstStyle>
            <a:lvl1pPr>
              <a:defRPr/>
            </a:lvl1pPr>
          </a:lstStyle>
          <a:p>
            <a:pPr>
              <a:defRPr/>
            </a:pPr>
            <a:fld id="{D2EC5DD7-9335-4B1F-B719-F7A576BA228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sldNum" sz="quarter" idx="10"/>
          </p:nvPr>
        </p:nvSpPr>
        <p:spPr>
          <a:ln/>
        </p:spPr>
        <p:txBody>
          <a:bodyPr/>
          <a:lstStyle>
            <a:lvl1pPr>
              <a:defRPr/>
            </a:lvl1pPr>
          </a:lstStyle>
          <a:p>
            <a:pPr>
              <a:defRPr/>
            </a:pPr>
            <a:fld id="{62AAEB36-76EC-4DA6-BCFD-7F856778F40C}"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sldNum" sz="quarter" idx="10"/>
          </p:nvPr>
        </p:nvSpPr>
        <p:spPr>
          <a:ln/>
        </p:spPr>
        <p:txBody>
          <a:bodyPr/>
          <a:lstStyle>
            <a:lvl1pPr>
              <a:defRPr/>
            </a:lvl1pPr>
          </a:lstStyle>
          <a:p>
            <a:pPr>
              <a:defRPr/>
            </a:pPr>
            <a:fld id="{16D0F3B6-86C1-4979-87F9-8FFE07729177}"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sldNum" sz="quarter" idx="10"/>
          </p:nvPr>
        </p:nvSpPr>
        <p:spPr>
          <a:ln/>
        </p:spPr>
        <p:txBody>
          <a:bodyPr/>
          <a:lstStyle>
            <a:lvl1pPr>
              <a:defRPr/>
            </a:lvl1pPr>
          </a:lstStyle>
          <a:p>
            <a:pPr>
              <a:defRPr/>
            </a:pPr>
            <a:fld id="{C516597F-41A2-4F77-927F-DF7EC328A27E}"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00200" y="560388"/>
            <a:ext cx="7086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CA" smtClean="0"/>
              <a:t>Click to edit Master title style</a:t>
            </a:r>
          </a:p>
        </p:txBody>
      </p:sp>
      <p:sp>
        <p:nvSpPr>
          <p:cNvPr id="1027" name="Rectangle 3"/>
          <p:cNvSpPr>
            <a:spLocks noGrp="1" noChangeArrowheads="1"/>
          </p:cNvSpPr>
          <p:nvPr>
            <p:ph type="body" idx="1"/>
          </p:nvPr>
        </p:nvSpPr>
        <p:spPr bwMode="auto">
          <a:xfrm>
            <a:off x="1768475" y="1885950"/>
            <a:ext cx="6918325" cy="4403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p>
        </p:txBody>
      </p:sp>
      <p:sp>
        <p:nvSpPr>
          <p:cNvPr id="1402884" name="Rectangle 4"/>
          <p:cNvSpPr>
            <a:spLocks noChangeArrowheads="1"/>
          </p:cNvSpPr>
          <p:nvPr/>
        </p:nvSpPr>
        <p:spPr bwMode="auto">
          <a:xfrm>
            <a:off x="0" y="1628775"/>
            <a:ext cx="1476375" cy="5229225"/>
          </a:xfrm>
          <a:prstGeom prst="rect">
            <a:avLst/>
          </a:prstGeom>
          <a:solidFill>
            <a:srgbClr val="DAA100"/>
          </a:solidFill>
          <a:ln w="9525">
            <a:noFill/>
            <a:miter lim="800000"/>
            <a:headEnd/>
            <a:tailEnd/>
          </a:ln>
          <a:effectLst/>
        </p:spPr>
        <p:txBody>
          <a:bodyPr wrap="none" anchor="ctr"/>
          <a:lstStyle/>
          <a:p>
            <a:pPr>
              <a:defRPr/>
            </a:pPr>
            <a:endParaRPr lang="en-US" dirty="0"/>
          </a:p>
        </p:txBody>
      </p:sp>
      <p:pic>
        <p:nvPicPr>
          <p:cNvPr id="1029" name="Picture 5" descr="CBNLogoTrans_small"/>
          <p:cNvPicPr>
            <a:picLocks noChangeAspect="1" noChangeArrowheads="1"/>
          </p:cNvPicPr>
          <p:nvPr/>
        </p:nvPicPr>
        <p:blipFill>
          <a:blip r:embed="rId13"/>
          <a:srcRect/>
          <a:stretch>
            <a:fillRect/>
          </a:stretch>
        </p:blipFill>
        <p:spPr bwMode="auto">
          <a:xfrm>
            <a:off x="44450" y="188913"/>
            <a:ext cx="1511300" cy="1439862"/>
          </a:xfrm>
          <a:prstGeom prst="rect">
            <a:avLst/>
          </a:prstGeom>
          <a:solidFill>
            <a:srgbClr val="FFD253"/>
          </a:solidFill>
          <a:ln w="9525">
            <a:noFill/>
            <a:miter lim="800000"/>
            <a:headEnd/>
            <a:tailEnd/>
          </a:ln>
        </p:spPr>
      </p:pic>
      <p:sp>
        <p:nvSpPr>
          <p:cNvPr id="1402886" name="Text Box 6"/>
          <p:cNvSpPr txBox="1">
            <a:spLocks noChangeArrowheads="1"/>
          </p:cNvSpPr>
          <p:nvPr/>
        </p:nvSpPr>
        <p:spPr bwMode="auto">
          <a:xfrm>
            <a:off x="8123238" y="6324600"/>
            <a:ext cx="563562" cy="366713"/>
          </a:xfrm>
          <a:prstGeom prst="rect">
            <a:avLst/>
          </a:prstGeom>
          <a:noFill/>
          <a:ln w="9525">
            <a:noFill/>
            <a:miter lim="800000"/>
            <a:headEnd/>
            <a:tailEnd/>
          </a:ln>
          <a:effectLst/>
        </p:spPr>
        <p:txBody>
          <a:bodyPr>
            <a:spAutoFit/>
          </a:bodyPr>
          <a:lstStyle/>
          <a:p>
            <a:pPr>
              <a:spcBef>
                <a:spcPct val="50000"/>
              </a:spcBef>
              <a:defRPr/>
            </a:pPr>
            <a:endParaRPr lang="en-CA" dirty="0"/>
          </a:p>
        </p:txBody>
      </p:sp>
      <p:sp>
        <p:nvSpPr>
          <p:cNvPr id="1402887" name="Text Box 7"/>
          <p:cNvSpPr txBox="1">
            <a:spLocks noChangeArrowheads="1"/>
          </p:cNvSpPr>
          <p:nvPr/>
        </p:nvSpPr>
        <p:spPr bwMode="auto">
          <a:xfrm>
            <a:off x="0" y="6324600"/>
            <a:ext cx="457200" cy="366713"/>
          </a:xfrm>
          <a:prstGeom prst="rect">
            <a:avLst/>
          </a:prstGeom>
          <a:noFill/>
          <a:ln w="9525">
            <a:noFill/>
            <a:miter lim="800000"/>
            <a:headEnd/>
            <a:tailEnd/>
          </a:ln>
          <a:effectLst/>
        </p:spPr>
        <p:txBody>
          <a:bodyPr>
            <a:spAutoFit/>
          </a:bodyPr>
          <a:lstStyle/>
          <a:p>
            <a:pPr eaLnBrk="0" hangingPunct="0">
              <a:spcBef>
                <a:spcPct val="50000"/>
              </a:spcBef>
              <a:defRPr/>
            </a:pPr>
            <a:endParaRPr lang="en-CA" dirty="0">
              <a:solidFill>
                <a:schemeClr val="bg1"/>
              </a:solidFill>
              <a:latin typeface="Times New Roman" pitchFamily="18" charset="0"/>
            </a:endParaRPr>
          </a:p>
        </p:txBody>
      </p:sp>
      <p:sp>
        <p:nvSpPr>
          <p:cNvPr id="1402888" name="Text Box 8"/>
          <p:cNvSpPr txBox="1">
            <a:spLocks noChangeArrowheads="1"/>
          </p:cNvSpPr>
          <p:nvPr userDrawn="1"/>
        </p:nvSpPr>
        <p:spPr bwMode="auto">
          <a:xfrm>
            <a:off x="7448550" y="6273800"/>
            <a:ext cx="514350" cy="366713"/>
          </a:xfrm>
          <a:prstGeom prst="rect">
            <a:avLst/>
          </a:prstGeom>
          <a:noFill/>
          <a:ln w="12700">
            <a:noFill/>
            <a:miter lim="800000"/>
            <a:headEnd/>
            <a:tailEnd/>
          </a:ln>
          <a:effectLst/>
        </p:spPr>
        <p:txBody>
          <a:bodyPr>
            <a:spAutoFit/>
          </a:bodyPr>
          <a:lstStyle/>
          <a:p>
            <a:pPr>
              <a:spcBef>
                <a:spcPct val="50000"/>
              </a:spcBef>
              <a:defRPr/>
            </a:pPr>
            <a:fld id="{04BCD5A4-F7F2-4B7A-9FA7-088281EEC8D0}" type="slidenum">
              <a:rPr lang="en-CA">
                <a:solidFill>
                  <a:srgbClr val="FFFFFF"/>
                </a:solidFill>
                <a:latin typeface="Times New Roman" pitchFamily="18" charset="0"/>
              </a:rPr>
              <a:pPr>
                <a:spcBef>
                  <a:spcPct val="50000"/>
                </a:spcBef>
                <a:defRPr/>
              </a:pPr>
              <a:t>‹#›</a:t>
            </a:fld>
            <a:endParaRPr lang="en-CA" dirty="0">
              <a:solidFill>
                <a:srgbClr val="FFFFFF"/>
              </a:solidFill>
              <a:latin typeface="Times New Roman" pitchFamily="18" charset="0"/>
            </a:endParaRPr>
          </a:p>
        </p:txBody>
      </p:sp>
      <p:sp>
        <p:nvSpPr>
          <p:cNvPr id="1402890" name="Rectangle 10"/>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atin typeface="Times New Roman" pitchFamily="18" charset="0"/>
              </a:defRPr>
            </a:lvl1pPr>
          </a:lstStyle>
          <a:p>
            <a:pPr>
              <a:defRPr/>
            </a:pPr>
            <a:fld id="{DF1A0825-9571-45A5-A9F1-E254D509A115}"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33"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hf hdr="0" ftr="0" dt="0"/>
  <p:txStyles>
    <p:titleStyle>
      <a:lvl1pPr algn="ctr" rtl="0" eaLnBrk="0" fontAlgn="base" hangingPunct="0">
        <a:spcBef>
          <a:spcPct val="0"/>
        </a:spcBef>
        <a:spcAft>
          <a:spcPct val="0"/>
        </a:spcAft>
        <a:defRPr sz="40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Arial" charset="0"/>
        </a:defRPr>
      </a:lvl2pPr>
      <a:lvl3pPr algn="ctr" rtl="0" eaLnBrk="0" fontAlgn="base" hangingPunct="0">
        <a:spcBef>
          <a:spcPct val="0"/>
        </a:spcBef>
        <a:spcAft>
          <a:spcPct val="0"/>
        </a:spcAft>
        <a:defRPr sz="4000">
          <a:solidFill>
            <a:schemeClr val="tx1"/>
          </a:solidFill>
          <a:latin typeface="Arial" charset="0"/>
        </a:defRPr>
      </a:lvl3pPr>
      <a:lvl4pPr algn="ctr" rtl="0" eaLnBrk="0" fontAlgn="base" hangingPunct="0">
        <a:spcBef>
          <a:spcPct val="0"/>
        </a:spcBef>
        <a:spcAft>
          <a:spcPct val="0"/>
        </a:spcAft>
        <a:defRPr sz="4000">
          <a:solidFill>
            <a:schemeClr val="tx1"/>
          </a:solidFill>
          <a:latin typeface="Arial" charset="0"/>
        </a:defRPr>
      </a:lvl4pPr>
      <a:lvl5pPr algn="ctr" rtl="0" eaLnBrk="0" fontAlgn="base" hangingPunct="0">
        <a:spcBef>
          <a:spcPct val="0"/>
        </a:spcBef>
        <a:spcAft>
          <a:spcPct val="0"/>
        </a:spcAft>
        <a:defRPr sz="4000">
          <a:solidFill>
            <a:schemeClr val="tx1"/>
          </a:solidFill>
          <a:latin typeface="Arial" charset="0"/>
        </a:defRPr>
      </a:lvl5pPr>
      <a:lvl6pPr marL="457200" algn="ctr" rtl="0" fontAlgn="base">
        <a:spcBef>
          <a:spcPct val="0"/>
        </a:spcBef>
        <a:spcAft>
          <a:spcPct val="0"/>
        </a:spcAft>
        <a:defRPr sz="4000">
          <a:solidFill>
            <a:schemeClr val="tx1"/>
          </a:solidFill>
          <a:latin typeface="Arial" charset="0"/>
        </a:defRPr>
      </a:lvl6pPr>
      <a:lvl7pPr marL="914400" algn="ctr" rtl="0" fontAlgn="base">
        <a:spcBef>
          <a:spcPct val="0"/>
        </a:spcBef>
        <a:spcAft>
          <a:spcPct val="0"/>
        </a:spcAft>
        <a:defRPr sz="4000">
          <a:solidFill>
            <a:schemeClr val="tx1"/>
          </a:solidFill>
          <a:latin typeface="Arial" charset="0"/>
        </a:defRPr>
      </a:lvl7pPr>
      <a:lvl8pPr marL="1371600" algn="ctr" rtl="0" fontAlgn="base">
        <a:spcBef>
          <a:spcPct val="0"/>
        </a:spcBef>
        <a:spcAft>
          <a:spcPct val="0"/>
        </a:spcAft>
        <a:defRPr sz="4000">
          <a:solidFill>
            <a:schemeClr val="tx1"/>
          </a:solidFill>
          <a:latin typeface="Arial" charset="0"/>
        </a:defRPr>
      </a:lvl8pPr>
      <a:lvl9pPr marL="1828800" algn="ctr" rtl="0" fontAlgn="base">
        <a:spcBef>
          <a:spcPct val="0"/>
        </a:spcBef>
        <a:spcAft>
          <a:spcPct val="0"/>
        </a:spcAft>
        <a:defRPr sz="4000">
          <a:solidFill>
            <a:schemeClr val="tx1"/>
          </a:solidFill>
          <a:latin typeface="Arial" charset="0"/>
        </a:defRPr>
      </a:lvl9pPr>
    </p:titleStyle>
    <p:bodyStyle>
      <a:lvl1pPr marL="441325" indent="-441325" algn="l" rtl="0" eaLnBrk="0" fontAlgn="base" hangingPunct="0">
        <a:spcBef>
          <a:spcPct val="20000"/>
        </a:spcBef>
        <a:spcAft>
          <a:spcPct val="0"/>
        </a:spcAft>
        <a:buClr>
          <a:srgbClr val="008000"/>
        </a:buClr>
        <a:buFont typeface="Wingdings" pitchFamily="2" charset="2"/>
        <a:buChar char="Ø"/>
        <a:defRPr sz="3200">
          <a:solidFill>
            <a:schemeClr val="tx1"/>
          </a:solidFill>
          <a:latin typeface="+mn-lt"/>
          <a:ea typeface="+mn-ea"/>
          <a:cs typeface="+mn-cs"/>
        </a:defRPr>
      </a:lvl1pPr>
      <a:lvl2pPr marL="990600" indent="-369888" algn="l" rtl="0" eaLnBrk="0" fontAlgn="base" hangingPunct="0">
        <a:spcBef>
          <a:spcPct val="20000"/>
        </a:spcBef>
        <a:spcAft>
          <a:spcPct val="0"/>
        </a:spcAft>
        <a:buClr>
          <a:srgbClr val="008000"/>
        </a:buClr>
        <a:buFont typeface="Wingdings 3" pitchFamily="18" charset="2"/>
        <a:buChar char="î"/>
        <a:defRPr sz="2800">
          <a:solidFill>
            <a:schemeClr val="tx1"/>
          </a:solidFill>
          <a:latin typeface="+mn-lt"/>
        </a:defRPr>
      </a:lvl2pPr>
      <a:lvl3pPr marL="1524000" indent="-354013" algn="l" rtl="0" eaLnBrk="0" fontAlgn="base" hangingPunct="0">
        <a:spcBef>
          <a:spcPct val="20000"/>
        </a:spcBef>
        <a:spcAft>
          <a:spcPct val="0"/>
        </a:spcAft>
        <a:buBlip>
          <a:blip r:embed="rId14"/>
        </a:buBlip>
        <a:defRPr sz="2400">
          <a:solidFill>
            <a:schemeClr val="tx1"/>
          </a:solidFill>
          <a:latin typeface="+mn-lt"/>
        </a:defRPr>
      </a:lvl3pPr>
      <a:lvl4pPr marL="1931988" indent="-228600" algn="l" rtl="0" eaLnBrk="0" fontAlgn="base" hangingPunct="0">
        <a:spcBef>
          <a:spcPct val="20000"/>
        </a:spcBef>
        <a:spcAft>
          <a:spcPct val="0"/>
        </a:spcAft>
        <a:buChar char="–"/>
        <a:defRPr sz="2000">
          <a:solidFill>
            <a:schemeClr val="tx1"/>
          </a:solidFill>
          <a:latin typeface="+mn-lt"/>
        </a:defRPr>
      </a:lvl4pPr>
      <a:lvl5pPr marL="2339975" indent="-228600" algn="l" rtl="0" eaLnBrk="0" fontAlgn="base" hangingPunct="0">
        <a:spcBef>
          <a:spcPct val="20000"/>
        </a:spcBef>
        <a:spcAft>
          <a:spcPct val="0"/>
        </a:spcAft>
        <a:buChar char="»"/>
        <a:defRPr sz="2000">
          <a:solidFill>
            <a:schemeClr val="tx1"/>
          </a:solidFill>
          <a:latin typeface="+mn-lt"/>
        </a:defRPr>
      </a:lvl5pPr>
      <a:lvl6pPr marL="2797175" indent="-228600" algn="l" rtl="0" fontAlgn="base">
        <a:spcBef>
          <a:spcPct val="20000"/>
        </a:spcBef>
        <a:spcAft>
          <a:spcPct val="0"/>
        </a:spcAft>
        <a:buChar char="»"/>
        <a:defRPr sz="2000">
          <a:solidFill>
            <a:schemeClr val="tx1"/>
          </a:solidFill>
          <a:latin typeface="+mn-lt"/>
        </a:defRPr>
      </a:lvl6pPr>
      <a:lvl7pPr marL="3254375" indent="-228600" algn="l" rtl="0" fontAlgn="base">
        <a:spcBef>
          <a:spcPct val="20000"/>
        </a:spcBef>
        <a:spcAft>
          <a:spcPct val="0"/>
        </a:spcAft>
        <a:buChar char="»"/>
        <a:defRPr sz="2000">
          <a:solidFill>
            <a:schemeClr val="tx1"/>
          </a:solidFill>
          <a:latin typeface="+mn-lt"/>
        </a:defRPr>
      </a:lvl7pPr>
      <a:lvl8pPr marL="3711575" indent="-228600" algn="l" rtl="0" fontAlgn="base">
        <a:spcBef>
          <a:spcPct val="20000"/>
        </a:spcBef>
        <a:spcAft>
          <a:spcPct val="0"/>
        </a:spcAft>
        <a:buChar char="»"/>
        <a:defRPr sz="2000">
          <a:solidFill>
            <a:schemeClr val="tx1"/>
          </a:solidFill>
          <a:latin typeface="+mn-lt"/>
        </a:defRPr>
      </a:lvl8pPr>
      <a:lvl9pPr marL="4168775"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 descr="magic"/>
          <p:cNvPicPr>
            <a:picLocks noChangeAspect="1" noChangeArrowheads="1"/>
          </p:cNvPicPr>
          <p:nvPr/>
        </p:nvPicPr>
        <p:blipFill>
          <a:blip r:embed="rId3"/>
          <a:srcRect/>
          <a:stretch>
            <a:fillRect/>
          </a:stretch>
        </p:blipFill>
        <p:spPr bwMode="auto">
          <a:xfrm>
            <a:off x="0" y="0"/>
            <a:ext cx="127000" cy="127000"/>
          </a:xfrm>
          <a:prstGeom prst="rect">
            <a:avLst/>
          </a:prstGeom>
          <a:noFill/>
          <a:ln w="9525">
            <a:noFill/>
            <a:miter lim="800000"/>
            <a:headEnd/>
            <a:tailEnd/>
          </a:ln>
        </p:spPr>
      </p:pic>
      <p:sp>
        <p:nvSpPr>
          <p:cNvPr id="3075" name="Text Box 3"/>
          <p:cNvSpPr txBox="1">
            <a:spLocks noChangeArrowheads="1"/>
          </p:cNvSpPr>
          <p:nvPr/>
        </p:nvSpPr>
        <p:spPr bwMode="auto">
          <a:xfrm>
            <a:off x="1741488" y="5797550"/>
            <a:ext cx="3543300" cy="730250"/>
          </a:xfrm>
          <a:prstGeom prst="rect">
            <a:avLst/>
          </a:prstGeom>
          <a:noFill/>
          <a:ln w="9525">
            <a:noFill/>
            <a:miter lim="800000"/>
            <a:headEnd/>
            <a:tailEnd/>
          </a:ln>
        </p:spPr>
        <p:txBody>
          <a:bodyPr>
            <a:spAutoFit/>
          </a:bodyPr>
          <a:lstStyle/>
          <a:p>
            <a:pPr eaLnBrk="0" hangingPunct="0"/>
            <a:r>
              <a:rPr lang="en-US" sz="1400" b="1"/>
              <a:t>Kim Norris</a:t>
            </a:r>
          </a:p>
          <a:p>
            <a:pPr eaLnBrk="0" hangingPunct="0"/>
            <a:r>
              <a:rPr lang="en-US" sz="1400" b="1"/>
              <a:t>Special Adviser to the Governor</a:t>
            </a:r>
          </a:p>
          <a:p>
            <a:pPr eaLnBrk="0" hangingPunct="0"/>
            <a:r>
              <a:rPr lang="en-US" sz="1400" b="1"/>
              <a:t>(Banking Supervision)</a:t>
            </a:r>
          </a:p>
        </p:txBody>
      </p:sp>
      <p:sp>
        <p:nvSpPr>
          <p:cNvPr id="3076" name="Rectangle 3079"/>
          <p:cNvSpPr>
            <a:spLocks noChangeArrowheads="1"/>
          </p:cNvSpPr>
          <p:nvPr/>
        </p:nvSpPr>
        <p:spPr bwMode="auto">
          <a:xfrm>
            <a:off x="1955800" y="1223963"/>
            <a:ext cx="6853238" cy="5048250"/>
          </a:xfrm>
          <a:prstGeom prst="rect">
            <a:avLst/>
          </a:prstGeom>
          <a:noFill/>
          <a:ln w="9525">
            <a:solidFill>
              <a:schemeClr val="bg1"/>
            </a:solidFill>
            <a:miter lim="800000"/>
            <a:headEnd/>
            <a:tailEnd/>
          </a:ln>
        </p:spPr>
        <p:txBody>
          <a:bodyPr anchor="ctr">
            <a:spAutoFit/>
          </a:bodyPr>
          <a:lstStyle/>
          <a:p>
            <a:pPr algn="ctr" eaLnBrk="0" hangingPunct="0"/>
            <a:endParaRPr lang="en-CA" sz="1200">
              <a:solidFill>
                <a:schemeClr val="bg1"/>
              </a:solidFill>
              <a:latin typeface="Arial Black" pitchFamily="34" charset="0"/>
            </a:endParaRPr>
          </a:p>
          <a:p>
            <a:pPr algn="ctr" eaLnBrk="0" hangingPunct="0"/>
            <a:r>
              <a:rPr lang="en-CA" sz="3500" i="1">
                <a:latin typeface="Arial Black" pitchFamily="34" charset="0"/>
              </a:rPr>
              <a:t>Macro-prudential</a:t>
            </a:r>
          </a:p>
          <a:p>
            <a:pPr algn="ctr" eaLnBrk="0" hangingPunct="0"/>
            <a:r>
              <a:rPr lang="en-CA" sz="3500" i="1">
                <a:latin typeface="Arial Black" pitchFamily="34" charset="0"/>
              </a:rPr>
              <a:t>Regulation</a:t>
            </a:r>
            <a:r>
              <a:rPr lang="en-CA" sz="3900" i="1">
                <a:latin typeface="Arial Black" pitchFamily="34" charset="0"/>
              </a:rPr>
              <a:t> </a:t>
            </a:r>
          </a:p>
          <a:p>
            <a:pPr algn="ctr" eaLnBrk="0" hangingPunct="0"/>
            <a:r>
              <a:rPr lang="en-CA" sz="3100" i="1">
                <a:latin typeface="Arial Black" pitchFamily="34" charset="0"/>
              </a:rPr>
              <a:t>as a Tool for </a:t>
            </a:r>
          </a:p>
          <a:p>
            <a:pPr algn="ctr" eaLnBrk="0" hangingPunct="0"/>
            <a:r>
              <a:rPr lang="en-CA" sz="3500" i="1">
                <a:latin typeface="Arial Black" pitchFamily="34" charset="0"/>
              </a:rPr>
              <a:t>Enhancing Financial System Stability</a:t>
            </a:r>
            <a:r>
              <a:rPr lang="en-CA" sz="3500" b="1" i="1">
                <a:latin typeface="Arial Black" pitchFamily="34" charset="0"/>
              </a:rPr>
              <a:t> </a:t>
            </a:r>
          </a:p>
          <a:p>
            <a:pPr algn="ctr" eaLnBrk="0" hangingPunct="0"/>
            <a:endParaRPr lang="en-US" sz="2200" b="1">
              <a:latin typeface="Arial Black" pitchFamily="34" charset="0"/>
            </a:endParaRPr>
          </a:p>
          <a:p>
            <a:pPr algn="ctr" eaLnBrk="0" hangingPunct="0"/>
            <a:r>
              <a:rPr lang="en-US" sz="1900" b="1">
                <a:latin typeface="Arial Black" pitchFamily="34" charset="0"/>
              </a:rPr>
              <a:t>Seminar for Banking Supervision &amp; Financial Policy Regulation of D-8 Member Central Banks</a:t>
            </a:r>
          </a:p>
          <a:p>
            <a:pPr algn="ctr" eaLnBrk="0" hangingPunct="0"/>
            <a:endParaRPr lang="en-US" sz="1600">
              <a:latin typeface="Arial Black" pitchFamily="34" charset="0"/>
            </a:endParaRPr>
          </a:p>
          <a:p>
            <a:pPr algn="ctr" eaLnBrk="0" hangingPunct="0"/>
            <a:r>
              <a:rPr lang="en-US" sz="1700">
                <a:latin typeface="Arial Black" pitchFamily="34" charset="0"/>
              </a:rPr>
              <a:t>Abuja, Nigeria</a:t>
            </a:r>
          </a:p>
          <a:p>
            <a:pPr algn="ctr" eaLnBrk="0" hangingPunct="0"/>
            <a:r>
              <a:rPr lang="en-US" sz="1300">
                <a:latin typeface="Arial Black" pitchFamily="34" charset="0"/>
              </a:rPr>
              <a:t>July 18-19, 2011</a:t>
            </a:r>
          </a:p>
          <a:p>
            <a:pPr algn="ctr" eaLnBrk="0" hangingPunct="0"/>
            <a:endParaRPr lang="en-US" sz="2000">
              <a:latin typeface="Arial Black"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3"/>
          <p:cNvSpPr>
            <a:spLocks noGrp="1"/>
          </p:cNvSpPr>
          <p:nvPr>
            <p:ph type="sldNum" sz="quarter" idx="10"/>
          </p:nvPr>
        </p:nvSpPr>
        <p:spPr>
          <a:noFill/>
        </p:spPr>
        <p:txBody>
          <a:bodyPr/>
          <a:lstStyle/>
          <a:p>
            <a:fld id="{BDDB96E1-6534-4D8A-AF81-8CF8D404E98F}" type="slidenum">
              <a:rPr lang="en-US" smtClean="0"/>
              <a:pPr/>
              <a:t>10</a:t>
            </a:fld>
            <a:endParaRPr lang="en-US" smtClean="0"/>
          </a:p>
        </p:txBody>
      </p:sp>
      <p:sp>
        <p:nvSpPr>
          <p:cNvPr id="12291" name="Rectangle 2"/>
          <p:cNvSpPr>
            <a:spLocks noGrp="1" noChangeArrowheads="1"/>
          </p:cNvSpPr>
          <p:nvPr>
            <p:ph type="body" idx="1"/>
          </p:nvPr>
        </p:nvSpPr>
        <p:spPr>
          <a:xfrm>
            <a:off x="1533525" y="1223963"/>
            <a:ext cx="7153275" cy="5065712"/>
          </a:xfrm>
        </p:spPr>
        <p:txBody>
          <a:bodyPr/>
          <a:lstStyle/>
          <a:p>
            <a:pPr eaLnBrk="1" hangingPunct="1">
              <a:buFont typeface="Wingdings" pitchFamily="2" charset="2"/>
              <a:buNone/>
            </a:pPr>
            <a:r>
              <a:rPr lang="en-CA" smtClean="0">
                <a:solidFill>
                  <a:schemeClr val="bg1"/>
                </a:solidFill>
              </a:rPr>
              <a:t> After</a:t>
            </a:r>
          </a:p>
          <a:p>
            <a:pPr eaLnBrk="1" hangingPunct="1"/>
            <a:r>
              <a:rPr lang="en-CA" sz="2700" smtClean="0"/>
              <a:t>Objective</a:t>
            </a:r>
          </a:p>
          <a:p>
            <a:pPr lvl="1" eaLnBrk="1" hangingPunct="1"/>
            <a:r>
              <a:rPr lang="en-CA" sz="2300" smtClean="0"/>
              <a:t>limiting systemic or system wide financial risk</a:t>
            </a:r>
          </a:p>
          <a:p>
            <a:pPr eaLnBrk="1" hangingPunct="1"/>
            <a:r>
              <a:rPr lang="en-CA" sz="2700" smtClean="0"/>
              <a:t>Scope of Analysis</a:t>
            </a:r>
          </a:p>
          <a:p>
            <a:pPr lvl="1" eaLnBrk="1" hangingPunct="1"/>
            <a:r>
              <a:rPr lang="en-CA" sz="2300" smtClean="0"/>
              <a:t>financial system as a whole and its interactions with the real economy</a:t>
            </a:r>
          </a:p>
          <a:p>
            <a:pPr eaLnBrk="1" hangingPunct="1"/>
            <a:r>
              <a:rPr lang="en-CA" sz="2700" smtClean="0"/>
              <a:t>Set of powers and instruments/governance</a:t>
            </a:r>
          </a:p>
          <a:p>
            <a:pPr lvl="1" eaLnBrk="1" hangingPunct="1"/>
            <a:r>
              <a:rPr lang="en-CA" sz="2300" smtClean="0"/>
              <a:t>prudential tools and those specifically assigned to macro-prudential authorities</a:t>
            </a:r>
          </a:p>
          <a:p>
            <a:pPr lvl="1" eaLnBrk="1" hangingPunct="1"/>
            <a:endParaRPr lang="en-CA" sz="2100" smtClean="0"/>
          </a:p>
        </p:txBody>
      </p:sp>
      <p:sp>
        <p:nvSpPr>
          <p:cNvPr id="12292"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12293" name="Rectangle 6"/>
          <p:cNvSpPr>
            <a:spLocks noChangeArrowheads="1"/>
          </p:cNvSpPr>
          <p:nvPr/>
        </p:nvSpPr>
        <p:spPr bwMode="auto">
          <a:xfrm>
            <a:off x="1716088" y="207963"/>
            <a:ext cx="7024687" cy="1323975"/>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500" i="1">
                <a:solidFill>
                  <a:srgbClr val="009900"/>
                </a:solidFill>
                <a:latin typeface="Arial Black" pitchFamily="34" charset="0"/>
              </a:rPr>
              <a:t>Defining Elements </a:t>
            </a:r>
          </a:p>
          <a:p>
            <a:pPr algn="ctr" eaLnBrk="0" hangingPunct="0"/>
            <a:r>
              <a:rPr lang="en-CA" sz="2300" i="1">
                <a:solidFill>
                  <a:srgbClr val="009900"/>
                </a:solidFill>
                <a:latin typeface="Arial Black" pitchFamily="34" charset="0"/>
              </a:rPr>
              <a:t>of Macro-prudential Policy</a:t>
            </a:r>
            <a:endParaRPr lang="en-US" sz="23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3"/>
          <p:cNvSpPr>
            <a:spLocks noGrp="1"/>
          </p:cNvSpPr>
          <p:nvPr>
            <p:ph type="sldNum" sz="quarter" idx="10"/>
          </p:nvPr>
        </p:nvSpPr>
        <p:spPr>
          <a:noFill/>
        </p:spPr>
        <p:txBody>
          <a:bodyPr/>
          <a:lstStyle/>
          <a:p>
            <a:fld id="{A80AF4A2-0E4B-4A80-8785-87F7DF8E4117}" type="slidenum">
              <a:rPr lang="en-US" smtClean="0"/>
              <a:pPr/>
              <a:t>11</a:t>
            </a:fld>
            <a:endParaRPr lang="en-US" smtClean="0"/>
          </a:p>
        </p:txBody>
      </p:sp>
      <p:sp>
        <p:nvSpPr>
          <p:cNvPr id="13315" name="Rectangle 2"/>
          <p:cNvSpPr>
            <a:spLocks noGrp="1" noChangeArrowheads="1"/>
          </p:cNvSpPr>
          <p:nvPr>
            <p:ph type="body" idx="1"/>
          </p:nvPr>
        </p:nvSpPr>
        <p:spPr>
          <a:xfrm>
            <a:off x="1533525" y="1223963"/>
            <a:ext cx="7153275" cy="5065712"/>
          </a:xfrm>
        </p:spPr>
        <p:txBody>
          <a:bodyPr/>
          <a:lstStyle/>
          <a:p>
            <a:pPr eaLnBrk="1" hangingPunct="1">
              <a:buFont typeface="Wingdings" pitchFamily="2" charset="2"/>
              <a:buNone/>
            </a:pPr>
            <a:r>
              <a:rPr lang="en-CA" smtClean="0">
                <a:solidFill>
                  <a:schemeClr val="bg1"/>
                </a:solidFill>
              </a:rPr>
              <a:t> After</a:t>
            </a:r>
          </a:p>
          <a:p>
            <a:pPr eaLnBrk="1" hangingPunct="1"/>
            <a:r>
              <a:rPr lang="en-CA" sz="2500" smtClean="0"/>
              <a:t>Macro-prudential policy is a complement to micro-prudential policy and interacts with other public policy that have an impact on financial stability </a:t>
            </a:r>
          </a:p>
          <a:p>
            <a:pPr eaLnBrk="1" hangingPunct="1"/>
            <a:r>
              <a:rPr lang="en-CA" sz="2500" smtClean="0"/>
              <a:t>Aims to address </a:t>
            </a:r>
            <a:r>
              <a:rPr lang="en-CA" sz="2500" b="1" smtClean="0"/>
              <a:t>two dimensions </a:t>
            </a:r>
            <a:r>
              <a:rPr lang="en-CA" sz="2500" smtClean="0"/>
              <a:t>of system wide risk</a:t>
            </a:r>
          </a:p>
          <a:p>
            <a:pPr lvl="1" eaLnBrk="1" hangingPunct="1"/>
            <a:r>
              <a:rPr lang="en-CA" sz="2400" smtClean="0"/>
              <a:t>over time – the </a:t>
            </a:r>
            <a:r>
              <a:rPr lang="en-CA" sz="2400" i="1" smtClean="0"/>
              <a:t>time</a:t>
            </a:r>
            <a:r>
              <a:rPr lang="en-CA" sz="2400" smtClean="0"/>
              <a:t> dimension</a:t>
            </a:r>
          </a:p>
          <a:p>
            <a:pPr lvl="1" eaLnBrk="1" hangingPunct="1"/>
            <a:r>
              <a:rPr lang="en-CA" sz="2400" smtClean="0"/>
              <a:t>at a given point in time – the </a:t>
            </a:r>
            <a:r>
              <a:rPr lang="en-CA" sz="2400" i="1" smtClean="0"/>
              <a:t>cross sectional </a:t>
            </a:r>
            <a:r>
              <a:rPr lang="en-CA" sz="2400" smtClean="0"/>
              <a:t>dimension</a:t>
            </a:r>
          </a:p>
        </p:txBody>
      </p:sp>
      <p:sp>
        <p:nvSpPr>
          <p:cNvPr id="13316"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13317" name="Rectangle 6"/>
          <p:cNvSpPr>
            <a:spLocks noChangeArrowheads="1"/>
          </p:cNvSpPr>
          <p:nvPr/>
        </p:nvSpPr>
        <p:spPr bwMode="auto">
          <a:xfrm>
            <a:off x="1716088" y="207963"/>
            <a:ext cx="7024687" cy="1323975"/>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500" i="1">
                <a:solidFill>
                  <a:srgbClr val="009900"/>
                </a:solidFill>
                <a:latin typeface="Arial Black" pitchFamily="34" charset="0"/>
              </a:rPr>
              <a:t>Defining Elements </a:t>
            </a:r>
          </a:p>
          <a:p>
            <a:pPr algn="ctr" eaLnBrk="0" hangingPunct="0"/>
            <a:r>
              <a:rPr lang="en-CA" sz="2300" i="1">
                <a:solidFill>
                  <a:srgbClr val="009900"/>
                </a:solidFill>
                <a:latin typeface="Arial Black" pitchFamily="34" charset="0"/>
              </a:rPr>
              <a:t>of Macro-prudential Policy</a:t>
            </a:r>
            <a:endParaRPr lang="en-US" sz="23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3"/>
          <p:cNvSpPr>
            <a:spLocks noGrp="1"/>
          </p:cNvSpPr>
          <p:nvPr>
            <p:ph type="sldNum" sz="quarter" idx="10"/>
          </p:nvPr>
        </p:nvSpPr>
        <p:spPr>
          <a:noFill/>
        </p:spPr>
        <p:txBody>
          <a:bodyPr/>
          <a:lstStyle/>
          <a:p>
            <a:fld id="{447D6E0E-846D-476B-A856-D776DBB23A75}" type="slidenum">
              <a:rPr lang="en-US" smtClean="0"/>
              <a:pPr/>
              <a:t>12</a:t>
            </a:fld>
            <a:endParaRPr lang="en-US" smtClean="0"/>
          </a:p>
        </p:txBody>
      </p:sp>
      <p:sp>
        <p:nvSpPr>
          <p:cNvPr id="14339" name="Rectangle 2"/>
          <p:cNvSpPr>
            <a:spLocks noGrp="1" noChangeArrowheads="1"/>
          </p:cNvSpPr>
          <p:nvPr>
            <p:ph type="body" idx="1"/>
          </p:nvPr>
        </p:nvSpPr>
        <p:spPr>
          <a:xfrm>
            <a:off x="1533525" y="1223963"/>
            <a:ext cx="7153275" cy="5065712"/>
          </a:xfrm>
        </p:spPr>
        <p:txBody>
          <a:bodyPr/>
          <a:lstStyle/>
          <a:p>
            <a:pPr eaLnBrk="1" hangingPunct="1">
              <a:buFont typeface="Wingdings" pitchFamily="2" charset="2"/>
              <a:buNone/>
            </a:pPr>
            <a:r>
              <a:rPr lang="en-CA" smtClean="0">
                <a:solidFill>
                  <a:schemeClr val="bg1"/>
                </a:solidFill>
              </a:rPr>
              <a:t> After</a:t>
            </a:r>
          </a:p>
          <a:p>
            <a:pPr eaLnBrk="1" hangingPunct="1"/>
            <a:r>
              <a:rPr lang="en-CA" sz="2700" smtClean="0"/>
              <a:t>The </a:t>
            </a:r>
            <a:r>
              <a:rPr lang="en-CA" sz="2700" b="1" i="1" smtClean="0"/>
              <a:t>time</a:t>
            </a:r>
            <a:r>
              <a:rPr lang="en-CA" sz="2700" smtClean="0"/>
              <a:t> dimension – key issue</a:t>
            </a:r>
          </a:p>
          <a:p>
            <a:pPr lvl="1" eaLnBrk="1" hangingPunct="1"/>
            <a:r>
              <a:rPr lang="en-CA" sz="2400" smtClean="0"/>
              <a:t>to mitigate/dampen financial system procyclicality</a:t>
            </a:r>
          </a:p>
          <a:p>
            <a:pPr lvl="2" eaLnBrk="1" hangingPunct="1"/>
            <a:r>
              <a:rPr lang="en-CA" sz="2100" smtClean="0"/>
              <a:t>in economic upswings – financial system creates and tends to be overexposed to aggregate risk, via ample credit availability, rapid increases in asset prices, leverage and maturity mismatches</a:t>
            </a:r>
          </a:p>
          <a:p>
            <a:pPr lvl="2" eaLnBrk="1" hangingPunct="1"/>
            <a:r>
              <a:rPr lang="en-CA" sz="2100" smtClean="0"/>
              <a:t>focus is how to put in place various forms of buffers that act counter cyclically thereby restraining the build up of systemic risk</a:t>
            </a:r>
          </a:p>
        </p:txBody>
      </p:sp>
      <p:sp>
        <p:nvSpPr>
          <p:cNvPr id="14340"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14341" name="Rectangle 6"/>
          <p:cNvSpPr>
            <a:spLocks noChangeArrowheads="1"/>
          </p:cNvSpPr>
          <p:nvPr/>
        </p:nvSpPr>
        <p:spPr bwMode="auto">
          <a:xfrm>
            <a:off x="1716088" y="207963"/>
            <a:ext cx="7024687" cy="984250"/>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800" i="1">
                <a:solidFill>
                  <a:srgbClr val="009900"/>
                </a:solidFill>
                <a:latin typeface="Arial Black" pitchFamily="34" charset="0"/>
              </a:rPr>
              <a:t>Dimensions of System Wide Risk</a:t>
            </a:r>
            <a:endParaRPr lang="en-US" sz="28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3"/>
          <p:cNvSpPr>
            <a:spLocks noGrp="1"/>
          </p:cNvSpPr>
          <p:nvPr>
            <p:ph type="sldNum" sz="quarter" idx="10"/>
          </p:nvPr>
        </p:nvSpPr>
        <p:spPr>
          <a:noFill/>
        </p:spPr>
        <p:txBody>
          <a:bodyPr/>
          <a:lstStyle/>
          <a:p>
            <a:fld id="{41811956-ADA2-4066-99D1-2F85574F6BC0}" type="slidenum">
              <a:rPr lang="en-US" smtClean="0"/>
              <a:pPr/>
              <a:t>13</a:t>
            </a:fld>
            <a:endParaRPr lang="en-US" smtClean="0"/>
          </a:p>
        </p:txBody>
      </p:sp>
      <p:sp>
        <p:nvSpPr>
          <p:cNvPr id="15363" name="Rectangle 2"/>
          <p:cNvSpPr>
            <a:spLocks noGrp="1" noChangeArrowheads="1"/>
          </p:cNvSpPr>
          <p:nvPr>
            <p:ph type="body" idx="1"/>
          </p:nvPr>
        </p:nvSpPr>
        <p:spPr>
          <a:xfrm>
            <a:off x="1533525" y="1223963"/>
            <a:ext cx="7153275" cy="5065712"/>
          </a:xfrm>
        </p:spPr>
        <p:txBody>
          <a:bodyPr/>
          <a:lstStyle/>
          <a:p>
            <a:pPr eaLnBrk="1" hangingPunct="1">
              <a:buFont typeface="Wingdings" pitchFamily="2" charset="2"/>
              <a:buNone/>
            </a:pPr>
            <a:r>
              <a:rPr lang="en-CA" smtClean="0">
                <a:solidFill>
                  <a:schemeClr val="bg1"/>
                </a:solidFill>
              </a:rPr>
              <a:t> After</a:t>
            </a:r>
          </a:p>
          <a:p>
            <a:pPr eaLnBrk="1" hangingPunct="1"/>
            <a:r>
              <a:rPr lang="en-CA" sz="2600" smtClean="0"/>
              <a:t>The </a:t>
            </a:r>
            <a:r>
              <a:rPr lang="en-CA" sz="2600" b="1" i="1" smtClean="0"/>
              <a:t>cross sectional </a:t>
            </a:r>
            <a:r>
              <a:rPr lang="en-CA" sz="2600" smtClean="0"/>
              <a:t>dimension – key issue</a:t>
            </a:r>
          </a:p>
          <a:p>
            <a:pPr lvl="1" eaLnBrk="1" hangingPunct="1"/>
            <a:r>
              <a:rPr lang="en-CA" sz="2400" smtClean="0"/>
              <a:t>to reduce systemic risk concentrations which can arise from</a:t>
            </a:r>
          </a:p>
          <a:p>
            <a:pPr lvl="2" eaLnBrk="1" hangingPunct="1"/>
            <a:r>
              <a:rPr lang="en-CA" sz="2100" smtClean="0"/>
              <a:t>similar exposures across financial institutions (from assets, liabilities, dependence on common services)</a:t>
            </a:r>
          </a:p>
          <a:p>
            <a:pPr lvl="2" eaLnBrk="1" hangingPunct="1"/>
            <a:r>
              <a:rPr lang="en-CA" sz="2100" smtClean="0"/>
              <a:t>direct balance sheet linkages (counterparty risk)</a:t>
            </a:r>
          </a:p>
          <a:p>
            <a:pPr eaLnBrk="1" hangingPunct="1"/>
            <a:r>
              <a:rPr lang="en-CA" sz="2600" smtClean="0"/>
              <a:t>Macro-prudential policymaking requires monitoring system wide risks in </a:t>
            </a:r>
            <a:r>
              <a:rPr lang="en-CA" sz="2600" u="sng" smtClean="0"/>
              <a:t>both </a:t>
            </a:r>
            <a:r>
              <a:rPr lang="en-CA" sz="2600" smtClean="0"/>
              <a:t>dimensions</a:t>
            </a:r>
          </a:p>
        </p:txBody>
      </p:sp>
      <p:sp>
        <p:nvSpPr>
          <p:cNvPr id="15364"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15365" name="Rectangle 6"/>
          <p:cNvSpPr>
            <a:spLocks noChangeArrowheads="1"/>
          </p:cNvSpPr>
          <p:nvPr/>
        </p:nvSpPr>
        <p:spPr bwMode="auto">
          <a:xfrm>
            <a:off x="1716088" y="207963"/>
            <a:ext cx="7024687" cy="984250"/>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800" i="1">
                <a:solidFill>
                  <a:srgbClr val="009900"/>
                </a:solidFill>
                <a:latin typeface="Arial Black" pitchFamily="34" charset="0"/>
              </a:rPr>
              <a:t>Dimensions of System Wide Risk</a:t>
            </a:r>
            <a:endParaRPr lang="en-US" sz="28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3"/>
          <p:cNvSpPr>
            <a:spLocks noGrp="1"/>
          </p:cNvSpPr>
          <p:nvPr>
            <p:ph type="sldNum" sz="quarter" idx="10"/>
          </p:nvPr>
        </p:nvSpPr>
        <p:spPr>
          <a:noFill/>
        </p:spPr>
        <p:txBody>
          <a:bodyPr/>
          <a:lstStyle/>
          <a:p>
            <a:fld id="{8E03954B-0D3B-43EB-AC92-17B429D8A2A2}" type="slidenum">
              <a:rPr lang="en-US" smtClean="0"/>
              <a:pPr/>
              <a:t>14</a:t>
            </a:fld>
            <a:endParaRPr lang="en-US" smtClean="0"/>
          </a:p>
        </p:txBody>
      </p:sp>
      <p:sp>
        <p:nvSpPr>
          <p:cNvPr id="16387" name="Rectangle 2"/>
          <p:cNvSpPr>
            <a:spLocks noGrp="1" noChangeArrowheads="1"/>
          </p:cNvSpPr>
          <p:nvPr>
            <p:ph type="body" idx="1"/>
          </p:nvPr>
        </p:nvSpPr>
        <p:spPr>
          <a:xfrm>
            <a:off x="1533525" y="1223963"/>
            <a:ext cx="7153275" cy="5065712"/>
          </a:xfrm>
        </p:spPr>
        <p:txBody>
          <a:bodyPr/>
          <a:lstStyle/>
          <a:p>
            <a:pPr eaLnBrk="1" hangingPunct="1">
              <a:buFont typeface="Wingdings" pitchFamily="2" charset="2"/>
              <a:buNone/>
            </a:pPr>
            <a:r>
              <a:rPr lang="en-CA" smtClean="0">
                <a:solidFill>
                  <a:schemeClr val="bg1"/>
                </a:solidFill>
              </a:rPr>
              <a:t> After</a:t>
            </a:r>
          </a:p>
          <a:p>
            <a:pPr eaLnBrk="1" hangingPunct="1"/>
            <a:r>
              <a:rPr lang="en-CA" sz="2700" smtClean="0"/>
              <a:t>Key international initiatives have been taken to address procyclicality including</a:t>
            </a:r>
          </a:p>
          <a:p>
            <a:pPr lvl="1" eaLnBrk="1" hangingPunct="1"/>
            <a:r>
              <a:rPr lang="en-CA" sz="2300" smtClean="0"/>
              <a:t>Basel III</a:t>
            </a:r>
          </a:p>
          <a:p>
            <a:pPr lvl="2" eaLnBrk="1" hangingPunct="1"/>
            <a:r>
              <a:rPr lang="en-CA" sz="2200" smtClean="0"/>
              <a:t>steps to reduce procyclicality of risk weighted assets</a:t>
            </a:r>
          </a:p>
          <a:p>
            <a:pPr lvl="2" eaLnBrk="1" hangingPunct="1"/>
            <a:r>
              <a:rPr lang="en-CA" sz="2200" smtClean="0"/>
              <a:t>specific macro-prudential overlay – countercyclical capital buffer</a:t>
            </a:r>
          </a:p>
          <a:p>
            <a:pPr lvl="2" eaLnBrk="1" hangingPunct="1"/>
            <a:r>
              <a:rPr lang="en-CA" sz="2200" smtClean="0"/>
              <a:t>permanent capital conservation buffer</a:t>
            </a:r>
          </a:p>
          <a:p>
            <a:pPr lvl="2" eaLnBrk="1" hangingPunct="1"/>
            <a:r>
              <a:rPr lang="en-CA" sz="2200" smtClean="0"/>
              <a:t>leverage ratio</a:t>
            </a:r>
          </a:p>
        </p:txBody>
      </p:sp>
      <p:sp>
        <p:nvSpPr>
          <p:cNvPr id="16388"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16389" name="Rectangle 6"/>
          <p:cNvSpPr>
            <a:spLocks noChangeArrowheads="1"/>
          </p:cNvSpPr>
          <p:nvPr/>
        </p:nvSpPr>
        <p:spPr bwMode="auto">
          <a:xfrm>
            <a:off x="1716088" y="207963"/>
            <a:ext cx="7024687" cy="1323975"/>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500" i="1" u="sng">
                <a:solidFill>
                  <a:srgbClr val="009900"/>
                </a:solidFill>
                <a:latin typeface="Arial Black" pitchFamily="34" charset="0"/>
              </a:rPr>
              <a:t>Time </a:t>
            </a:r>
            <a:r>
              <a:rPr lang="en-CA" sz="2500" i="1">
                <a:solidFill>
                  <a:srgbClr val="009900"/>
                </a:solidFill>
                <a:latin typeface="Arial Black" pitchFamily="34" charset="0"/>
              </a:rPr>
              <a:t>Dimension </a:t>
            </a:r>
          </a:p>
          <a:p>
            <a:pPr algn="ctr" eaLnBrk="0" hangingPunct="0"/>
            <a:r>
              <a:rPr lang="en-CA" sz="2300" i="1">
                <a:solidFill>
                  <a:srgbClr val="009900"/>
                </a:solidFill>
                <a:latin typeface="Arial Black" pitchFamily="34" charset="0"/>
              </a:rPr>
              <a:t>Policy Tools </a:t>
            </a:r>
            <a:endParaRPr lang="en-US" sz="23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3"/>
          <p:cNvSpPr>
            <a:spLocks noGrp="1"/>
          </p:cNvSpPr>
          <p:nvPr>
            <p:ph type="sldNum" sz="quarter" idx="10"/>
          </p:nvPr>
        </p:nvSpPr>
        <p:spPr>
          <a:noFill/>
        </p:spPr>
        <p:txBody>
          <a:bodyPr/>
          <a:lstStyle/>
          <a:p>
            <a:fld id="{52DE792B-D82E-4B3C-ADD6-515405BF029F}" type="slidenum">
              <a:rPr lang="en-US" smtClean="0"/>
              <a:pPr/>
              <a:t>15</a:t>
            </a:fld>
            <a:endParaRPr lang="en-US" smtClean="0"/>
          </a:p>
        </p:txBody>
      </p:sp>
      <p:sp>
        <p:nvSpPr>
          <p:cNvPr id="17411" name="Rectangle 2"/>
          <p:cNvSpPr>
            <a:spLocks noGrp="1" noChangeArrowheads="1"/>
          </p:cNvSpPr>
          <p:nvPr>
            <p:ph type="body" idx="1"/>
          </p:nvPr>
        </p:nvSpPr>
        <p:spPr>
          <a:xfrm>
            <a:off x="1533525" y="1068388"/>
            <a:ext cx="7153275" cy="5221287"/>
          </a:xfrm>
        </p:spPr>
        <p:txBody>
          <a:bodyPr/>
          <a:lstStyle/>
          <a:p>
            <a:pPr eaLnBrk="1" hangingPunct="1">
              <a:buFont typeface="Wingdings" pitchFamily="2" charset="2"/>
              <a:buNone/>
            </a:pPr>
            <a:r>
              <a:rPr lang="en-CA" smtClean="0">
                <a:solidFill>
                  <a:schemeClr val="bg1"/>
                </a:solidFill>
              </a:rPr>
              <a:t> After</a:t>
            </a:r>
          </a:p>
          <a:p>
            <a:pPr eaLnBrk="1" hangingPunct="1"/>
            <a:r>
              <a:rPr lang="en-CA" sz="2500" smtClean="0"/>
              <a:t>Key international initiatives have been taken to address procyclicality including </a:t>
            </a:r>
            <a:r>
              <a:rPr lang="en-CA" sz="2100" smtClean="0"/>
              <a:t>(cont’d)</a:t>
            </a:r>
          </a:p>
          <a:p>
            <a:pPr lvl="1" eaLnBrk="1" hangingPunct="1"/>
            <a:r>
              <a:rPr lang="en-CA" sz="2300" smtClean="0"/>
              <a:t>margins and haircuts on securities used as collateral </a:t>
            </a:r>
          </a:p>
          <a:p>
            <a:pPr lvl="2" eaLnBrk="1" hangingPunct="1"/>
            <a:r>
              <a:rPr lang="en-CA" sz="2000" smtClean="0"/>
              <a:t>Committee on the Global Financial System (CGFS) - recommendations </a:t>
            </a:r>
          </a:p>
          <a:p>
            <a:pPr lvl="3" eaLnBrk="1" hangingPunct="1"/>
            <a:r>
              <a:rPr lang="en-CA" sz="1800" smtClean="0"/>
              <a:t>to limit build up of leverage in good times/soften system wide effects during a market downturn</a:t>
            </a:r>
          </a:p>
          <a:p>
            <a:pPr lvl="3"/>
            <a:r>
              <a:rPr lang="en-CA" sz="1800" smtClean="0"/>
              <a:t>aim to promote margining practices that are more stable across the cycle and calibrated to include periods of stressed market conditions, thereby reducing procyclicality</a:t>
            </a:r>
          </a:p>
        </p:txBody>
      </p:sp>
      <p:sp>
        <p:nvSpPr>
          <p:cNvPr id="17412"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17413" name="Rectangle 6"/>
          <p:cNvSpPr>
            <a:spLocks noChangeArrowheads="1"/>
          </p:cNvSpPr>
          <p:nvPr/>
        </p:nvSpPr>
        <p:spPr bwMode="auto">
          <a:xfrm>
            <a:off x="1716088" y="207963"/>
            <a:ext cx="7024687" cy="1323975"/>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500" i="1" u="sng">
                <a:solidFill>
                  <a:srgbClr val="009900"/>
                </a:solidFill>
                <a:latin typeface="Arial Black" pitchFamily="34" charset="0"/>
              </a:rPr>
              <a:t>Time</a:t>
            </a:r>
            <a:r>
              <a:rPr lang="en-CA" sz="2500" i="1">
                <a:solidFill>
                  <a:srgbClr val="009900"/>
                </a:solidFill>
                <a:latin typeface="Arial Black" pitchFamily="34" charset="0"/>
              </a:rPr>
              <a:t> Dimension </a:t>
            </a:r>
          </a:p>
          <a:p>
            <a:pPr algn="ctr" eaLnBrk="0" hangingPunct="0"/>
            <a:r>
              <a:rPr lang="en-CA" sz="2300" i="1">
                <a:solidFill>
                  <a:srgbClr val="009900"/>
                </a:solidFill>
                <a:latin typeface="Arial Black" pitchFamily="34" charset="0"/>
              </a:rPr>
              <a:t>Policy Tools </a:t>
            </a:r>
            <a:endParaRPr lang="en-US" sz="23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p>
            <a:fld id="{5E958E3D-C695-4510-887E-8791FE6B0659}" type="slidenum">
              <a:rPr lang="en-US" smtClean="0"/>
              <a:pPr/>
              <a:t>16</a:t>
            </a:fld>
            <a:endParaRPr lang="en-US" smtClean="0"/>
          </a:p>
        </p:txBody>
      </p:sp>
      <p:sp>
        <p:nvSpPr>
          <p:cNvPr id="5123" name="Rectangle 2"/>
          <p:cNvSpPr>
            <a:spLocks noGrp="1" noChangeArrowheads="1"/>
          </p:cNvSpPr>
          <p:nvPr>
            <p:ph type="body" idx="1"/>
          </p:nvPr>
        </p:nvSpPr>
        <p:spPr>
          <a:xfrm>
            <a:off x="1533525" y="1293813"/>
            <a:ext cx="7153275" cy="4995862"/>
          </a:xfrm>
        </p:spPr>
        <p:txBody>
          <a:bodyPr/>
          <a:lstStyle/>
          <a:p>
            <a:pPr eaLnBrk="1" hangingPunct="1">
              <a:buFont typeface="Wingdings" pitchFamily="2" charset="2"/>
              <a:buNone/>
              <a:defRPr/>
            </a:pPr>
            <a:r>
              <a:rPr lang="en-CA" dirty="0" smtClean="0">
                <a:solidFill>
                  <a:schemeClr val="bg1"/>
                </a:solidFill>
              </a:rPr>
              <a:t> After</a:t>
            </a:r>
          </a:p>
          <a:p>
            <a:pPr eaLnBrk="1" hangingPunct="1">
              <a:defRPr/>
            </a:pPr>
            <a:r>
              <a:rPr lang="en-CA" sz="2500" dirty="0" smtClean="0"/>
              <a:t>Key international initiatives have been taken to address procyclicality including </a:t>
            </a:r>
            <a:r>
              <a:rPr lang="en-CA" sz="2100" dirty="0" smtClean="0"/>
              <a:t>(cont’d)</a:t>
            </a:r>
          </a:p>
          <a:p>
            <a:pPr lvl="1">
              <a:defRPr/>
            </a:pPr>
            <a:r>
              <a:rPr lang="en-CA" sz="2400" dirty="0" smtClean="0"/>
              <a:t>expected loss provisioning</a:t>
            </a:r>
            <a:r>
              <a:rPr lang="en-US" sz="2400" dirty="0" smtClean="0">
                <a:ea typeface="+mn-ea"/>
                <a:cs typeface="+mn-cs"/>
              </a:rPr>
              <a:t> </a:t>
            </a:r>
          </a:p>
          <a:p>
            <a:pPr lvl="2">
              <a:defRPr/>
            </a:pPr>
            <a:r>
              <a:rPr lang="en-US" sz="2000" dirty="0" smtClean="0">
                <a:ea typeface="+mn-ea"/>
                <a:cs typeface="+mn-cs"/>
              </a:rPr>
              <a:t>accounting standards for loan loss provisioning can impact procyclicality</a:t>
            </a:r>
          </a:p>
          <a:p>
            <a:pPr lvl="2">
              <a:defRPr/>
            </a:pPr>
            <a:r>
              <a:rPr lang="en-US" sz="2000" dirty="0" smtClean="0">
                <a:ea typeface="+mn-ea"/>
                <a:cs typeface="+mn-cs"/>
              </a:rPr>
              <a:t>IASB/FASB have responded to requests by G20 and FSB to reach a common solution that provides a more forward-looking approach to accounting for credit losses through a joint IASB/FASB exposure draft – will lead to BCBS guidance/principles</a:t>
            </a:r>
          </a:p>
        </p:txBody>
      </p:sp>
      <p:sp>
        <p:nvSpPr>
          <p:cNvPr id="18436"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18437" name="Rectangle 6"/>
          <p:cNvSpPr>
            <a:spLocks noChangeArrowheads="1"/>
          </p:cNvSpPr>
          <p:nvPr/>
        </p:nvSpPr>
        <p:spPr bwMode="auto">
          <a:xfrm>
            <a:off x="1716088" y="207963"/>
            <a:ext cx="7024687" cy="1323975"/>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500" i="1" u="sng">
                <a:solidFill>
                  <a:srgbClr val="009900"/>
                </a:solidFill>
                <a:latin typeface="Arial Black" pitchFamily="34" charset="0"/>
              </a:rPr>
              <a:t>Time</a:t>
            </a:r>
            <a:r>
              <a:rPr lang="en-CA" sz="2500" i="1">
                <a:solidFill>
                  <a:srgbClr val="009900"/>
                </a:solidFill>
                <a:latin typeface="Arial Black" pitchFamily="34" charset="0"/>
              </a:rPr>
              <a:t> Dimension </a:t>
            </a:r>
          </a:p>
          <a:p>
            <a:pPr algn="ctr" eaLnBrk="0" hangingPunct="0"/>
            <a:r>
              <a:rPr lang="en-CA" sz="2300" i="1">
                <a:solidFill>
                  <a:srgbClr val="009900"/>
                </a:solidFill>
                <a:latin typeface="Arial Black" pitchFamily="34" charset="0"/>
              </a:rPr>
              <a:t>Policy Tools  </a:t>
            </a:r>
            <a:endParaRPr lang="en-US" sz="23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3"/>
          <p:cNvSpPr>
            <a:spLocks noGrp="1"/>
          </p:cNvSpPr>
          <p:nvPr>
            <p:ph type="sldNum" sz="quarter" idx="10"/>
          </p:nvPr>
        </p:nvSpPr>
        <p:spPr>
          <a:noFill/>
        </p:spPr>
        <p:txBody>
          <a:bodyPr/>
          <a:lstStyle/>
          <a:p>
            <a:fld id="{696A332D-3FF5-4916-9CDE-3B759C3A9A64}" type="slidenum">
              <a:rPr lang="en-US" smtClean="0"/>
              <a:pPr/>
              <a:t>17</a:t>
            </a:fld>
            <a:endParaRPr lang="en-US" smtClean="0"/>
          </a:p>
        </p:txBody>
      </p:sp>
      <p:sp>
        <p:nvSpPr>
          <p:cNvPr id="5123" name="Rectangle 2"/>
          <p:cNvSpPr>
            <a:spLocks noGrp="1" noChangeArrowheads="1"/>
          </p:cNvSpPr>
          <p:nvPr>
            <p:ph type="body" idx="1"/>
          </p:nvPr>
        </p:nvSpPr>
        <p:spPr>
          <a:xfrm>
            <a:off x="1533525" y="1068388"/>
            <a:ext cx="7153275" cy="5221287"/>
          </a:xfrm>
        </p:spPr>
        <p:txBody>
          <a:bodyPr/>
          <a:lstStyle/>
          <a:p>
            <a:pPr eaLnBrk="1" hangingPunct="1">
              <a:buFont typeface="Wingdings" pitchFamily="2" charset="2"/>
              <a:buNone/>
              <a:defRPr/>
            </a:pPr>
            <a:r>
              <a:rPr lang="en-CA" dirty="0" smtClean="0">
                <a:solidFill>
                  <a:schemeClr val="bg1"/>
                </a:solidFill>
              </a:rPr>
              <a:t> After</a:t>
            </a:r>
          </a:p>
          <a:p>
            <a:pPr eaLnBrk="1" hangingPunct="1">
              <a:defRPr/>
            </a:pPr>
            <a:r>
              <a:rPr lang="en-US" sz="2500" dirty="0" smtClean="0"/>
              <a:t>Basel III</a:t>
            </a:r>
          </a:p>
          <a:p>
            <a:pPr lvl="1">
              <a:defRPr/>
            </a:pPr>
            <a:r>
              <a:rPr lang="en-US" sz="2400" dirty="0" smtClean="0">
                <a:ea typeface="+mn-ea"/>
                <a:cs typeface="+mn-cs"/>
              </a:rPr>
              <a:t>first protection for the stability of the financial system is to enhance the resilience of each individual institution to adverse shocks - this should be expected to reduce spillovers from failures</a:t>
            </a:r>
          </a:p>
          <a:p>
            <a:pPr lvl="1">
              <a:defRPr/>
            </a:pPr>
            <a:r>
              <a:rPr lang="en-US" sz="2400" dirty="0" smtClean="0">
                <a:ea typeface="+mn-ea"/>
                <a:cs typeface="+mn-cs"/>
              </a:rPr>
              <a:t>standards for increased bank capital and liquidity will provide a strong anchor for macro-prudential policies</a:t>
            </a:r>
          </a:p>
        </p:txBody>
      </p:sp>
      <p:sp>
        <p:nvSpPr>
          <p:cNvPr id="19460"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19461" name="Rectangle 6"/>
          <p:cNvSpPr>
            <a:spLocks noChangeArrowheads="1"/>
          </p:cNvSpPr>
          <p:nvPr/>
        </p:nvSpPr>
        <p:spPr bwMode="auto">
          <a:xfrm>
            <a:off x="1574800" y="207963"/>
            <a:ext cx="7302500" cy="1323975"/>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500" i="1">
                <a:solidFill>
                  <a:srgbClr val="009900"/>
                </a:solidFill>
                <a:latin typeface="Arial Black" pitchFamily="34" charset="0"/>
              </a:rPr>
              <a:t> </a:t>
            </a:r>
            <a:r>
              <a:rPr lang="en-CA" sz="2500" i="1" u="sng">
                <a:solidFill>
                  <a:srgbClr val="009900"/>
                </a:solidFill>
                <a:latin typeface="Arial Black" pitchFamily="34" charset="0"/>
              </a:rPr>
              <a:t>Cross Sectional </a:t>
            </a:r>
            <a:r>
              <a:rPr lang="en-CA" sz="2500" i="1">
                <a:solidFill>
                  <a:srgbClr val="009900"/>
                </a:solidFill>
                <a:latin typeface="Arial Black" pitchFamily="34" charset="0"/>
              </a:rPr>
              <a:t>Dimension</a:t>
            </a:r>
          </a:p>
          <a:p>
            <a:pPr algn="ctr" eaLnBrk="0" hangingPunct="0"/>
            <a:r>
              <a:rPr lang="en-CA" sz="2300" i="1">
                <a:solidFill>
                  <a:srgbClr val="009900"/>
                </a:solidFill>
                <a:latin typeface="Arial Black" pitchFamily="34" charset="0"/>
              </a:rPr>
              <a:t>Policy Tools </a:t>
            </a:r>
            <a:endParaRPr lang="en-US" sz="23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3"/>
          <p:cNvSpPr>
            <a:spLocks noGrp="1"/>
          </p:cNvSpPr>
          <p:nvPr>
            <p:ph type="sldNum" sz="quarter" idx="10"/>
          </p:nvPr>
        </p:nvSpPr>
        <p:spPr>
          <a:noFill/>
        </p:spPr>
        <p:txBody>
          <a:bodyPr/>
          <a:lstStyle/>
          <a:p>
            <a:fld id="{27A5FAB1-0710-4CC4-B6E0-B161333B5A39}" type="slidenum">
              <a:rPr lang="en-US" smtClean="0"/>
              <a:pPr/>
              <a:t>18</a:t>
            </a:fld>
            <a:endParaRPr lang="en-US" smtClean="0"/>
          </a:p>
        </p:txBody>
      </p:sp>
      <p:sp>
        <p:nvSpPr>
          <p:cNvPr id="5123" name="Rectangle 2"/>
          <p:cNvSpPr>
            <a:spLocks noGrp="1" noChangeArrowheads="1"/>
          </p:cNvSpPr>
          <p:nvPr>
            <p:ph type="body" idx="1"/>
          </p:nvPr>
        </p:nvSpPr>
        <p:spPr>
          <a:xfrm>
            <a:off x="1533525" y="1068388"/>
            <a:ext cx="7153275" cy="5221287"/>
          </a:xfrm>
        </p:spPr>
        <p:txBody>
          <a:bodyPr/>
          <a:lstStyle/>
          <a:p>
            <a:pPr eaLnBrk="1" hangingPunct="1">
              <a:buFont typeface="Wingdings" pitchFamily="2" charset="2"/>
              <a:buNone/>
              <a:defRPr/>
            </a:pPr>
            <a:r>
              <a:rPr lang="en-CA" dirty="0" smtClean="0">
                <a:solidFill>
                  <a:schemeClr val="bg1"/>
                </a:solidFill>
              </a:rPr>
              <a:t> After</a:t>
            </a:r>
          </a:p>
          <a:p>
            <a:pPr eaLnBrk="1" hangingPunct="1">
              <a:defRPr/>
            </a:pPr>
            <a:r>
              <a:rPr lang="en-US" sz="2500" dirty="0" smtClean="0"/>
              <a:t>Basel III </a:t>
            </a:r>
            <a:r>
              <a:rPr lang="en-US" sz="2100" dirty="0" smtClean="0"/>
              <a:t>(cont’d)</a:t>
            </a:r>
          </a:p>
          <a:p>
            <a:pPr lvl="1">
              <a:defRPr/>
            </a:pPr>
            <a:r>
              <a:rPr lang="en-US" sz="2000" dirty="0" smtClean="0">
                <a:ea typeface="+mn-ea"/>
                <a:cs typeface="+mn-cs"/>
              </a:rPr>
              <a:t>several provisions help to address systemic risk and interconnectedness among (global) systemic institutions by mitigating the risks arising from firm-level exposures – including</a:t>
            </a:r>
          </a:p>
          <a:p>
            <a:pPr lvl="2">
              <a:defRPr/>
            </a:pPr>
            <a:r>
              <a:rPr lang="en-US" sz="1800" dirty="0" smtClean="0">
                <a:ea typeface="+mn-ea"/>
                <a:cs typeface="+mn-cs"/>
              </a:rPr>
              <a:t>higher capital requirements for trading and derivative activities, complex securitization and off-balance sheet exposures</a:t>
            </a:r>
          </a:p>
          <a:p>
            <a:pPr lvl="2">
              <a:defRPr/>
            </a:pPr>
            <a:r>
              <a:rPr lang="en-US" sz="1800" dirty="0" smtClean="0">
                <a:ea typeface="+mn-ea"/>
                <a:cs typeface="+mn-cs"/>
              </a:rPr>
              <a:t>capital incentives for banks to use central counterparties for OTC derivatives</a:t>
            </a:r>
          </a:p>
          <a:p>
            <a:pPr lvl="2">
              <a:defRPr/>
            </a:pPr>
            <a:r>
              <a:rPr lang="en-US" sz="1800" dirty="0" smtClean="0">
                <a:ea typeface="+mn-ea"/>
                <a:cs typeface="+mn-cs"/>
              </a:rPr>
              <a:t>liquidity requirements that better address the funding risks related to the excessive reliance on wholesale short term funding</a:t>
            </a:r>
          </a:p>
          <a:p>
            <a:pPr lvl="2">
              <a:defRPr/>
            </a:pPr>
            <a:r>
              <a:rPr lang="en-US" sz="1800" dirty="0" smtClean="0">
                <a:ea typeface="+mn-ea"/>
                <a:cs typeface="+mn-cs"/>
              </a:rPr>
              <a:t>higher capital requirements for inter-financial sector exposures</a:t>
            </a:r>
          </a:p>
        </p:txBody>
      </p:sp>
      <p:sp>
        <p:nvSpPr>
          <p:cNvPr id="20484"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20485" name="Rectangle 6"/>
          <p:cNvSpPr>
            <a:spLocks noChangeArrowheads="1"/>
          </p:cNvSpPr>
          <p:nvPr/>
        </p:nvSpPr>
        <p:spPr bwMode="auto">
          <a:xfrm>
            <a:off x="1574800" y="207963"/>
            <a:ext cx="7302500" cy="1708150"/>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500" i="1">
                <a:solidFill>
                  <a:srgbClr val="009900"/>
                </a:solidFill>
                <a:latin typeface="Arial Black" pitchFamily="34" charset="0"/>
              </a:rPr>
              <a:t> </a:t>
            </a:r>
            <a:r>
              <a:rPr lang="en-CA" sz="2500" i="1" u="sng">
                <a:solidFill>
                  <a:srgbClr val="009900"/>
                </a:solidFill>
                <a:latin typeface="Arial Black" pitchFamily="34" charset="0"/>
              </a:rPr>
              <a:t>Cross Sectional </a:t>
            </a:r>
            <a:r>
              <a:rPr lang="en-CA" sz="2500" i="1">
                <a:solidFill>
                  <a:srgbClr val="009900"/>
                </a:solidFill>
                <a:latin typeface="Arial Black" pitchFamily="34" charset="0"/>
              </a:rPr>
              <a:t>Dimension </a:t>
            </a:r>
          </a:p>
          <a:p>
            <a:pPr algn="ctr" eaLnBrk="0" hangingPunct="0"/>
            <a:r>
              <a:rPr lang="en-CA" sz="2300" i="1">
                <a:solidFill>
                  <a:srgbClr val="009900"/>
                </a:solidFill>
                <a:latin typeface="Arial Black" pitchFamily="34" charset="0"/>
              </a:rPr>
              <a:t>Policy Tools </a:t>
            </a:r>
          </a:p>
          <a:p>
            <a:pPr algn="ctr" eaLnBrk="0" hangingPunct="0"/>
            <a:endParaRPr lang="en-US" sz="25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3"/>
          <p:cNvSpPr>
            <a:spLocks noGrp="1"/>
          </p:cNvSpPr>
          <p:nvPr>
            <p:ph type="sldNum" sz="quarter" idx="10"/>
          </p:nvPr>
        </p:nvSpPr>
        <p:spPr>
          <a:noFill/>
        </p:spPr>
        <p:txBody>
          <a:bodyPr/>
          <a:lstStyle/>
          <a:p>
            <a:fld id="{05D0BC68-8AF0-4F6D-9572-1C53E77359A9}" type="slidenum">
              <a:rPr lang="en-US" smtClean="0"/>
              <a:pPr/>
              <a:t>19</a:t>
            </a:fld>
            <a:endParaRPr lang="en-US" smtClean="0"/>
          </a:p>
        </p:txBody>
      </p:sp>
      <p:sp>
        <p:nvSpPr>
          <p:cNvPr id="5123" name="Rectangle 2"/>
          <p:cNvSpPr>
            <a:spLocks noGrp="1" noChangeArrowheads="1"/>
          </p:cNvSpPr>
          <p:nvPr>
            <p:ph type="body" idx="1"/>
          </p:nvPr>
        </p:nvSpPr>
        <p:spPr>
          <a:xfrm>
            <a:off x="1533525" y="1068388"/>
            <a:ext cx="7153275" cy="5221287"/>
          </a:xfrm>
        </p:spPr>
        <p:txBody>
          <a:bodyPr/>
          <a:lstStyle/>
          <a:p>
            <a:pPr eaLnBrk="1" hangingPunct="1">
              <a:buFont typeface="Wingdings" pitchFamily="2" charset="2"/>
              <a:buNone/>
              <a:defRPr/>
            </a:pPr>
            <a:r>
              <a:rPr lang="en-CA" dirty="0" smtClean="0">
                <a:solidFill>
                  <a:schemeClr val="bg1"/>
                </a:solidFill>
              </a:rPr>
              <a:t> After</a:t>
            </a:r>
          </a:p>
          <a:p>
            <a:pPr eaLnBrk="1" hangingPunct="1">
              <a:defRPr/>
            </a:pPr>
            <a:r>
              <a:rPr lang="en-US" sz="2300" dirty="0" smtClean="0"/>
              <a:t>Systemically Important Financial Institutions (SIFI) framework</a:t>
            </a:r>
          </a:p>
          <a:p>
            <a:pPr lvl="1">
              <a:defRPr/>
            </a:pPr>
            <a:r>
              <a:rPr lang="en-US" sz="2200" dirty="0" smtClean="0">
                <a:ea typeface="+mn-ea"/>
                <a:cs typeface="+mn-cs"/>
              </a:rPr>
              <a:t>key policy objectives of FSB’s SIFI framework</a:t>
            </a:r>
          </a:p>
          <a:p>
            <a:pPr lvl="2">
              <a:defRPr/>
            </a:pPr>
            <a:r>
              <a:rPr lang="en-US" sz="2000" dirty="0" smtClean="0">
                <a:ea typeface="+mn-ea"/>
                <a:cs typeface="+mn-cs"/>
              </a:rPr>
              <a:t>increase their loss absorption capacity to reduce the likelihood of their failure</a:t>
            </a:r>
          </a:p>
          <a:p>
            <a:pPr lvl="2">
              <a:defRPr/>
            </a:pPr>
            <a:r>
              <a:rPr lang="en-US" sz="2000" dirty="0" smtClean="0">
                <a:ea typeface="+mn-ea"/>
                <a:cs typeface="+mn-cs"/>
              </a:rPr>
              <a:t>facilitate the orderly restructuring or unwinding of a failing SIFI to reduce the impact of its failure on the financial system</a:t>
            </a:r>
          </a:p>
          <a:p>
            <a:pPr lvl="2">
              <a:defRPr/>
            </a:pPr>
            <a:r>
              <a:rPr lang="en-US" sz="2000" dirty="0" smtClean="0">
                <a:ea typeface="+mn-ea"/>
                <a:cs typeface="+mn-cs"/>
              </a:rPr>
              <a:t>intensify supervisory oversight for SIFIs</a:t>
            </a:r>
          </a:p>
          <a:p>
            <a:pPr lvl="2">
              <a:defRPr/>
            </a:pPr>
            <a:r>
              <a:rPr lang="en-US" sz="2000" dirty="0" smtClean="0">
                <a:ea typeface="+mn-ea"/>
                <a:cs typeface="+mn-cs"/>
              </a:rPr>
              <a:t>strengthen core financial market infrastructures to reduce contagion risk from failure </a:t>
            </a:r>
          </a:p>
        </p:txBody>
      </p:sp>
      <p:sp>
        <p:nvSpPr>
          <p:cNvPr id="21508"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21509" name="Rectangle 6"/>
          <p:cNvSpPr>
            <a:spLocks noChangeArrowheads="1"/>
          </p:cNvSpPr>
          <p:nvPr/>
        </p:nvSpPr>
        <p:spPr bwMode="auto">
          <a:xfrm>
            <a:off x="1574800" y="207963"/>
            <a:ext cx="7302500" cy="1323975"/>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500" i="1" u="sng">
                <a:solidFill>
                  <a:srgbClr val="009900"/>
                </a:solidFill>
                <a:latin typeface="Arial Black" pitchFamily="34" charset="0"/>
              </a:rPr>
              <a:t>Cross Sectional </a:t>
            </a:r>
            <a:r>
              <a:rPr lang="en-CA" sz="2500" i="1">
                <a:solidFill>
                  <a:srgbClr val="009900"/>
                </a:solidFill>
                <a:latin typeface="Arial Black" pitchFamily="34" charset="0"/>
              </a:rPr>
              <a:t>Dimension </a:t>
            </a:r>
          </a:p>
          <a:p>
            <a:pPr algn="ctr" eaLnBrk="0" hangingPunct="0"/>
            <a:r>
              <a:rPr lang="en-CA" sz="2300" i="1">
                <a:solidFill>
                  <a:srgbClr val="009900"/>
                </a:solidFill>
                <a:latin typeface="Arial Black" pitchFamily="34" charset="0"/>
              </a:rPr>
              <a:t>Policy Tools </a:t>
            </a:r>
            <a:endParaRPr lang="en-US" sz="23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3"/>
          <p:cNvSpPr>
            <a:spLocks noGrp="1"/>
          </p:cNvSpPr>
          <p:nvPr>
            <p:ph type="sldNum" sz="quarter" idx="10"/>
          </p:nvPr>
        </p:nvSpPr>
        <p:spPr>
          <a:noFill/>
        </p:spPr>
        <p:txBody>
          <a:bodyPr/>
          <a:lstStyle/>
          <a:p>
            <a:fld id="{B92B07F9-6C05-4278-A118-064DC34C366D}" type="slidenum">
              <a:rPr lang="en-US" smtClean="0"/>
              <a:pPr/>
              <a:t>2</a:t>
            </a:fld>
            <a:endParaRPr lang="en-US" smtClean="0"/>
          </a:p>
        </p:txBody>
      </p:sp>
      <p:sp>
        <p:nvSpPr>
          <p:cNvPr id="4099" name="Rectangle 5"/>
          <p:cNvSpPr>
            <a:spLocks noGrp="1" noChangeArrowheads="1"/>
          </p:cNvSpPr>
          <p:nvPr>
            <p:ph type="title"/>
          </p:nvPr>
        </p:nvSpPr>
        <p:spPr>
          <a:xfrm>
            <a:off x="1600200" y="285750"/>
            <a:ext cx="7086600" cy="1131888"/>
          </a:xfrm>
        </p:spPr>
        <p:txBody>
          <a:bodyPr/>
          <a:lstStyle/>
          <a:p>
            <a:pPr eaLnBrk="1" hangingPunct="1"/>
            <a:r>
              <a:rPr lang="en-CA" smtClean="0">
                <a:latin typeface="Arial Black" pitchFamily="34" charset="0"/>
              </a:rPr>
              <a:t>Discussion Points</a:t>
            </a:r>
            <a:endParaRPr lang="en-US" smtClean="0">
              <a:latin typeface="Arial Black" pitchFamily="34" charset="0"/>
            </a:endParaRPr>
          </a:p>
        </p:txBody>
      </p:sp>
      <p:sp>
        <p:nvSpPr>
          <p:cNvPr id="4100" name="Rectangle 6"/>
          <p:cNvSpPr>
            <a:spLocks noGrp="1" noChangeArrowheads="1"/>
          </p:cNvSpPr>
          <p:nvPr>
            <p:ph type="body" idx="1"/>
          </p:nvPr>
        </p:nvSpPr>
        <p:spPr>
          <a:xfrm>
            <a:off x="1906588" y="1730375"/>
            <a:ext cx="6502400" cy="4875213"/>
          </a:xfrm>
        </p:spPr>
        <p:txBody>
          <a:bodyPr/>
          <a:lstStyle/>
          <a:p>
            <a:pPr eaLnBrk="1" hangingPunct="1">
              <a:lnSpc>
                <a:spcPct val="80000"/>
              </a:lnSpc>
              <a:buClr>
                <a:srgbClr val="009E00"/>
              </a:buClr>
            </a:pPr>
            <a:r>
              <a:rPr lang="en-US" sz="2600" smtClean="0"/>
              <a:t>Some context</a:t>
            </a:r>
          </a:p>
          <a:p>
            <a:pPr eaLnBrk="1" hangingPunct="1">
              <a:lnSpc>
                <a:spcPct val="80000"/>
              </a:lnSpc>
              <a:buClr>
                <a:srgbClr val="009E00"/>
              </a:buClr>
            </a:pPr>
            <a:r>
              <a:rPr lang="en-US" sz="2600" smtClean="0"/>
              <a:t>International initiatives</a:t>
            </a:r>
          </a:p>
          <a:p>
            <a:pPr eaLnBrk="1" hangingPunct="1">
              <a:lnSpc>
                <a:spcPct val="80000"/>
              </a:lnSpc>
              <a:buClr>
                <a:srgbClr val="009E00"/>
              </a:buClr>
            </a:pPr>
            <a:r>
              <a:rPr lang="en-US" sz="2600" smtClean="0"/>
              <a:t>Defining elements of macro-prudential policy</a:t>
            </a:r>
          </a:p>
          <a:p>
            <a:pPr eaLnBrk="1" hangingPunct="1">
              <a:lnSpc>
                <a:spcPct val="80000"/>
              </a:lnSpc>
              <a:buClr>
                <a:srgbClr val="009E00"/>
              </a:buClr>
            </a:pPr>
            <a:r>
              <a:rPr lang="en-US" sz="2600" smtClean="0"/>
              <a:t>Dimensions of system-wide risk</a:t>
            </a:r>
          </a:p>
          <a:p>
            <a:pPr lvl="1" eaLnBrk="1" hangingPunct="1">
              <a:lnSpc>
                <a:spcPct val="80000"/>
              </a:lnSpc>
              <a:buClr>
                <a:srgbClr val="009E00"/>
              </a:buClr>
            </a:pPr>
            <a:r>
              <a:rPr lang="en-US" sz="2500" smtClean="0"/>
              <a:t>time dimension</a:t>
            </a:r>
          </a:p>
          <a:p>
            <a:pPr lvl="1" eaLnBrk="1" hangingPunct="1">
              <a:lnSpc>
                <a:spcPct val="80000"/>
              </a:lnSpc>
              <a:buClr>
                <a:srgbClr val="009E00"/>
              </a:buClr>
            </a:pPr>
            <a:r>
              <a:rPr lang="en-US" sz="2500" smtClean="0"/>
              <a:t>cross sectional</a:t>
            </a:r>
          </a:p>
          <a:p>
            <a:pPr lvl="1" eaLnBrk="1" hangingPunct="1">
              <a:lnSpc>
                <a:spcPct val="80000"/>
              </a:lnSpc>
              <a:buClr>
                <a:srgbClr val="009E00"/>
              </a:buClr>
            </a:pPr>
            <a:r>
              <a:rPr lang="en-US" sz="2500" smtClean="0"/>
              <a:t>policy tools</a:t>
            </a:r>
          </a:p>
          <a:p>
            <a:pPr eaLnBrk="1" hangingPunct="1">
              <a:lnSpc>
                <a:spcPct val="80000"/>
              </a:lnSpc>
              <a:buClr>
                <a:srgbClr val="009E00"/>
              </a:buClr>
            </a:pPr>
            <a:r>
              <a:rPr lang="en-US" sz="2600" smtClean="0"/>
              <a:t>FSB – remaining challenges</a:t>
            </a:r>
          </a:p>
          <a:p>
            <a:pPr eaLnBrk="1" hangingPunct="1">
              <a:lnSpc>
                <a:spcPct val="80000"/>
              </a:lnSpc>
              <a:buClr>
                <a:srgbClr val="009E00"/>
              </a:buClr>
            </a:pPr>
            <a:r>
              <a:rPr lang="en-US" sz="2600" smtClean="0"/>
              <a:t>The situation in </a:t>
            </a:r>
            <a:r>
              <a:rPr lang="en-US" sz="2600" b="1" i="1" smtClean="0">
                <a:solidFill>
                  <a:srgbClr val="009900"/>
                </a:solidFill>
              </a:rPr>
              <a:t>Nigeria</a:t>
            </a:r>
            <a:r>
              <a:rPr lang="en-US" sz="2600" smtClean="0"/>
              <a:t> &amp; </a:t>
            </a:r>
            <a:r>
              <a:rPr lang="en-US" sz="2600" b="1" i="1" smtClean="0">
                <a:solidFill>
                  <a:srgbClr val="009900"/>
                </a:solidFill>
              </a:rPr>
              <a:t>CBN’s</a:t>
            </a:r>
            <a:r>
              <a:rPr lang="en-US" sz="2600" smtClean="0"/>
              <a:t> response</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p>
            <a:fld id="{C5101ADD-3542-4434-9D66-9E3E24BAB032}" type="slidenum">
              <a:rPr lang="en-US" smtClean="0"/>
              <a:pPr/>
              <a:t>20</a:t>
            </a:fld>
            <a:endParaRPr lang="en-US" smtClean="0"/>
          </a:p>
        </p:txBody>
      </p:sp>
      <p:sp>
        <p:nvSpPr>
          <p:cNvPr id="5123" name="Rectangle 2"/>
          <p:cNvSpPr>
            <a:spLocks noGrp="1" noChangeArrowheads="1"/>
          </p:cNvSpPr>
          <p:nvPr>
            <p:ph type="body" idx="1"/>
          </p:nvPr>
        </p:nvSpPr>
        <p:spPr>
          <a:xfrm>
            <a:off x="1533525" y="984250"/>
            <a:ext cx="7153275" cy="5305425"/>
          </a:xfrm>
        </p:spPr>
        <p:txBody>
          <a:bodyPr/>
          <a:lstStyle/>
          <a:p>
            <a:pPr eaLnBrk="1" hangingPunct="1">
              <a:buFont typeface="Wingdings" pitchFamily="2" charset="2"/>
              <a:buNone/>
              <a:defRPr/>
            </a:pPr>
            <a:r>
              <a:rPr lang="en-CA" dirty="0" smtClean="0">
                <a:solidFill>
                  <a:schemeClr val="bg1"/>
                </a:solidFill>
              </a:rPr>
              <a:t> After</a:t>
            </a:r>
          </a:p>
          <a:p>
            <a:pPr eaLnBrk="1" hangingPunct="1">
              <a:defRPr/>
            </a:pPr>
            <a:r>
              <a:rPr lang="en-US" sz="2300" dirty="0" smtClean="0"/>
              <a:t>Systemically Important Financial Institutions (SIFI) framework</a:t>
            </a:r>
          </a:p>
          <a:p>
            <a:pPr lvl="1">
              <a:defRPr/>
            </a:pPr>
            <a:r>
              <a:rPr lang="en-US" sz="2100" dirty="0" smtClean="0">
                <a:ea typeface="+mn-ea"/>
                <a:cs typeface="+mn-cs"/>
              </a:rPr>
              <a:t>key policy objectives of FSB’s SIFI framework </a:t>
            </a:r>
            <a:r>
              <a:rPr lang="en-US" sz="1700" dirty="0" smtClean="0">
                <a:ea typeface="+mn-ea"/>
                <a:cs typeface="+mn-cs"/>
              </a:rPr>
              <a:t>(cont’d)</a:t>
            </a:r>
          </a:p>
          <a:p>
            <a:pPr lvl="2">
              <a:defRPr/>
            </a:pPr>
            <a:r>
              <a:rPr lang="en-US" sz="1800" dirty="0" smtClean="0">
                <a:ea typeface="+mn-ea"/>
                <a:cs typeface="+mn-cs"/>
              </a:rPr>
              <a:t>to lessen the impact of their failure on the rest of the system, work is underway to</a:t>
            </a:r>
          </a:p>
          <a:p>
            <a:pPr lvl="3">
              <a:buClr>
                <a:srgbClr val="009900"/>
              </a:buClr>
              <a:defRPr/>
            </a:pPr>
            <a:r>
              <a:rPr lang="en-US" sz="1700" dirty="0" smtClean="0">
                <a:ea typeface="+mn-ea"/>
                <a:cs typeface="+mn-cs"/>
              </a:rPr>
              <a:t>set out the attributes and tools of effective national resolution regimes</a:t>
            </a:r>
          </a:p>
          <a:p>
            <a:pPr lvl="3">
              <a:buClr>
                <a:srgbClr val="009900"/>
              </a:buClr>
              <a:defRPr/>
            </a:pPr>
            <a:r>
              <a:rPr lang="en-US" sz="1700" dirty="0" smtClean="0">
                <a:ea typeface="+mn-ea"/>
                <a:cs typeface="+mn-cs"/>
              </a:rPr>
              <a:t>develop co-operation agreements to facilitate cross-border resolution</a:t>
            </a:r>
          </a:p>
          <a:p>
            <a:pPr lvl="3">
              <a:buClr>
                <a:srgbClr val="009900"/>
              </a:buClr>
              <a:defRPr/>
            </a:pPr>
            <a:r>
              <a:rPr lang="en-US" sz="1700" dirty="0" smtClean="0">
                <a:ea typeface="+mn-ea"/>
                <a:cs typeface="+mn-cs"/>
              </a:rPr>
              <a:t>put in place mandatory recovery and resolution plans for global SIFIs (living wills)</a:t>
            </a:r>
          </a:p>
          <a:p>
            <a:pPr lvl="2">
              <a:buClr>
                <a:srgbClr val="009900"/>
              </a:buClr>
              <a:defRPr/>
            </a:pPr>
            <a:r>
              <a:rPr lang="en-US" sz="1800" dirty="0" smtClean="0">
                <a:ea typeface="+mn-ea"/>
                <a:cs typeface="+mn-cs"/>
              </a:rPr>
              <a:t>supervisors are expected to detect problems proactively, and intervene early to reduce the impact of potential stresses on financial system as a whole</a:t>
            </a:r>
          </a:p>
          <a:p>
            <a:pPr>
              <a:buFont typeface="Wingdings" pitchFamily="2" charset="2"/>
              <a:buNone/>
              <a:defRPr/>
            </a:pPr>
            <a:endParaRPr lang="en-US" sz="4400" dirty="0" smtClean="0"/>
          </a:p>
        </p:txBody>
      </p:sp>
      <p:sp>
        <p:nvSpPr>
          <p:cNvPr id="22532"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22533" name="Rectangle 6"/>
          <p:cNvSpPr>
            <a:spLocks noChangeArrowheads="1"/>
          </p:cNvSpPr>
          <p:nvPr/>
        </p:nvSpPr>
        <p:spPr bwMode="auto">
          <a:xfrm>
            <a:off x="1617663" y="168275"/>
            <a:ext cx="7259637" cy="1323975"/>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500" i="1" u="sng">
                <a:solidFill>
                  <a:srgbClr val="009900"/>
                </a:solidFill>
                <a:latin typeface="Arial Black" pitchFamily="34" charset="0"/>
              </a:rPr>
              <a:t>Cross Sectional </a:t>
            </a:r>
            <a:r>
              <a:rPr lang="en-CA" sz="2500" i="1">
                <a:solidFill>
                  <a:srgbClr val="009900"/>
                </a:solidFill>
                <a:latin typeface="Arial Black" pitchFamily="34" charset="0"/>
              </a:rPr>
              <a:t>Dimension </a:t>
            </a:r>
          </a:p>
          <a:p>
            <a:pPr algn="ctr" eaLnBrk="0" hangingPunct="0"/>
            <a:r>
              <a:rPr lang="en-CA" sz="2300" i="1">
                <a:solidFill>
                  <a:srgbClr val="009900"/>
                </a:solidFill>
                <a:latin typeface="Arial Black" pitchFamily="34" charset="0"/>
              </a:rPr>
              <a:t>Policy Tools </a:t>
            </a:r>
            <a:endParaRPr lang="en-US" sz="23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3"/>
          <p:cNvSpPr>
            <a:spLocks noGrp="1"/>
          </p:cNvSpPr>
          <p:nvPr>
            <p:ph type="sldNum" sz="quarter" idx="10"/>
          </p:nvPr>
        </p:nvSpPr>
        <p:spPr>
          <a:noFill/>
        </p:spPr>
        <p:txBody>
          <a:bodyPr/>
          <a:lstStyle/>
          <a:p>
            <a:fld id="{87A7E92A-E355-4463-BE31-E532B6C334B1}" type="slidenum">
              <a:rPr lang="en-US" smtClean="0"/>
              <a:pPr/>
              <a:t>21</a:t>
            </a:fld>
            <a:endParaRPr lang="en-US" smtClean="0"/>
          </a:p>
        </p:txBody>
      </p:sp>
      <p:sp>
        <p:nvSpPr>
          <p:cNvPr id="5123" name="Rectangle 2"/>
          <p:cNvSpPr>
            <a:spLocks noGrp="1" noChangeArrowheads="1"/>
          </p:cNvSpPr>
          <p:nvPr>
            <p:ph type="body" idx="1"/>
          </p:nvPr>
        </p:nvSpPr>
        <p:spPr>
          <a:xfrm>
            <a:off x="1533525" y="1154113"/>
            <a:ext cx="7153275" cy="5135562"/>
          </a:xfrm>
        </p:spPr>
        <p:txBody>
          <a:bodyPr/>
          <a:lstStyle/>
          <a:p>
            <a:pPr eaLnBrk="1" hangingPunct="1">
              <a:buFont typeface="Wingdings" pitchFamily="2" charset="2"/>
              <a:buNone/>
              <a:defRPr/>
            </a:pPr>
            <a:r>
              <a:rPr lang="en-CA" dirty="0" smtClean="0">
                <a:solidFill>
                  <a:schemeClr val="bg1"/>
                </a:solidFill>
              </a:rPr>
              <a:t> After</a:t>
            </a:r>
          </a:p>
          <a:p>
            <a:pPr>
              <a:defRPr/>
            </a:pPr>
            <a:r>
              <a:rPr lang="en-US" sz="2600" dirty="0" smtClean="0"/>
              <a:t>OTC derivatives infrastructure </a:t>
            </a:r>
          </a:p>
          <a:p>
            <a:pPr lvl="1">
              <a:defRPr/>
            </a:pPr>
            <a:r>
              <a:rPr lang="en-US" dirty="0" smtClean="0">
                <a:ea typeface="+mn-ea"/>
                <a:cs typeface="+mn-cs"/>
              </a:rPr>
              <a:t>FSB recommendations</a:t>
            </a:r>
          </a:p>
          <a:p>
            <a:pPr lvl="2">
              <a:defRPr/>
            </a:pPr>
            <a:r>
              <a:rPr lang="en-US" dirty="0" smtClean="0">
                <a:ea typeface="+mn-ea"/>
                <a:cs typeface="+mn-cs"/>
              </a:rPr>
              <a:t>address the need to reinforce oversight and regulation of central counterparties</a:t>
            </a:r>
          </a:p>
          <a:p>
            <a:pPr lvl="2">
              <a:defRPr/>
            </a:pPr>
            <a:r>
              <a:rPr lang="en-US" dirty="0" smtClean="0">
                <a:ea typeface="+mn-ea"/>
                <a:cs typeface="+mn-cs"/>
              </a:rPr>
              <a:t>designed to promote international consistency in implementing commitments to standardization, central clearing, organized platform trading, and reporting to trade repositories of OTC derivative transactions</a:t>
            </a:r>
            <a:endParaRPr lang="en-US" sz="4000" dirty="0" smtClean="0">
              <a:ea typeface="+mn-ea"/>
              <a:cs typeface="+mn-cs"/>
            </a:endParaRPr>
          </a:p>
        </p:txBody>
      </p:sp>
      <p:sp>
        <p:nvSpPr>
          <p:cNvPr id="23556"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23557" name="Rectangle 6"/>
          <p:cNvSpPr>
            <a:spLocks noChangeArrowheads="1"/>
          </p:cNvSpPr>
          <p:nvPr/>
        </p:nvSpPr>
        <p:spPr bwMode="auto">
          <a:xfrm>
            <a:off x="1574800" y="207963"/>
            <a:ext cx="7302500" cy="1323975"/>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500" i="1" u="sng">
                <a:solidFill>
                  <a:srgbClr val="009900"/>
                </a:solidFill>
                <a:latin typeface="Arial Black" pitchFamily="34" charset="0"/>
              </a:rPr>
              <a:t>Cross Sectional </a:t>
            </a:r>
            <a:r>
              <a:rPr lang="en-CA" sz="2500" i="1">
                <a:solidFill>
                  <a:srgbClr val="009900"/>
                </a:solidFill>
                <a:latin typeface="Arial Black" pitchFamily="34" charset="0"/>
              </a:rPr>
              <a:t>Dimension </a:t>
            </a:r>
          </a:p>
          <a:p>
            <a:pPr algn="ctr" eaLnBrk="0" hangingPunct="0"/>
            <a:r>
              <a:rPr lang="en-CA" sz="2300" i="1">
                <a:solidFill>
                  <a:srgbClr val="009900"/>
                </a:solidFill>
                <a:latin typeface="Arial Black" pitchFamily="34" charset="0"/>
              </a:rPr>
              <a:t>Policy Tools </a:t>
            </a:r>
            <a:endParaRPr lang="en-US" sz="23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p>
            <a:fld id="{F7F0C883-7E88-4C67-95DE-00B76925DF4A}" type="slidenum">
              <a:rPr lang="en-US" smtClean="0"/>
              <a:pPr/>
              <a:t>22</a:t>
            </a:fld>
            <a:endParaRPr lang="en-US" smtClean="0"/>
          </a:p>
        </p:txBody>
      </p:sp>
      <p:sp>
        <p:nvSpPr>
          <p:cNvPr id="5123" name="Rectangle 2"/>
          <p:cNvSpPr>
            <a:spLocks noGrp="1" noChangeArrowheads="1"/>
          </p:cNvSpPr>
          <p:nvPr>
            <p:ph type="body" idx="1"/>
          </p:nvPr>
        </p:nvSpPr>
        <p:spPr>
          <a:xfrm>
            <a:off x="1533525" y="1730375"/>
            <a:ext cx="7153275" cy="4559300"/>
          </a:xfrm>
        </p:spPr>
        <p:txBody>
          <a:bodyPr/>
          <a:lstStyle/>
          <a:p>
            <a:pPr>
              <a:defRPr/>
            </a:pPr>
            <a:r>
              <a:rPr lang="en-US" sz="2300" dirty="0" smtClean="0"/>
              <a:t>Efforts to strengthen system-wide oversight and macro-prudential policy frameworks are taking place at national, regional, and international levels </a:t>
            </a:r>
          </a:p>
          <a:p>
            <a:pPr>
              <a:defRPr/>
            </a:pPr>
            <a:r>
              <a:rPr lang="en-US" sz="2300" dirty="0" smtClean="0"/>
              <a:t>Effective macro-prudential policy requires further progress </a:t>
            </a:r>
          </a:p>
          <a:p>
            <a:pPr lvl="1">
              <a:defRPr/>
            </a:pPr>
            <a:r>
              <a:rPr lang="en-US" sz="2000" dirty="0" smtClean="0">
                <a:ea typeface="+mn-ea"/>
                <a:cs typeface="+mn-cs"/>
              </a:rPr>
              <a:t>design and collection of data to support systemic risk identification and modeling</a:t>
            </a:r>
          </a:p>
          <a:p>
            <a:pPr lvl="1">
              <a:defRPr/>
            </a:pPr>
            <a:r>
              <a:rPr lang="en-US" sz="2000" dirty="0" smtClean="0">
                <a:ea typeface="+mn-ea"/>
                <a:cs typeface="+mn-cs"/>
              </a:rPr>
              <a:t>techniques and analytical tools to assess systemic risk</a:t>
            </a:r>
          </a:p>
          <a:p>
            <a:pPr lvl="1">
              <a:defRPr/>
            </a:pPr>
            <a:r>
              <a:rPr lang="en-US" sz="2000" dirty="0" smtClean="0">
                <a:ea typeface="+mn-ea"/>
                <a:cs typeface="+mn-cs"/>
              </a:rPr>
              <a:t>design of an effective macro-prudential toolkit and its use within well specified institutional and governance arrangements </a:t>
            </a:r>
            <a:endParaRPr lang="en-CA" sz="2000" dirty="0" smtClean="0">
              <a:solidFill>
                <a:schemeClr val="bg1"/>
              </a:solidFill>
            </a:endParaRPr>
          </a:p>
        </p:txBody>
      </p:sp>
      <p:sp>
        <p:nvSpPr>
          <p:cNvPr id="24580"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24581" name="Rectangle 6"/>
          <p:cNvSpPr>
            <a:spLocks noChangeArrowheads="1"/>
          </p:cNvSpPr>
          <p:nvPr/>
        </p:nvSpPr>
        <p:spPr bwMode="auto">
          <a:xfrm>
            <a:off x="1574800" y="207963"/>
            <a:ext cx="7302500" cy="938212"/>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500" i="1">
                <a:solidFill>
                  <a:srgbClr val="009900"/>
                </a:solidFill>
                <a:latin typeface="Arial Black" pitchFamily="34" charset="0"/>
              </a:rPr>
              <a:t>FSB – Remaining Challenges</a:t>
            </a:r>
            <a:endParaRPr lang="en-US" sz="25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p:spPr>
        <p:txBody>
          <a:bodyPr/>
          <a:lstStyle/>
          <a:p>
            <a:fld id="{BF905FF5-0331-4D30-BB1A-A26D89DFA6E2}" type="slidenum">
              <a:rPr lang="en-US" smtClean="0"/>
              <a:pPr/>
              <a:t>23</a:t>
            </a:fld>
            <a:endParaRPr lang="en-US" smtClean="0"/>
          </a:p>
        </p:txBody>
      </p:sp>
      <p:sp>
        <p:nvSpPr>
          <p:cNvPr id="5123" name="Rectangle 2"/>
          <p:cNvSpPr>
            <a:spLocks noGrp="1" noChangeArrowheads="1"/>
          </p:cNvSpPr>
          <p:nvPr>
            <p:ph type="body" idx="1"/>
          </p:nvPr>
        </p:nvSpPr>
        <p:spPr>
          <a:xfrm>
            <a:off x="1533525" y="1631950"/>
            <a:ext cx="7153275" cy="4657725"/>
          </a:xfrm>
        </p:spPr>
        <p:txBody>
          <a:bodyPr/>
          <a:lstStyle/>
          <a:p>
            <a:pPr>
              <a:defRPr/>
            </a:pPr>
            <a:r>
              <a:rPr lang="en-US" sz="2300" dirty="0" smtClean="0"/>
              <a:t>Specific sources/manifestations of systemic risk can change/evolve rapidly</a:t>
            </a:r>
          </a:p>
          <a:p>
            <a:pPr lvl="1">
              <a:defRPr/>
            </a:pPr>
            <a:r>
              <a:rPr lang="en-US" sz="1800" dirty="0" smtClean="0">
                <a:ea typeface="+mn-ea"/>
                <a:cs typeface="+mn-cs"/>
              </a:rPr>
              <a:t>macro-prudential policy calls for monitoring of a broad set of information to ide</a:t>
            </a:r>
            <a:r>
              <a:rPr lang="en-US" sz="1900" dirty="0" smtClean="0">
                <a:ea typeface="+mn-ea"/>
                <a:cs typeface="+mn-cs"/>
              </a:rPr>
              <a:t>ntify</a:t>
            </a:r>
          </a:p>
          <a:p>
            <a:pPr lvl="2">
              <a:defRPr/>
            </a:pPr>
            <a:r>
              <a:rPr lang="en-US" sz="1500" dirty="0" smtClean="0">
                <a:ea typeface="+mn-ea"/>
                <a:cs typeface="+mn-cs"/>
              </a:rPr>
              <a:t>systemically important institutions, markets, and infrastructures</a:t>
            </a:r>
          </a:p>
          <a:p>
            <a:pPr lvl="2">
              <a:defRPr/>
            </a:pPr>
            <a:r>
              <a:rPr lang="en-US" sz="1500" dirty="0" smtClean="0">
                <a:ea typeface="+mn-ea"/>
                <a:cs typeface="+mn-cs"/>
              </a:rPr>
              <a:t>firms that might be outside the perimeter of regulation/supervision</a:t>
            </a:r>
          </a:p>
          <a:p>
            <a:pPr lvl="2">
              <a:defRPr/>
            </a:pPr>
            <a:r>
              <a:rPr lang="en-US" sz="1500" dirty="0" smtClean="0">
                <a:ea typeface="+mn-ea"/>
                <a:cs typeface="+mn-cs"/>
              </a:rPr>
              <a:t>new products created through financial innovation</a:t>
            </a:r>
          </a:p>
          <a:p>
            <a:pPr>
              <a:defRPr/>
            </a:pPr>
            <a:r>
              <a:rPr lang="en-US" sz="2300" dirty="0" smtClean="0"/>
              <a:t>Identify quantitative tools to measure/monitor systemic risks, and to fill the key analytical gaps in this area</a:t>
            </a:r>
          </a:p>
          <a:p>
            <a:pPr lvl="1">
              <a:defRPr/>
            </a:pPr>
            <a:r>
              <a:rPr lang="en-US" sz="1800" dirty="0" smtClean="0">
                <a:ea typeface="+mn-ea"/>
                <a:cs typeface="+mn-cs"/>
              </a:rPr>
              <a:t>capacity to capture the main risks in a forward looking manner, robustness in assessing both the likelihood and impact of shocks, and ease of use (e.g., data availability) and interpretation for policy-making purposes</a:t>
            </a:r>
            <a:endParaRPr lang="en-CA" sz="1800" dirty="0" smtClean="0">
              <a:solidFill>
                <a:schemeClr val="bg1"/>
              </a:solidFill>
            </a:endParaRPr>
          </a:p>
        </p:txBody>
      </p:sp>
      <p:sp>
        <p:nvSpPr>
          <p:cNvPr id="25604"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25605" name="Rectangle 6"/>
          <p:cNvSpPr>
            <a:spLocks noChangeArrowheads="1"/>
          </p:cNvSpPr>
          <p:nvPr/>
        </p:nvSpPr>
        <p:spPr bwMode="auto">
          <a:xfrm>
            <a:off x="1574800" y="207963"/>
            <a:ext cx="7302500" cy="938212"/>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500" i="1">
                <a:solidFill>
                  <a:srgbClr val="009900"/>
                </a:solidFill>
                <a:latin typeface="Arial Black" pitchFamily="34" charset="0"/>
              </a:rPr>
              <a:t>FSB – Remaining Challenges</a:t>
            </a:r>
            <a:endParaRPr lang="en-US" sz="25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p:cNvSpPr>
            <a:spLocks noGrp="1"/>
          </p:cNvSpPr>
          <p:nvPr>
            <p:ph type="sldNum" sz="quarter" idx="10"/>
          </p:nvPr>
        </p:nvSpPr>
        <p:spPr>
          <a:noFill/>
        </p:spPr>
        <p:txBody>
          <a:bodyPr/>
          <a:lstStyle/>
          <a:p>
            <a:fld id="{28552FF4-C4E2-4B6A-8159-25DAB56B7845}" type="slidenum">
              <a:rPr lang="en-US" smtClean="0"/>
              <a:pPr/>
              <a:t>24</a:t>
            </a:fld>
            <a:endParaRPr lang="en-US" smtClean="0"/>
          </a:p>
        </p:txBody>
      </p:sp>
      <p:sp>
        <p:nvSpPr>
          <p:cNvPr id="23555" name="Rectangle 2"/>
          <p:cNvSpPr>
            <a:spLocks noGrp="1" noChangeArrowheads="1"/>
          </p:cNvSpPr>
          <p:nvPr>
            <p:ph type="body" idx="1"/>
          </p:nvPr>
        </p:nvSpPr>
        <p:spPr>
          <a:xfrm>
            <a:off x="1533525" y="1631950"/>
            <a:ext cx="7153275" cy="4657725"/>
          </a:xfrm>
        </p:spPr>
        <p:txBody>
          <a:bodyPr/>
          <a:lstStyle/>
          <a:p>
            <a:pPr>
              <a:defRPr/>
            </a:pPr>
            <a:r>
              <a:rPr lang="en-US" sz="2300" dirty="0" smtClean="0"/>
              <a:t>Appropriate governance arrangements</a:t>
            </a:r>
            <a:endParaRPr lang="en-US" sz="1800" dirty="0" smtClean="0"/>
          </a:p>
          <a:p>
            <a:pPr lvl="1">
              <a:defRPr/>
            </a:pPr>
            <a:r>
              <a:rPr lang="en-US" sz="2000" dirty="0" smtClean="0">
                <a:ea typeface="+mn-ea"/>
                <a:cs typeface="+mn-cs"/>
              </a:rPr>
              <a:t>macro-prudential policy involves managing tail risk (the incidence of a financial crisis)</a:t>
            </a:r>
          </a:p>
          <a:p>
            <a:pPr lvl="2">
              <a:defRPr/>
            </a:pPr>
            <a:r>
              <a:rPr lang="en-US" sz="2000" dirty="0" smtClean="0">
                <a:ea typeface="+mn-ea"/>
                <a:cs typeface="+mn-cs"/>
              </a:rPr>
              <a:t>benefits of taking actions becomes apparent only in the long run, while the costs will often be highly visible and felt immediately</a:t>
            </a:r>
          </a:p>
          <a:p>
            <a:pPr lvl="3">
              <a:buClr>
                <a:srgbClr val="009900"/>
              </a:buClr>
              <a:defRPr/>
            </a:pPr>
            <a:r>
              <a:rPr lang="en-US" sz="1900" dirty="0" smtClean="0">
                <a:ea typeface="+mn-ea"/>
                <a:cs typeface="+mn-cs"/>
              </a:rPr>
              <a:t>may lead to a strong bias in favour of inaction</a:t>
            </a:r>
          </a:p>
          <a:p>
            <a:pPr lvl="3">
              <a:buClr>
                <a:srgbClr val="009900"/>
              </a:buClr>
              <a:defRPr/>
            </a:pPr>
            <a:r>
              <a:rPr lang="en-US" sz="1900" dirty="0" smtClean="0">
                <a:ea typeface="+mn-ea"/>
                <a:cs typeface="+mn-cs"/>
              </a:rPr>
              <a:t>this bias can be further exacerbated by lobbying on the part of financial institutions and by other political pressures</a:t>
            </a:r>
          </a:p>
          <a:p>
            <a:pPr lvl="2">
              <a:defRPr/>
            </a:pPr>
            <a:r>
              <a:rPr lang="en-US" sz="2000" dirty="0" smtClean="0">
                <a:ea typeface="+mn-ea"/>
                <a:cs typeface="+mn-cs"/>
              </a:rPr>
              <a:t>puts a premium on governance arrangements for the chosen institutional</a:t>
            </a:r>
            <a:r>
              <a:rPr lang="en-US" sz="2000" dirty="0" smtClean="0"/>
              <a:t> framework that strengthen the policymaker’s ability and willingness to act</a:t>
            </a:r>
            <a:endParaRPr lang="en-US" sz="2000" dirty="0" smtClean="0">
              <a:ea typeface="+mn-ea"/>
              <a:cs typeface="+mn-cs"/>
            </a:endParaRPr>
          </a:p>
          <a:p>
            <a:pPr>
              <a:buFont typeface="Wingdings" pitchFamily="2" charset="2"/>
              <a:buNone/>
              <a:defRPr/>
            </a:pPr>
            <a:r>
              <a:rPr lang="en-US" sz="1800" dirty="0" smtClean="0"/>
              <a:t>.</a:t>
            </a:r>
            <a:endParaRPr lang="en-CA" sz="1800" dirty="0" smtClean="0">
              <a:solidFill>
                <a:schemeClr val="bg1"/>
              </a:solidFill>
            </a:endParaRPr>
          </a:p>
        </p:txBody>
      </p:sp>
      <p:sp>
        <p:nvSpPr>
          <p:cNvPr id="26628"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26629" name="Rectangle 6"/>
          <p:cNvSpPr>
            <a:spLocks noChangeArrowheads="1"/>
          </p:cNvSpPr>
          <p:nvPr/>
        </p:nvSpPr>
        <p:spPr bwMode="auto">
          <a:xfrm>
            <a:off x="1574800" y="207963"/>
            <a:ext cx="7302500" cy="938212"/>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500" i="1">
                <a:solidFill>
                  <a:srgbClr val="009900"/>
                </a:solidFill>
                <a:latin typeface="Arial Black" pitchFamily="34" charset="0"/>
              </a:rPr>
              <a:t>FSB – Remaining Challenges</a:t>
            </a:r>
            <a:endParaRPr lang="en-US" sz="25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3"/>
          <p:cNvSpPr>
            <a:spLocks noGrp="1"/>
          </p:cNvSpPr>
          <p:nvPr>
            <p:ph type="sldNum" sz="quarter" idx="10"/>
          </p:nvPr>
        </p:nvSpPr>
        <p:spPr>
          <a:noFill/>
        </p:spPr>
        <p:txBody>
          <a:bodyPr/>
          <a:lstStyle/>
          <a:p>
            <a:fld id="{2C61606B-CE94-4B10-853C-FAEFBEB32076}" type="slidenum">
              <a:rPr lang="en-US" smtClean="0"/>
              <a:pPr/>
              <a:t>25</a:t>
            </a:fld>
            <a:endParaRPr lang="en-US" smtClean="0"/>
          </a:p>
        </p:txBody>
      </p:sp>
      <p:sp>
        <p:nvSpPr>
          <p:cNvPr id="23555" name="Rectangle 2"/>
          <p:cNvSpPr>
            <a:spLocks noGrp="1" noChangeArrowheads="1"/>
          </p:cNvSpPr>
          <p:nvPr>
            <p:ph type="body" idx="1"/>
          </p:nvPr>
        </p:nvSpPr>
        <p:spPr>
          <a:xfrm>
            <a:off x="1533525" y="1631950"/>
            <a:ext cx="7153275" cy="4657725"/>
          </a:xfrm>
        </p:spPr>
        <p:txBody>
          <a:bodyPr/>
          <a:lstStyle/>
          <a:p>
            <a:pPr>
              <a:defRPr/>
            </a:pPr>
            <a:r>
              <a:rPr lang="en-US" sz="2500" dirty="0" smtClean="0"/>
              <a:t>Communication between authorities</a:t>
            </a:r>
          </a:p>
          <a:p>
            <a:pPr lvl="1">
              <a:defRPr/>
            </a:pPr>
            <a:r>
              <a:rPr lang="en-US" sz="2200" dirty="0" smtClean="0">
                <a:ea typeface="+mn-ea"/>
                <a:cs typeface="+mn-cs"/>
              </a:rPr>
              <a:t>choice and implementation of appropriate instruments in a macro-prudential framework needs to take into account their interaction with other key policy objectives and instruments, such as those governing micro-prudential, monetary, fiscal, competition policies, and policies to manage risks from capital inflows</a:t>
            </a:r>
          </a:p>
          <a:p>
            <a:pPr lvl="1">
              <a:defRPr/>
            </a:pPr>
            <a:r>
              <a:rPr lang="en-US" sz="2200" dirty="0" smtClean="0">
                <a:ea typeface="+mn-ea"/>
                <a:cs typeface="+mn-cs"/>
              </a:rPr>
              <a:t>requires arrangements that can deliver good communication among the various authorities and governance frameworks that clearly assign responsibilities and roles</a:t>
            </a:r>
          </a:p>
          <a:p>
            <a:pPr lvl="1">
              <a:defRPr/>
            </a:pPr>
            <a:endParaRPr lang="en-CA" sz="2300" dirty="0" smtClean="0">
              <a:solidFill>
                <a:schemeClr val="bg1"/>
              </a:solidFill>
            </a:endParaRPr>
          </a:p>
        </p:txBody>
      </p:sp>
      <p:sp>
        <p:nvSpPr>
          <p:cNvPr id="27652"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27653" name="Rectangle 6"/>
          <p:cNvSpPr>
            <a:spLocks noChangeArrowheads="1"/>
          </p:cNvSpPr>
          <p:nvPr/>
        </p:nvSpPr>
        <p:spPr bwMode="auto">
          <a:xfrm>
            <a:off x="1574800" y="207963"/>
            <a:ext cx="7302500" cy="938212"/>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500" i="1">
                <a:solidFill>
                  <a:srgbClr val="009900"/>
                </a:solidFill>
                <a:latin typeface="Arial Black" pitchFamily="34" charset="0"/>
              </a:rPr>
              <a:t>FSB – Remaining Challenges</a:t>
            </a:r>
            <a:endParaRPr lang="en-US" sz="25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a:noFill/>
        </p:spPr>
        <p:txBody>
          <a:bodyPr/>
          <a:lstStyle/>
          <a:p>
            <a:fld id="{D5540A0E-9623-4F6B-A928-447E6696668A}" type="slidenum">
              <a:rPr lang="en-US" smtClean="0"/>
              <a:pPr/>
              <a:t>26</a:t>
            </a:fld>
            <a:endParaRPr lang="en-US" smtClean="0"/>
          </a:p>
        </p:txBody>
      </p:sp>
      <p:sp>
        <p:nvSpPr>
          <p:cNvPr id="23555" name="Rectangle 2"/>
          <p:cNvSpPr>
            <a:spLocks noGrp="1" noChangeArrowheads="1"/>
          </p:cNvSpPr>
          <p:nvPr>
            <p:ph type="body" idx="1"/>
          </p:nvPr>
        </p:nvSpPr>
        <p:spPr>
          <a:xfrm>
            <a:off x="1533525" y="1631950"/>
            <a:ext cx="7153275" cy="4657725"/>
          </a:xfrm>
        </p:spPr>
        <p:txBody>
          <a:bodyPr/>
          <a:lstStyle/>
          <a:p>
            <a:pPr>
              <a:defRPr/>
            </a:pPr>
            <a:r>
              <a:rPr lang="en-US" sz="2500" dirty="0" smtClean="0"/>
              <a:t>Recognition of regional/global dimensions</a:t>
            </a:r>
          </a:p>
          <a:p>
            <a:pPr lvl="1">
              <a:defRPr/>
            </a:pPr>
            <a:r>
              <a:rPr lang="en-US" sz="2200" dirty="0" smtClean="0">
                <a:ea typeface="+mn-ea"/>
                <a:cs typeface="+mn-cs"/>
              </a:rPr>
              <a:t>multilateral aspects of macro-prudential policy needs to be fully considered, including by ensuring that frameworks in individual countries are mutually consistent, while taking into account country-specific circumstances</a:t>
            </a:r>
          </a:p>
          <a:p>
            <a:pPr lvl="2">
              <a:defRPr/>
            </a:pPr>
            <a:r>
              <a:rPr lang="en-US" sz="2100" dirty="0" smtClean="0">
                <a:ea typeface="+mn-ea"/>
                <a:cs typeface="+mn-cs"/>
              </a:rPr>
              <a:t>what room to maneuver will individual countries have within the agreed international framework?</a:t>
            </a:r>
          </a:p>
          <a:p>
            <a:pPr lvl="2">
              <a:defRPr/>
            </a:pPr>
            <a:r>
              <a:rPr lang="en-US" sz="2100" dirty="0" smtClean="0">
                <a:ea typeface="+mn-ea"/>
                <a:cs typeface="+mn-cs"/>
              </a:rPr>
              <a:t>highlights the importance of information sharing and cooperation among national and macro-prudential bodies</a:t>
            </a:r>
            <a:endParaRPr lang="en-CA" sz="2100" dirty="0" smtClean="0">
              <a:solidFill>
                <a:schemeClr val="bg1"/>
              </a:solidFill>
            </a:endParaRPr>
          </a:p>
        </p:txBody>
      </p:sp>
      <p:sp>
        <p:nvSpPr>
          <p:cNvPr id="28676"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28677" name="Rectangle 6"/>
          <p:cNvSpPr>
            <a:spLocks noChangeArrowheads="1"/>
          </p:cNvSpPr>
          <p:nvPr/>
        </p:nvSpPr>
        <p:spPr bwMode="auto">
          <a:xfrm>
            <a:off x="1574800" y="207963"/>
            <a:ext cx="7302500" cy="938212"/>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500" i="1">
                <a:solidFill>
                  <a:srgbClr val="009900"/>
                </a:solidFill>
                <a:latin typeface="Arial Black" pitchFamily="34" charset="0"/>
              </a:rPr>
              <a:t>FSB – Remaining Challenges</a:t>
            </a:r>
            <a:endParaRPr lang="en-US" sz="25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p>
            <a:fld id="{E2862873-EA01-4DC4-A8DF-47AC1BE8E8CC}" type="slidenum">
              <a:rPr lang="en-US" smtClean="0"/>
              <a:pPr/>
              <a:t>27</a:t>
            </a:fld>
            <a:endParaRPr lang="en-US" smtClean="0"/>
          </a:p>
        </p:txBody>
      </p:sp>
      <p:sp>
        <p:nvSpPr>
          <p:cNvPr id="29699" name="Rectangle 2"/>
          <p:cNvSpPr>
            <a:spLocks noGrp="1" noChangeArrowheads="1"/>
          </p:cNvSpPr>
          <p:nvPr>
            <p:ph type="body" idx="1"/>
          </p:nvPr>
        </p:nvSpPr>
        <p:spPr>
          <a:xfrm>
            <a:off x="1768475" y="1111250"/>
            <a:ext cx="6918325" cy="5178425"/>
          </a:xfrm>
        </p:spPr>
        <p:txBody>
          <a:bodyPr/>
          <a:lstStyle/>
          <a:p>
            <a:pPr eaLnBrk="1" hangingPunct="1">
              <a:buFont typeface="Wingdings" pitchFamily="2" charset="2"/>
              <a:buNone/>
            </a:pPr>
            <a:r>
              <a:rPr lang="en-CA" smtClean="0">
                <a:solidFill>
                  <a:schemeClr val="bg1"/>
                </a:solidFill>
              </a:rPr>
              <a:t> After</a:t>
            </a:r>
          </a:p>
          <a:p>
            <a:pPr eaLnBrk="1" hangingPunct="1"/>
            <a:r>
              <a:rPr lang="en-CA" sz="2300" smtClean="0"/>
              <a:t>Macro-economic indicators were a predictor of looming “problems” in </a:t>
            </a:r>
            <a:r>
              <a:rPr lang="en-CA" sz="2300" b="1" i="1" smtClean="0">
                <a:solidFill>
                  <a:srgbClr val="009900"/>
                </a:solidFill>
              </a:rPr>
              <a:t>Nigeria’s</a:t>
            </a:r>
            <a:r>
              <a:rPr lang="en-CA" sz="2300" smtClean="0"/>
              <a:t> financial system</a:t>
            </a:r>
          </a:p>
          <a:p>
            <a:pPr lvl="1" eaLnBrk="1" hangingPunct="1"/>
            <a:r>
              <a:rPr lang="en-CA" sz="2000" smtClean="0"/>
              <a:t>massive increase in price of oil between ’04-’08</a:t>
            </a:r>
          </a:p>
          <a:p>
            <a:pPr lvl="1" eaLnBrk="1" hangingPunct="1"/>
            <a:r>
              <a:rPr lang="en-CA" sz="2000" smtClean="0"/>
              <a:t>Government spending tracked price of oil</a:t>
            </a:r>
          </a:p>
          <a:p>
            <a:pPr lvl="1" eaLnBrk="1" hangingPunct="1"/>
            <a:r>
              <a:rPr lang="en-CA" sz="2000" smtClean="0"/>
              <a:t>excessive liquidity in banking system</a:t>
            </a:r>
          </a:p>
          <a:p>
            <a:pPr lvl="2" eaLnBrk="1" hangingPunct="1"/>
            <a:r>
              <a:rPr lang="en-CA" sz="1800" smtClean="0"/>
              <a:t>economy not able to absorb in productive sectors</a:t>
            </a:r>
          </a:p>
          <a:p>
            <a:pPr lvl="3" eaLnBrk="1" hangingPunct="1">
              <a:buClr>
                <a:srgbClr val="009900"/>
              </a:buClr>
            </a:pPr>
            <a:r>
              <a:rPr lang="en-CA" sz="1600" smtClean="0"/>
              <a:t>significant flows to non-productive sectors and capital markets – “margin” loans</a:t>
            </a:r>
          </a:p>
          <a:p>
            <a:pPr lvl="2" eaLnBrk="1" hangingPunct="1"/>
            <a:r>
              <a:rPr lang="en-CA" sz="1800" smtClean="0"/>
              <a:t>market cap of NSE increased 5.3x between ’04-’07</a:t>
            </a:r>
          </a:p>
          <a:p>
            <a:pPr lvl="3" eaLnBrk="1" hangingPunct="1">
              <a:buClr>
                <a:srgbClr val="009900"/>
              </a:buClr>
            </a:pPr>
            <a:r>
              <a:rPr lang="en-CA" sz="1600" smtClean="0"/>
              <a:t>significantly weighted by bank stocks</a:t>
            </a:r>
          </a:p>
          <a:p>
            <a:pPr lvl="2" eaLnBrk="1" hangingPunct="1"/>
            <a:r>
              <a:rPr lang="en-CA" sz="1800" smtClean="0"/>
              <a:t>abundant capital (?) post consolidation</a:t>
            </a:r>
          </a:p>
          <a:p>
            <a:pPr lvl="3" eaLnBrk="1" hangingPunct="1">
              <a:buClr>
                <a:srgbClr val="009900"/>
              </a:buClr>
            </a:pPr>
            <a:r>
              <a:rPr lang="en-CA" sz="1600" smtClean="0"/>
              <a:t>market cap of bank stocks increased 9x – ’04-’07</a:t>
            </a:r>
          </a:p>
          <a:p>
            <a:pPr lvl="2" eaLnBrk="1" hangingPunct="1"/>
            <a:r>
              <a:rPr lang="en-CA" sz="1800" smtClean="0"/>
              <a:t>aggressive competition for size</a:t>
            </a:r>
          </a:p>
          <a:p>
            <a:pPr lvl="3" eaLnBrk="1" hangingPunct="1">
              <a:buClr>
                <a:srgbClr val="009900"/>
              </a:buClr>
            </a:pPr>
            <a:r>
              <a:rPr lang="en-CA" sz="1600" smtClean="0"/>
              <a:t>assets grew 76% per annum</a:t>
            </a:r>
          </a:p>
          <a:p>
            <a:pPr lvl="2" eaLnBrk="1" hangingPunct="1"/>
            <a:r>
              <a:rPr lang="en-CA" sz="1800" smtClean="0"/>
              <a:t>deposits &amp; loans sky rocketed (4x) ’04-’09</a:t>
            </a:r>
          </a:p>
          <a:p>
            <a:pPr lvl="2" eaLnBrk="1" hangingPunct="1"/>
            <a:endParaRPr lang="en-CA" sz="2000" b="1" i="1" smtClean="0"/>
          </a:p>
          <a:p>
            <a:pPr algn="ctr" eaLnBrk="1" hangingPunct="1"/>
            <a:endParaRPr lang="en-CA" sz="2400" b="1" i="1" smtClean="0"/>
          </a:p>
        </p:txBody>
      </p:sp>
      <p:sp>
        <p:nvSpPr>
          <p:cNvPr id="29700" name="Rectangle 3"/>
          <p:cNvSpPr>
            <a:spLocks noGrp="1" noChangeArrowheads="1"/>
          </p:cNvSpPr>
          <p:nvPr>
            <p:ph type="title"/>
          </p:nvPr>
        </p:nvSpPr>
        <p:spPr>
          <a:xfrm>
            <a:off x="1600200" y="3397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29701" name="Rectangle 4"/>
          <p:cNvSpPr>
            <a:spLocks noChangeArrowheads="1"/>
          </p:cNvSpPr>
          <p:nvPr/>
        </p:nvSpPr>
        <p:spPr bwMode="auto">
          <a:xfrm>
            <a:off x="2108200" y="207963"/>
            <a:ext cx="6357938" cy="1016000"/>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800" i="1">
                <a:solidFill>
                  <a:srgbClr val="009900"/>
                </a:solidFill>
                <a:latin typeface="Arial Black" pitchFamily="34" charset="0"/>
              </a:rPr>
              <a:t>The Situation in Nigeria</a:t>
            </a:r>
            <a:endParaRPr lang="en-US" sz="28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p>
            <a:fld id="{01B980FF-A7E2-45C4-88C2-C2E7D94F1BF1}" type="slidenum">
              <a:rPr lang="en-US" smtClean="0"/>
              <a:pPr/>
              <a:t>28</a:t>
            </a:fld>
            <a:endParaRPr lang="en-US" smtClean="0"/>
          </a:p>
        </p:txBody>
      </p:sp>
      <p:sp>
        <p:nvSpPr>
          <p:cNvPr id="29699" name="Rectangle 2"/>
          <p:cNvSpPr>
            <a:spLocks noGrp="1" noChangeArrowheads="1"/>
          </p:cNvSpPr>
          <p:nvPr>
            <p:ph type="body" idx="1"/>
          </p:nvPr>
        </p:nvSpPr>
        <p:spPr>
          <a:xfrm>
            <a:off x="1646238" y="1096963"/>
            <a:ext cx="7202487" cy="5192712"/>
          </a:xfrm>
        </p:spPr>
        <p:txBody>
          <a:bodyPr/>
          <a:lstStyle/>
          <a:p>
            <a:pPr eaLnBrk="1" hangingPunct="1">
              <a:buFont typeface="Wingdings" pitchFamily="2" charset="2"/>
              <a:buNone/>
              <a:defRPr/>
            </a:pPr>
            <a:r>
              <a:rPr lang="en-CA" dirty="0" smtClean="0">
                <a:solidFill>
                  <a:schemeClr val="bg1"/>
                </a:solidFill>
              </a:rPr>
              <a:t> After</a:t>
            </a:r>
          </a:p>
          <a:p>
            <a:pPr eaLnBrk="1" hangingPunct="1">
              <a:defRPr/>
            </a:pPr>
            <a:r>
              <a:rPr lang="en-CA" sz="2800" i="1" dirty="0" smtClean="0"/>
              <a:t>Significant</a:t>
            </a:r>
            <a:r>
              <a:rPr lang="en-CA" sz="2800" dirty="0" smtClean="0"/>
              <a:t> progress is being made by </a:t>
            </a:r>
            <a:r>
              <a:rPr lang="en-CA" sz="2800" b="1" i="1" dirty="0" smtClean="0">
                <a:solidFill>
                  <a:srgbClr val="009900"/>
                </a:solidFill>
              </a:rPr>
              <a:t>CBN</a:t>
            </a:r>
          </a:p>
          <a:p>
            <a:pPr lvl="1" eaLnBrk="1" hangingPunct="1">
              <a:defRPr/>
            </a:pPr>
            <a:r>
              <a:rPr lang="en-CA" sz="2200" dirty="0" smtClean="0"/>
              <a:t>implementation of risk-based and consolidated supervision</a:t>
            </a:r>
          </a:p>
          <a:p>
            <a:pPr lvl="2" eaLnBrk="1" hangingPunct="1">
              <a:defRPr/>
            </a:pPr>
            <a:r>
              <a:rPr lang="en-US" sz="2000" dirty="0" smtClean="0"/>
              <a:t>fundamental precept &amp; the </a:t>
            </a:r>
            <a:r>
              <a:rPr lang="en-US" sz="2000" b="1" i="1" dirty="0" smtClean="0">
                <a:solidFill>
                  <a:srgbClr val="CC9900"/>
                </a:solidFill>
                <a:effectLst>
                  <a:outerShdw blurRad="38100" dist="38100" dir="2700000" algn="tl">
                    <a:srgbClr val="C0C0C0"/>
                  </a:outerShdw>
                </a:effectLst>
              </a:rPr>
              <a:t>Golden Rule</a:t>
            </a:r>
            <a:r>
              <a:rPr lang="en-US" sz="2000" dirty="0" smtClean="0"/>
              <a:t> for </a:t>
            </a:r>
            <a:r>
              <a:rPr lang="en-US" sz="2000" b="1" i="1" dirty="0" smtClean="0">
                <a:solidFill>
                  <a:srgbClr val="009900"/>
                </a:solidFill>
              </a:rPr>
              <a:t>CBN’s</a:t>
            </a:r>
            <a:r>
              <a:rPr lang="en-US" sz="2000" dirty="0" smtClean="0"/>
              <a:t> supervisors – </a:t>
            </a:r>
            <a:r>
              <a:rPr lang="en-US" sz="2000" b="1" i="1" dirty="0" smtClean="0"/>
              <a:t>“know the institution”</a:t>
            </a:r>
          </a:p>
          <a:p>
            <a:pPr lvl="3" eaLnBrk="1" hangingPunct="1">
              <a:buClr>
                <a:srgbClr val="009900"/>
              </a:buClr>
              <a:defRPr/>
            </a:pPr>
            <a:r>
              <a:rPr lang="en-US" sz="1700" dirty="0" smtClean="0"/>
              <a:t>environment</a:t>
            </a:r>
          </a:p>
          <a:p>
            <a:pPr lvl="3" eaLnBrk="1" hangingPunct="1">
              <a:buClr>
                <a:srgbClr val="009900"/>
              </a:buClr>
              <a:defRPr/>
            </a:pPr>
            <a:r>
              <a:rPr lang="en-US" sz="1700" dirty="0" smtClean="0"/>
              <a:t>industry</a:t>
            </a:r>
          </a:p>
          <a:p>
            <a:pPr lvl="3" eaLnBrk="1" hangingPunct="1">
              <a:buClr>
                <a:srgbClr val="009900"/>
              </a:buClr>
              <a:defRPr/>
            </a:pPr>
            <a:r>
              <a:rPr lang="en-US" sz="1700" dirty="0" smtClean="0"/>
              <a:t>institution</a:t>
            </a:r>
          </a:p>
          <a:p>
            <a:pPr lvl="2" eaLnBrk="1" hangingPunct="1">
              <a:defRPr/>
            </a:pPr>
            <a:r>
              <a:rPr lang="en-US" sz="2000" dirty="0" smtClean="0"/>
              <a:t>proactive/forward looking</a:t>
            </a:r>
          </a:p>
          <a:p>
            <a:pPr lvl="2" eaLnBrk="1" hangingPunct="1">
              <a:defRPr/>
            </a:pPr>
            <a:r>
              <a:rPr lang="en-US" sz="2000" dirty="0" smtClean="0"/>
              <a:t>calibrates capital adequacy according to risk</a:t>
            </a:r>
          </a:p>
          <a:p>
            <a:pPr lvl="2" eaLnBrk="1" hangingPunct="1">
              <a:defRPr/>
            </a:pPr>
            <a:r>
              <a:rPr lang="en-US" sz="2000" dirty="0" smtClean="0"/>
              <a:t>reorganization of supervision function</a:t>
            </a:r>
          </a:p>
          <a:p>
            <a:pPr lvl="2" eaLnBrk="1" hangingPunct="1">
              <a:defRPr/>
            </a:pPr>
            <a:r>
              <a:rPr lang="en-US" sz="2000" dirty="0" smtClean="0"/>
              <a:t>early intervention</a:t>
            </a:r>
            <a:endParaRPr lang="en-CA" sz="2000" dirty="0" smtClean="0"/>
          </a:p>
          <a:p>
            <a:pPr algn="ctr" eaLnBrk="1" hangingPunct="1">
              <a:defRPr/>
            </a:pPr>
            <a:endParaRPr lang="en-CA" sz="2400" b="1" i="1" dirty="0" smtClean="0"/>
          </a:p>
        </p:txBody>
      </p:sp>
      <p:sp>
        <p:nvSpPr>
          <p:cNvPr id="30724" name="Rectangle 3"/>
          <p:cNvSpPr>
            <a:spLocks noGrp="1" noChangeArrowheads="1"/>
          </p:cNvSpPr>
          <p:nvPr>
            <p:ph type="title"/>
          </p:nvPr>
        </p:nvSpPr>
        <p:spPr>
          <a:xfrm>
            <a:off x="1600200" y="3397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30725" name="Rectangle 4"/>
          <p:cNvSpPr>
            <a:spLocks noChangeArrowheads="1"/>
          </p:cNvSpPr>
          <p:nvPr/>
        </p:nvSpPr>
        <p:spPr bwMode="auto">
          <a:xfrm>
            <a:off x="2108200" y="207963"/>
            <a:ext cx="6357938" cy="1016000"/>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800" i="1">
                <a:solidFill>
                  <a:srgbClr val="009900"/>
                </a:solidFill>
                <a:latin typeface="Arial Black" pitchFamily="34" charset="0"/>
              </a:rPr>
              <a:t>CBN’s Response</a:t>
            </a:r>
            <a:endParaRPr lang="en-US" sz="28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3"/>
          <p:cNvSpPr>
            <a:spLocks noGrp="1"/>
          </p:cNvSpPr>
          <p:nvPr>
            <p:ph type="sldNum" sz="quarter" idx="10"/>
          </p:nvPr>
        </p:nvSpPr>
        <p:spPr>
          <a:noFill/>
        </p:spPr>
        <p:txBody>
          <a:bodyPr/>
          <a:lstStyle/>
          <a:p>
            <a:fld id="{0A9F2ACA-78A4-45B4-891B-A68DC712754D}" type="slidenum">
              <a:rPr lang="en-US" smtClean="0"/>
              <a:pPr/>
              <a:t>29</a:t>
            </a:fld>
            <a:endParaRPr lang="en-US" smtClean="0"/>
          </a:p>
        </p:txBody>
      </p:sp>
      <p:sp>
        <p:nvSpPr>
          <p:cNvPr id="31747" name="Rectangle 2"/>
          <p:cNvSpPr>
            <a:spLocks noGrp="1" noChangeArrowheads="1"/>
          </p:cNvSpPr>
          <p:nvPr>
            <p:ph type="body" idx="1"/>
          </p:nvPr>
        </p:nvSpPr>
        <p:spPr>
          <a:xfrm>
            <a:off x="1533525" y="1109663"/>
            <a:ext cx="7350125" cy="5180012"/>
          </a:xfrm>
        </p:spPr>
        <p:txBody>
          <a:bodyPr/>
          <a:lstStyle/>
          <a:p>
            <a:pPr eaLnBrk="1" hangingPunct="1">
              <a:buFont typeface="Wingdings" pitchFamily="2" charset="2"/>
              <a:buNone/>
            </a:pPr>
            <a:r>
              <a:rPr lang="en-CA" sz="3600" smtClean="0">
                <a:solidFill>
                  <a:schemeClr val="bg1"/>
                </a:solidFill>
              </a:rPr>
              <a:t> After</a:t>
            </a:r>
          </a:p>
          <a:p>
            <a:pPr eaLnBrk="1" hangingPunct="1"/>
            <a:r>
              <a:rPr lang="en-CA" sz="2600" i="1" smtClean="0"/>
              <a:t>Significant</a:t>
            </a:r>
            <a:r>
              <a:rPr lang="en-CA" sz="2600" smtClean="0"/>
              <a:t> progress is being made by </a:t>
            </a:r>
            <a:r>
              <a:rPr lang="en-CA" sz="2600" b="1" i="1" smtClean="0">
                <a:solidFill>
                  <a:srgbClr val="009900"/>
                </a:solidFill>
              </a:rPr>
              <a:t>CBN</a:t>
            </a:r>
            <a:r>
              <a:rPr lang="en-CA" sz="2600" i="1" smtClean="0">
                <a:solidFill>
                  <a:srgbClr val="009900"/>
                </a:solidFill>
              </a:rPr>
              <a:t> </a:t>
            </a:r>
            <a:r>
              <a:rPr lang="en-CA" sz="2100" smtClean="0"/>
              <a:t>(cont’d)</a:t>
            </a:r>
          </a:p>
          <a:p>
            <a:pPr lvl="1" eaLnBrk="1" hangingPunct="1"/>
            <a:r>
              <a:rPr lang="en-CA" sz="2300" b="1" i="1" smtClean="0">
                <a:solidFill>
                  <a:srgbClr val="009900"/>
                </a:solidFill>
              </a:rPr>
              <a:t>CBN’s</a:t>
            </a:r>
            <a:r>
              <a:rPr lang="en-CA" sz="2300" smtClean="0"/>
              <a:t> reorganization included the creation of Financial Policy and Regulation Department (FPRD)</a:t>
            </a:r>
          </a:p>
          <a:p>
            <a:pPr lvl="2" eaLnBrk="1" hangingPunct="1"/>
            <a:r>
              <a:rPr lang="en-CA" sz="2200" smtClean="0"/>
              <a:t>a key responsibility is</a:t>
            </a:r>
            <a:r>
              <a:rPr lang="en-CA" sz="2700" smtClean="0"/>
              <a:t> </a:t>
            </a:r>
            <a:r>
              <a:rPr lang="en-CA" sz="2200" smtClean="0"/>
              <a:t>macro-prudential regulation/supervision </a:t>
            </a:r>
          </a:p>
          <a:p>
            <a:pPr lvl="3" eaLnBrk="1" hangingPunct="1">
              <a:buClr>
                <a:srgbClr val="009900"/>
              </a:buClr>
            </a:pPr>
            <a:r>
              <a:rPr lang="en-CA" sz="1800" smtClean="0"/>
              <a:t>financial institutions database unit</a:t>
            </a:r>
          </a:p>
          <a:p>
            <a:pPr lvl="3" eaLnBrk="1" hangingPunct="1">
              <a:buClr>
                <a:srgbClr val="009900"/>
              </a:buClr>
            </a:pPr>
            <a:r>
              <a:rPr lang="en-CA" sz="1800" smtClean="0"/>
              <a:t>prudential &amp; trend analysis unit</a:t>
            </a:r>
          </a:p>
          <a:p>
            <a:pPr lvl="2" eaLnBrk="1" hangingPunct="1">
              <a:buClr>
                <a:srgbClr val="009900"/>
              </a:buClr>
            </a:pPr>
            <a:r>
              <a:rPr lang="en-CA" sz="2200" smtClean="0"/>
              <a:t>technical assistance from IMF &amp; World Bank</a:t>
            </a:r>
          </a:p>
        </p:txBody>
      </p:sp>
      <p:sp>
        <p:nvSpPr>
          <p:cNvPr id="31748" name="Rectangle 3"/>
          <p:cNvSpPr>
            <a:spLocks noGrp="1" noChangeArrowheads="1"/>
          </p:cNvSpPr>
          <p:nvPr>
            <p:ph type="title"/>
          </p:nvPr>
        </p:nvSpPr>
        <p:spPr>
          <a:xfrm>
            <a:off x="1600200" y="3397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31749" name="Rectangle 4"/>
          <p:cNvSpPr>
            <a:spLocks noChangeArrowheads="1"/>
          </p:cNvSpPr>
          <p:nvPr/>
        </p:nvSpPr>
        <p:spPr bwMode="auto">
          <a:xfrm>
            <a:off x="2108200" y="207963"/>
            <a:ext cx="6357938" cy="1006475"/>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br>
              <a:rPr lang="en-CA" sz="3000">
                <a:latin typeface="Arial Black" pitchFamily="34" charset="0"/>
              </a:rPr>
            </a:br>
            <a:r>
              <a:rPr lang="en-CA" sz="2800" i="1">
                <a:solidFill>
                  <a:srgbClr val="009900"/>
                </a:solidFill>
                <a:latin typeface="Arial Black" pitchFamily="34" charset="0"/>
              </a:rPr>
              <a:t>CBN’s Response</a:t>
            </a:r>
            <a:endParaRPr lang="en-US" sz="28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3"/>
          <p:cNvSpPr>
            <a:spLocks noGrp="1"/>
          </p:cNvSpPr>
          <p:nvPr>
            <p:ph type="sldNum" sz="quarter" idx="10"/>
          </p:nvPr>
        </p:nvSpPr>
        <p:spPr>
          <a:noFill/>
        </p:spPr>
        <p:txBody>
          <a:bodyPr/>
          <a:lstStyle/>
          <a:p>
            <a:fld id="{DC6392B1-0FCB-4DFC-AEC9-94A379A67B46}" type="slidenum">
              <a:rPr lang="en-US" smtClean="0"/>
              <a:pPr/>
              <a:t>3</a:t>
            </a:fld>
            <a:endParaRPr lang="en-US" smtClean="0"/>
          </a:p>
        </p:txBody>
      </p:sp>
      <p:sp>
        <p:nvSpPr>
          <p:cNvPr id="5123" name="Rectangle 2"/>
          <p:cNvSpPr>
            <a:spLocks noGrp="1" noChangeArrowheads="1"/>
          </p:cNvSpPr>
          <p:nvPr>
            <p:ph type="body" idx="1"/>
          </p:nvPr>
        </p:nvSpPr>
        <p:spPr>
          <a:xfrm>
            <a:off x="1533525" y="1139825"/>
            <a:ext cx="7153275" cy="5149850"/>
          </a:xfrm>
        </p:spPr>
        <p:txBody>
          <a:bodyPr/>
          <a:lstStyle/>
          <a:p>
            <a:pPr eaLnBrk="1" hangingPunct="1">
              <a:buFont typeface="Wingdings" pitchFamily="2" charset="2"/>
              <a:buNone/>
            </a:pPr>
            <a:r>
              <a:rPr lang="en-CA" smtClean="0">
                <a:solidFill>
                  <a:schemeClr val="bg1"/>
                </a:solidFill>
              </a:rPr>
              <a:t> After</a:t>
            </a:r>
          </a:p>
          <a:p>
            <a:pPr eaLnBrk="1" hangingPunct="1"/>
            <a:r>
              <a:rPr lang="en-CA" sz="2600" smtClean="0"/>
              <a:t>The global financial crisis exposed gaps in public policy tools to deal with systemic risk</a:t>
            </a:r>
          </a:p>
          <a:p>
            <a:pPr eaLnBrk="1" hangingPunct="1"/>
            <a:r>
              <a:rPr lang="en-CA" sz="2600" smtClean="0"/>
              <a:t>Macro-prudential regulation is becoming the new frontier of policy development to strengthen financial systems inside countries and across borders</a:t>
            </a:r>
          </a:p>
          <a:p>
            <a:pPr eaLnBrk="1" hangingPunct="1"/>
            <a:r>
              <a:rPr lang="en-CA" sz="2600" smtClean="0"/>
              <a:t>A strong financial system is made up of strong banks with a strong &amp; independent regulator</a:t>
            </a:r>
          </a:p>
          <a:p>
            <a:pPr lvl="2" eaLnBrk="1" hangingPunct="1"/>
            <a:r>
              <a:rPr lang="en-CA" sz="2000" smtClean="0"/>
              <a:t>we need to contribute to, and be informed by, a broader discussion about the whole system </a:t>
            </a:r>
          </a:p>
          <a:p>
            <a:pPr eaLnBrk="1" hangingPunct="1"/>
            <a:endParaRPr lang="en-CA" sz="2600" smtClean="0"/>
          </a:p>
          <a:p>
            <a:pPr lvl="1" eaLnBrk="1" hangingPunct="1">
              <a:buFont typeface="Wingdings 3" pitchFamily="18" charset="2"/>
              <a:buNone/>
            </a:pPr>
            <a:endParaRPr lang="en-CA" sz="2100" smtClean="0"/>
          </a:p>
        </p:txBody>
      </p:sp>
      <p:sp>
        <p:nvSpPr>
          <p:cNvPr id="5124"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5125" name="Rectangle 6"/>
          <p:cNvSpPr>
            <a:spLocks noChangeArrowheads="1"/>
          </p:cNvSpPr>
          <p:nvPr/>
        </p:nvSpPr>
        <p:spPr bwMode="auto">
          <a:xfrm>
            <a:off x="1716088" y="207963"/>
            <a:ext cx="7024687" cy="1416050"/>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800" i="1">
                <a:solidFill>
                  <a:srgbClr val="009900"/>
                </a:solidFill>
                <a:latin typeface="Arial Black" pitchFamily="34" charset="0"/>
              </a:rPr>
              <a:t>Some Context</a:t>
            </a:r>
            <a:br>
              <a:rPr lang="en-CA" sz="2800" i="1">
                <a:solidFill>
                  <a:srgbClr val="009900"/>
                </a:solidFill>
                <a:latin typeface="Arial Black" pitchFamily="34" charset="0"/>
              </a:rPr>
            </a:br>
            <a:endParaRPr lang="en-US" sz="28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3"/>
          <p:cNvSpPr>
            <a:spLocks noGrp="1"/>
          </p:cNvSpPr>
          <p:nvPr>
            <p:ph type="sldNum" sz="quarter" idx="10"/>
          </p:nvPr>
        </p:nvSpPr>
        <p:spPr>
          <a:noFill/>
        </p:spPr>
        <p:txBody>
          <a:bodyPr/>
          <a:lstStyle/>
          <a:p>
            <a:fld id="{1F64FCEE-579A-4197-8D04-00E7ADF52459}" type="slidenum">
              <a:rPr lang="en-US" smtClean="0"/>
              <a:pPr/>
              <a:t>30</a:t>
            </a:fld>
            <a:endParaRPr lang="en-US" smtClean="0"/>
          </a:p>
        </p:txBody>
      </p:sp>
      <p:sp>
        <p:nvSpPr>
          <p:cNvPr id="32771" name="Rectangle 2"/>
          <p:cNvSpPr>
            <a:spLocks noGrp="1" noChangeArrowheads="1"/>
          </p:cNvSpPr>
          <p:nvPr>
            <p:ph type="body" idx="1"/>
          </p:nvPr>
        </p:nvSpPr>
        <p:spPr>
          <a:xfrm>
            <a:off x="1533525" y="1109663"/>
            <a:ext cx="7350125" cy="5180012"/>
          </a:xfrm>
        </p:spPr>
        <p:txBody>
          <a:bodyPr/>
          <a:lstStyle/>
          <a:p>
            <a:pPr eaLnBrk="1" hangingPunct="1">
              <a:buFont typeface="Wingdings" pitchFamily="2" charset="2"/>
              <a:buNone/>
            </a:pPr>
            <a:r>
              <a:rPr lang="en-CA" sz="3600" smtClean="0">
                <a:solidFill>
                  <a:schemeClr val="bg1"/>
                </a:solidFill>
              </a:rPr>
              <a:t> After</a:t>
            </a:r>
          </a:p>
          <a:p>
            <a:pPr eaLnBrk="1" hangingPunct="1"/>
            <a:r>
              <a:rPr lang="en-CA" sz="2800" i="1" smtClean="0"/>
              <a:t>Significant</a:t>
            </a:r>
            <a:r>
              <a:rPr lang="en-CA" sz="2800" smtClean="0"/>
              <a:t> progress is being made by </a:t>
            </a:r>
            <a:r>
              <a:rPr lang="en-CA" sz="2800" b="1" i="1" smtClean="0">
                <a:solidFill>
                  <a:srgbClr val="009900"/>
                </a:solidFill>
              </a:rPr>
              <a:t>CBN</a:t>
            </a:r>
            <a:r>
              <a:rPr lang="en-CA" sz="2800" i="1" smtClean="0">
                <a:solidFill>
                  <a:srgbClr val="009900"/>
                </a:solidFill>
              </a:rPr>
              <a:t> </a:t>
            </a:r>
            <a:r>
              <a:rPr lang="en-CA" sz="2200" smtClean="0"/>
              <a:t>(cont’d)</a:t>
            </a:r>
          </a:p>
          <a:p>
            <a:pPr lvl="1" eaLnBrk="1" hangingPunct="1"/>
            <a:r>
              <a:rPr lang="en-CA" sz="2200" b="1" i="1" smtClean="0">
                <a:solidFill>
                  <a:srgbClr val="009900"/>
                </a:solidFill>
              </a:rPr>
              <a:t>CBN’s</a:t>
            </a:r>
            <a:r>
              <a:rPr lang="en-CA" sz="2200" smtClean="0"/>
              <a:t> macro-prudential regulation/supervision – initial  “must wins”</a:t>
            </a:r>
          </a:p>
          <a:p>
            <a:pPr lvl="2" eaLnBrk="1" hangingPunct="1"/>
            <a:r>
              <a:rPr lang="en-CA" sz="2100" smtClean="0"/>
              <a:t>ensuring access to higher quality data</a:t>
            </a:r>
          </a:p>
          <a:p>
            <a:pPr lvl="3" eaLnBrk="1" hangingPunct="1">
              <a:buClr>
                <a:srgbClr val="009900"/>
              </a:buClr>
            </a:pPr>
            <a:r>
              <a:rPr lang="en-CA" sz="1900" smtClean="0"/>
              <a:t>enhancements to eFASS</a:t>
            </a:r>
          </a:p>
          <a:p>
            <a:pPr lvl="2" eaLnBrk="1" hangingPunct="1"/>
            <a:r>
              <a:rPr lang="en-CA" sz="2100" smtClean="0"/>
              <a:t>building an analytical framework that will deliver value added analysis</a:t>
            </a:r>
          </a:p>
          <a:p>
            <a:pPr lvl="2" eaLnBrk="1" hangingPunct="1"/>
            <a:r>
              <a:rPr lang="en-CA" sz="2100" smtClean="0"/>
              <a:t>ensuring that the analysis leads to meaningful policy recommendations and changes in regulatory framework</a:t>
            </a:r>
          </a:p>
        </p:txBody>
      </p:sp>
      <p:sp>
        <p:nvSpPr>
          <p:cNvPr id="32772" name="Rectangle 3"/>
          <p:cNvSpPr>
            <a:spLocks noGrp="1" noChangeArrowheads="1"/>
          </p:cNvSpPr>
          <p:nvPr>
            <p:ph type="title"/>
          </p:nvPr>
        </p:nvSpPr>
        <p:spPr>
          <a:xfrm>
            <a:off x="1600200" y="3397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32773" name="Rectangle 4"/>
          <p:cNvSpPr>
            <a:spLocks noChangeArrowheads="1"/>
          </p:cNvSpPr>
          <p:nvPr/>
        </p:nvSpPr>
        <p:spPr bwMode="auto">
          <a:xfrm>
            <a:off x="2108200" y="260350"/>
            <a:ext cx="6357938" cy="1463675"/>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800" i="1">
                <a:solidFill>
                  <a:srgbClr val="009900"/>
                </a:solidFill>
                <a:latin typeface="Arial Black" pitchFamily="34" charset="0"/>
              </a:rPr>
              <a:t>CBN’s Response</a:t>
            </a:r>
            <a:r>
              <a:rPr lang="en-CA" sz="3000">
                <a:latin typeface="Arial Black" pitchFamily="34" charset="0"/>
              </a:rPr>
              <a:t/>
            </a:r>
            <a:br>
              <a:rPr lang="en-CA" sz="3000">
                <a:latin typeface="Arial Black" pitchFamily="34" charset="0"/>
              </a:rPr>
            </a:br>
            <a:endParaRPr lang="en-US" sz="3000">
              <a:latin typeface="Arial Black" pitchFamily="34"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p>
            <a:fld id="{91C08EA6-5D3D-4266-AC53-E5C02F2ED272}" type="slidenum">
              <a:rPr lang="en-US" smtClean="0"/>
              <a:pPr/>
              <a:t>31</a:t>
            </a:fld>
            <a:endParaRPr lang="en-US" smtClean="0"/>
          </a:p>
        </p:txBody>
      </p:sp>
      <p:sp>
        <p:nvSpPr>
          <p:cNvPr id="33795" name="Rectangle 2"/>
          <p:cNvSpPr>
            <a:spLocks noGrp="1" noChangeArrowheads="1"/>
          </p:cNvSpPr>
          <p:nvPr>
            <p:ph type="body" idx="1"/>
          </p:nvPr>
        </p:nvSpPr>
        <p:spPr>
          <a:xfrm>
            <a:off x="1533525" y="1109663"/>
            <a:ext cx="7350125" cy="5180012"/>
          </a:xfrm>
        </p:spPr>
        <p:txBody>
          <a:bodyPr/>
          <a:lstStyle/>
          <a:p>
            <a:pPr eaLnBrk="1" hangingPunct="1">
              <a:buFont typeface="Wingdings" pitchFamily="2" charset="2"/>
              <a:buNone/>
            </a:pPr>
            <a:r>
              <a:rPr lang="en-CA" sz="3600" smtClean="0">
                <a:solidFill>
                  <a:schemeClr val="bg1"/>
                </a:solidFill>
              </a:rPr>
              <a:t> After</a:t>
            </a:r>
          </a:p>
          <a:p>
            <a:pPr eaLnBrk="1" hangingPunct="1"/>
            <a:r>
              <a:rPr lang="en-CA" sz="2400" i="1" smtClean="0"/>
              <a:t>Significant</a:t>
            </a:r>
            <a:r>
              <a:rPr lang="en-CA" sz="2400" smtClean="0"/>
              <a:t> progress is being made by </a:t>
            </a:r>
            <a:r>
              <a:rPr lang="en-CA" sz="2400" b="1" i="1" smtClean="0">
                <a:solidFill>
                  <a:srgbClr val="009900"/>
                </a:solidFill>
              </a:rPr>
              <a:t>CBN </a:t>
            </a:r>
            <a:r>
              <a:rPr lang="en-CA" sz="2100" smtClean="0"/>
              <a:t>(cont’d)</a:t>
            </a:r>
          </a:p>
          <a:p>
            <a:pPr lvl="1" eaLnBrk="1" hangingPunct="1"/>
            <a:r>
              <a:rPr lang="en-CA" sz="2000" b="1" i="1" smtClean="0">
                <a:solidFill>
                  <a:srgbClr val="009900"/>
                </a:solidFill>
              </a:rPr>
              <a:t>CBN’ s </a:t>
            </a:r>
            <a:r>
              <a:rPr lang="en-CA" sz="2000" smtClean="0"/>
              <a:t>Financial Stability Committee is being strengthened</a:t>
            </a:r>
          </a:p>
          <a:p>
            <a:pPr lvl="2" eaLnBrk="1" hangingPunct="1"/>
            <a:r>
              <a:rPr lang="en-CA" sz="1800" smtClean="0"/>
              <a:t>focus is on maintaining system stability</a:t>
            </a:r>
          </a:p>
          <a:p>
            <a:pPr lvl="2" eaLnBrk="1" hangingPunct="1"/>
            <a:r>
              <a:rPr lang="en-CA" sz="1800" smtClean="0"/>
              <a:t>working with MPC to ensure that monetary policy is shaped by systemic risk trends, consistent with expanded hybrid goals for asset price stability</a:t>
            </a:r>
          </a:p>
          <a:p>
            <a:pPr lvl="1" eaLnBrk="1" hangingPunct="1"/>
            <a:r>
              <a:rPr lang="en-CA" sz="2000" smtClean="0"/>
              <a:t>Financial Sector Regulatory Co-ordinating Committee (FSRCC)</a:t>
            </a:r>
          </a:p>
          <a:p>
            <a:pPr lvl="2" eaLnBrk="1" hangingPunct="1"/>
            <a:r>
              <a:rPr lang="en-CA" sz="1800" smtClean="0"/>
              <a:t>improved co-ordination and co-operation among domestic regulators is a priority</a:t>
            </a:r>
          </a:p>
          <a:p>
            <a:pPr lvl="2" eaLnBrk="1" hangingPunct="1"/>
            <a:r>
              <a:rPr lang="en-CA" sz="1800" smtClean="0"/>
              <a:t>project to implement a system wide approach to RBS based on </a:t>
            </a:r>
            <a:r>
              <a:rPr lang="en-CA" sz="1800" b="1" i="1" smtClean="0">
                <a:solidFill>
                  <a:srgbClr val="009900"/>
                </a:solidFill>
              </a:rPr>
              <a:t>CBN’s</a:t>
            </a:r>
            <a:r>
              <a:rPr lang="en-CA" sz="1800" b="1" i="1" smtClean="0"/>
              <a:t> </a:t>
            </a:r>
            <a:r>
              <a:rPr lang="en-CA" sz="1800" i="1" smtClean="0"/>
              <a:t>Supervisory Framework</a:t>
            </a:r>
          </a:p>
          <a:p>
            <a:pPr eaLnBrk="1" hangingPunct="1"/>
            <a:endParaRPr lang="en-CA" sz="2100" smtClean="0"/>
          </a:p>
        </p:txBody>
      </p:sp>
      <p:sp>
        <p:nvSpPr>
          <p:cNvPr id="33796" name="Rectangle 3"/>
          <p:cNvSpPr>
            <a:spLocks noGrp="1" noChangeArrowheads="1"/>
          </p:cNvSpPr>
          <p:nvPr>
            <p:ph type="title"/>
          </p:nvPr>
        </p:nvSpPr>
        <p:spPr>
          <a:xfrm>
            <a:off x="1600200" y="3397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33797" name="Rectangle 4"/>
          <p:cNvSpPr>
            <a:spLocks noChangeArrowheads="1"/>
          </p:cNvSpPr>
          <p:nvPr/>
        </p:nvSpPr>
        <p:spPr bwMode="auto">
          <a:xfrm>
            <a:off x="2108200" y="207963"/>
            <a:ext cx="6357938" cy="1006475"/>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br>
              <a:rPr lang="en-CA" sz="3000">
                <a:latin typeface="Arial Black" pitchFamily="34" charset="0"/>
              </a:rPr>
            </a:br>
            <a:r>
              <a:rPr lang="en-CA" sz="2800" i="1">
                <a:solidFill>
                  <a:srgbClr val="009900"/>
                </a:solidFill>
                <a:latin typeface="Arial Black" pitchFamily="34" charset="0"/>
              </a:rPr>
              <a:t>CBN’s Response</a:t>
            </a:r>
            <a:endParaRPr lang="en-US" sz="28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3"/>
          <p:cNvSpPr>
            <a:spLocks noGrp="1"/>
          </p:cNvSpPr>
          <p:nvPr>
            <p:ph type="sldNum" sz="quarter" idx="10"/>
          </p:nvPr>
        </p:nvSpPr>
        <p:spPr>
          <a:noFill/>
        </p:spPr>
        <p:txBody>
          <a:bodyPr/>
          <a:lstStyle/>
          <a:p>
            <a:fld id="{57F7EC25-345F-41D8-B8D7-D2B048B5C97D}" type="slidenum">
              <a:rPr lang="en-US" smtClean="0"/>
              <a:pPr/>
              <a:t>32</a:t>
            </a:fld>
            <a:endParaRPr lang="en-US" smtClean="0"/>
          </a:p>
        </p:txBody>
      </p:sp>
      <p:sp>
        <p:nvSpPr>
          <p:cNvPr id="34819" name="Rectangle 2"/>
          <p:cNvSpPr>
            <a:spLocks noGrp="1" noChangeArrowheads="1"/>
          </p:cNvSpPr>
          <p:nvPr>
            <p:ph type="body" idx="1"/>
          </p:nvPr>
        </p:nvSpPr>
        <p:spPr>
          <a:xfrm>
            <a:off x="1533525" y="1109663"/>
            <a:ext cx="7350125" cy="5180012"/>
          </a:xfrm>
        </p:spPr>
        <p:txBody>
          <a:bodyPr/>
          <a:lstStyle/>
          <a:p>
            <a:pPr eaLnBrk="1" hangingPunct="1">
              <a:buFont typeface="Wingdings" pitchFamily="2" charset="2"/>
              <a:buNone/>
            </a:pPr>
            <a:r>
              <a:rPr lang="en-CA" sz="3600" smtClean="0">
                <a:solidFill>
                  <a:schemeClr val="bg1"/>
                </a:solidFill>
              </a:rPr>
              <a:t> After</a:t>
            </a:r>
          </a:p>
          <a:p>
            <a:pPr eaLnBrk="1" hangingPunct="1"/>
            <a:r>
              <a:rPr lang="en-CA" sz="2400" i="1" smtClean="0"/>
              <a:t>Significant</a:t>
            </a:r>
            <a:r>
              <a:rPr lang="en-CA" sz="2400" smtClean="0"/>
              <a:t> progress is being made by </a:t>
            </a:r>
            <a:r>
              <a:rPr lang="en-CA" sz="2400" b="1" i="1" smtClean="0">
                <a:solidFill>
                  <a:srgbClr val="009900"/>
                </a:solidFill>
              </a:rPr>
              <a:t>CBN</a:t>
            </a:r>
            <a:r>
              <a:rPr lang="en-CA" sz="2400" i="1" smtClean="0">
                <a:solidFill>
                  <a:srgbClr val="009900"/>
                </a:solidFill>
              </a:rPr>
              <a:t> </a:t>
            </a:r>
            <a:r>
              <a:rPr lang="en-CA" sz="2100" smtClean="0"/>
              <a:t>(cont’d)</a:t>
            </a:r>
          </a:p>
          <a:p>
            <a:pPr lvl="1" eaLnBrk="1" hangingPunct="1"/>
            <a:r>
              <a:rPr lang="en-CA" sz="2100" smtClean="0"/>
              <a:t>implementation of domestic and international MOUs</a:t>
            </a:r>
          </a:p>
          <a:p>
            <a:pPr lvl="2" eaLnBrk="1" hangingPunct="1"/>
            <a:r>
              <a:rPr lang="en-CA" sz="1700" smtClean="0"/>
              <a:t>consolidated supervision</a:t>
            </a:r>
          </a:p>
          <a:p>
            <a:pPr lvl="1" eaLnBrk="1" hangingPunct="1"/>
            <a:r>
              <a:rPr lang="en-CA" sz="2100" smtClean="0"/>
              <a:t>credit risk management system </a:t>
            </a:r>
          </a:p>
          <a:p>
            <a:pPr lvl="2" eaLnBrk="1" hangingPunct="1"/>
            <a:r>
              <a:rPr lang="en-CA" sz="1700" smtClean="0"/>
              <a:t>large counterparty exposures across the system</a:t>
            </a:r>
          </a:p>
          <a:p>
            <a:pPr lvl="1" eaLnBrk="1" hangingPunct="1"/>
            <a:r>
              <a:rPr lang="en-CA" sz="2100" smtClean="0"/>
              <a:t>financial stability reports</a:t>
            </a:r>
          </a:p>
          <a:p>
            <a:pPr lvl="2" eaLnBrk="1" hangingPunct="1"/>
            <a:r>
              <a:rPr lang="en-CA" sz="1700" smtClean="0"/>
              <a:t>maiden issue Jun. ’10</a:t>
            </a:r>
          </a:p>
          <a:p>
            <a:pPr lvl="1" eaLnBrk="1" hangingPunct="1"/>
            <a:r>
              <a:rPr lang="en-CA" sz="2100" smtClean="0"/>
              <a:t>enhanced analytical tools</a:t>
            </a:r>
          </a:p>
          <a:p>
            <a:pPr lvl="2" eaLnBrk="1" hangingPunct="1"/>
            <a:r>
              <a:rPr lang="en-CA" sz="1700" smtClean="0"/>
              <a:t>financial stability indicators (FSIs)</a:t>
            </a:r>
          </a:p>
          <a:p>
            <a:pPr lvl="3" eaLnBrk="1" hangingPunct="1"/>
            <a:r>
              <a:rPr lang="en-CA" sz="1500" smtClean="0"/>
              <a:t>core indicators each Q; encouraged to follow</a:t>
            </a:r>
          </a:p>
          <a:p>
            <a:pPr lvl="1" eaLnBrk="1" hangingPunct="1"/>
            <a:r>
              <a:rPr lang="en-CA" sz="2100" smtClean="0"/>
              <a:t>data base enhancements</a:t>
            </a:r>
          </a:p>
          <a:p>
            <a:pPr lvl="2" eaLnBrk="1" hangingPunct="1"/>
            <a:r>
              <a:rPr lang="en-CA" sz="1700" smtClean="0"/>
              <a:t>increased segmentation, analysis, etc</a:t>
            </a:r>
          </a:p>
        </p:txBody>
      </p:sp>
      <p:sp>
        <p:nvSpPr>
          <p:cNvPr id="34820" name="Rectangle 3"/>
          <p:cNvSpPr>
            <a:spLocks noGrp="1" noChangeArrowheads="1"/>
          </p:cNvSpPr>
          <p:nvPr>
            <p:ph type="title"/>
          </p:nvPr>
        </p:nvSpPr>
        <p:spPr>
          <a:xfrm>
            <a:off x="1600200" y="3397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34821" name="Rectangle 4"/>
          <p:cNvSpPr>
            <a:spLocks noChangeArrowheads="1"/>
          </p:cNvSpPr>
          <p:nvPr/>
        </p:nvSpPr>
        <p:spPr bwMode="auto">
          <a:xfrm>
            <a:off x="2108200" y="207963"/>
            <a:ext cx="6357938" cy="1006475"/>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br>
              <a:rPr lang="en-CA" sz="3000">
                <a:latin typeface="Arial Black" pitchFamily="34" charset="0"/>
              </a:rPr>
            </a:br>
            <a:r>
              <a:rPr lang="en-CA" sz="2800" i="1">
                <a:solidFill>
                  <a:srgbClr val="009900"/>
                </a:solidFill>
                <a:latin typeface="Arial Black" pitchFamily="34" charset="0"/>
              </a:rPr>
              <a:t>CBN’s Response</a:t>
            </a:r>
            <a:endParaRPr lang="en-US" sz="28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3"/>
          <p:cNvSpPr>
            <a:spLocks noGrp="1"/>
          </p:cNvSpPr>
          <p:nvPr>
            <p:ph type="sldNum" sz="quarter" idx="10"/>
          </p:nvPr>
        </p:nvSpPr>
        <p:spPr>
          <a:noFill/>
        </p:spPr>
        <p:txBody>
          <a:bodyPr/>
          <a:lstStyle/>
          <a:p>
            <a:fld id="{00DF28FA-D758-436C-A885-BBBB2AF40081}" type="slidenum">
              <a:rPr lang="en-US" smtClean="0"/>
              <a:pPr/>
              <a:t>33</a:t>
            </a:fld>
            <a:endParaRPr lang="en-US" smtClean="0"/>
          </a:p>
        </p:txBody>
      </p:sp>
      <p:sp>
        <p:nvSpPr>
          <p:cNvPr id="35843" name="Rectangle 2"/>
          <p:cNvSpPr>
            <a:spLocks noGrp="1" noChangeArrowheads="1"/>
          </p:cNvSpPr>
          <p:nvPr>
            <p:ph type="body" idx="1"/>
          </p:nvPr>
        </p:nvSpPr>
        <p:spPr>
          <a:xfrm>
            <a:off x="1533525" y="1109663"/>
            <a:ext cx="7350125" cy="5180012"/>
          </a:xfrm>
        </p:spPr>
        <p:txBody>
          <a:bodyPr/>
          <a:lstStyle/>
          <a:p>
            <a:pPr eaLnBrk="1" hangingPunct="1">
              <a:buFont typeface="Wingdings" pitchFamily="2" charset="2"/>
              <a:buNone/>
            </a:pPr>
            <a:r>
              <a:rPr lang="en-CA" sz="3600" smtClean="0">
                <a:solidFill>
                  <a:schemeClr val="bg1"/>
                </a:solidFill>
              </a:rPr>
              <a:t> After</a:t>
            </a:r>
          </a:p>
          <a:p>
            <a:pPr eaLnBrk="1" hangingPunct="1"/>
            <a:r>
              <a:rPr lang="en-CA" sz="2600" smtClean="0"/>
              <a:t>Significant progress is being made by </a:t>
            </a:r>
            <a:r>
              <a:rPr lang="en-CA" sz="2600" b="1" i="1" smtClean="0">
                <a:solidFill>
                  <a:srgbClr val="009900"/>
                </a:solidFill>
              </a:rPr>
              <a:t>CBN</a:t>
            </a:r>
            <a:r>
              <a:rPr lang="en-CA" sz="2600" i="1" smtClean="0">
                <a:solidFill>
                  <a:srgbClr val="009900"/>
                </a:solidFill>
              </a:rPr>
              <a:t> </a:t>
            </a:r>
            <a:r>
              <a:rPr lang="en-CA" sz="2100" smtClean="0"/>
              <a:t>(cont’d)</a:t>
            </a:r>
          </a:p>
          <a:p>
            <a:pPr lvl="1" eaLnBrk="1" hangingPunct="1">
              <a:lnSpc>
                <a:spcPct val="90000"/>
              </a:lnSpc>
            </a:pPr>
            <a:r>
              <a:rPr lang="en-CA" sz="2400" smtClean="0"/>
              <a:t>stress testing</a:t>
            </a:r>
          </a:p>
          <a:p>
            <a:pPr lvl="2" eaLnBrk="1" hangingPunct="1">
              <a:lnSpc>
                <a:spcPct val="90000"/>
              </a:lnSpc>
            </a:pPr>
            <a:r>
              <a:rPr lang="en-US" sz="2000" smtClean="0"/>
              <a:t>conducted semi-annually by </a:t>
            </a:r>
            <a:r>
              <a:rPr lang="en-US" sz="2000" b="1" i="1" smtClean="0">
                <a:solidFill>
                  <a:srgbClr val="009900"/>
                </a:solidFill>
              </a:rPr>
              <a:t>CBN</a:t>
            </a:r>
            <a:r>
              <a:rPr lang="en-US" sz="2000" smtClean="0"/>
              <a:t> to help us identify those vulnerabilities that could lead to a disruption of financial markets</a:t>
            </a:r>
          </a:p>
          <a:p>
            <a:pPr lvl="1" algn="ctr" eaLnBrk="1" hangingPunct="1">
              <a:lnSpc>
                <a:spcPct val="90000"/>
              </a:lnSpc>
              <a:buFont typeface="Wingdings 3" pitchFamily="18" charset="2"/>
              <a:buNone/>
            </a:pPr>
            <a:r>
              <a:rPr lang="en-US" sz="2400" i="1" smtClean="0"/>
              <a:t>but, going forward and more importantly</a:t>
            </a:r>
          </a:p>
          <a:p>
            <a:pPr lvl="2" eaLnBrk="1" hangingPunct="1">
              <a:lnSpc>
                <a:spcPct val="90000"/>
              </a:lnSpc>
            </a:pPr>
            <a:r>
              <a:rPr lang="en-US" sz="2000" smtClean="0"/>
              <a:t>it is an important tool for the senior management of financial institutions to use in making business strategy, risk management and capital management decisions</a:t>
            </a:r>
          </a:p>
          <a:p>
            <a:pPr lvl="2" eaLnBrk="1" hangingPunct="1">
              <a:lnSpc>
                <a:spcPct val="90000"/>
              </a:lnSpc>
            </a:pPr>
            <a:r>
              <a:rPr lang="en-US" sz="2000" smtClean="0"/>
              <a:t>will be a mandated component of financial institutions’ enterprise risk management frameworks</a:t>
            </a:r>
          </a:p>
          <a:p>
            <a:pPr lvl="1" eaLnBrk="1" hangingPunct="1"/>
            <a:endParaRPr lang="en-CA" sz="2400" smtClean="0"/>
          </a:p>
        </p:txBody>
      </p:sp>
      <p:sp>
        <p:nvSpPr>
          <p:cNvPr id="35844" name="Rectangle 3"/>
          <p:cNvSpPr>
            <a:spLocks noGrp="1" noChangeArrowheads="1"/>
          </p:cNvSpPr>
          <p:nvPr>
            <p:ph type="title"/>
          </p:nvPr>
        </p:nvSpPr>
        <p:spPr>
          <a:xfrm>
            <a:off x="1600200" y="3397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35845" name="Rectangle 4"/>
          <p:cNvSpPr>
            <a:spLocks noChangeArrowheads="1"/>
          </p:cNvSpPr>
          <p:nvPr/>
        </p:nvSpPr>
        <p:spPr bwMode="auto">
          <a:xfrm>
            <a:off x="2108200" y="207963"/>
            <a:ext cx="6357938" cy="1006475"/>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br>
              <a:rPr lang="en-CA" sz="3000">
                <a:latin typeface="Arial Black" pitchFamily="34" charset="0"/>
              </a:rPr>
            </a:br>
            <a:r>
              <a:rPr lang="en-CA" sz="2800" i="1">
                <a:solidFill>
                  <a:srgbClr val="009900"/>
                </a:solidFill>
                <a:latin typeface="Arial Black" pitchFamily="34" charset="0"/>
              </a:rPr>
              <a:t>CBN’s Response</a:t>
            </a:r>
            <a:endParaRPr lang="en-US" sz="28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noFill/>
        </p:spPr>
        <p:txBody>
          <a:bodyPr/>
          <a:lstStyle/>
          <a:p>
            <a:fld id="{B69F2D96-B0FB-46DF-8B66-8D59DB6A843F}" type="slidenum">
              <a:rPr lang="en-US" smtClean="0"/>
              <a:pPr/>
              <a:t>34</a:t>
            </a:fld>
            <a:endParaRPr lang="en-US" smtClean="0"/>
          </a:p>
        </p:txBody>
      </p:sp>
      <p:sp>
        <p:nvSpPr>
          <p:cNvPr id="36867" name="Rectangle 2"/>
          <p:cNvSpPr>
            <a:spLocks noGrp="1" noChangeArrowheads="1"/>
          </p:cNvSpPr>
          <p:nvPr>
            <p:ph type="body" idx="1"/>
          </p:nvPr>
        </p:nvSpPr>
        <p:spPr>
          <a:xfrm>
            <a:off x="1533525" y="1238250"/>
            <a:ext cx="7350125" cy="5051425"/>
          </a:xfrm>
        </p:spPr>
        <p:txBody>
          <a:bodyPr/>
          <a:lstStyle/>
          <a:p>
            <a:pPr eaLnBrk="1" hangingPunct="1">
              <a:buFont typeface="Wingdings" pitchFamily="2" charset="2"/>
              <a:buNone/>
            </a:pPr>
            <a:r>
              <a:rPr lang="en-CA" smtClean="0">
                <a:solidFill>
                  <a:schemeClr val="bg1"/>
                </a:solidFill>
              </a:rPr>
              <a:t> After</a:t>
            </a:r>
          </a:p>
          <a:p>
            <a:pPr eaLnBrk="1" hangingPunct="1"/>
            <a:r>
              <a:rPr lang="en-CA" sz="2600" smtClean="0"/>
              <a:t>Work is underway to ensure that “new macro-prudential rules” will leverage on</a:t>
            </a:r>
          </a:p>
          <a:p>
            <a:pPr lvl="1" eaLnBrk="1" hangingPunct="1"/>
            <a:r>
              <a:rPr lang="en-CA" sz="2300" smtClean="0"/>
              <a:t>limiting capital market lending</a:t>
            </a:r>
          </a:p>
          <a:p>
            <a:pPr lvl="1" eaLnBrk="1" hangingPunct="1"/>
            <a:r>
              <a:rPr lang="en-CA" sz="2300" smtClean="0"/>
              <a:t>prohibition on proprietary trading, private equity or venture capital investment</a:t>
            </a:r>
          </a:p>
          <a:p>
            <a:pPr lvl="1" eaLnBrk="1" hangingPunct="1"/>
            <a:r>
              <a:rPr lang="en-CA" sz="2300" smtClean="0"/>
              <a:t>capital requirements according to risk</a:t>
            </a:r>
          </a:p>
          <a:p>
            <a:pPr lvl="1" eaLnBrk="1" hangingPunct="1"/>
            <a:r>
              <a:rPr lang="en-CA" sz="2300" smtClean="0"/>
              <a:t>forward looking capital driven by stress tests</a:t>
            </a:r>
          </a:p>
          <a:p>
            <a:pPr eaLnBrk="1" hangingPunct="1"/>
            <a:r>
              <a:rPr lang="en-CA" sz="2600" b="1" i="1" smtClean="0">
                <a:solidFill>
                  <a:srgbClr val="009900"/>
                </a:solidFill>
              </a:rPr>
              <a:t>CBN</a:t>
            </a:r>
            <a:r>
              <a:rPr lang="en-CA" sz="2600" smtClean="0"/>
              <a:t> recognizes the importance of macro-prudential regulation to financial system stability and has made it a </a:t>
            </a:r>
            <a:r>
              <a:rPr lang="en-CA" sz="2600" u="sng" smtClean="0"/>
              <a:t>priority</a:t>
            </a:r>
          </a:p>
        </p:txBody>
      </p:sp>
      <p:sp>
        <p:nvSpPr>
          <p:cNvPr id="36868" name="Rectangle 3"/>
          <p:cNvSpPr>
            <a:spLocks noGrp="1" noChangeArrowheads="1"/>
          </p:cNvSpPr>
          <p:nvPr>
            <p:ph type="title"/>
          </p:nvPr>
        </p:nvSpPr>
        <p:spPr>
          <a:xfrm>
            <a:off x="1600200" y="3397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36869" name="Rectangle 4"/>
          <p:cNvSpPr>
            <a:spLocks noChangeArrowheads="1"/>
          </p:cNvSpPr>
          <p:nvPr/>
        </p:nvSpPr>
        <p:spPr bwMode="auto">
          <a:xfrm>
            <a:off x="2108200" y="207963"/>
            <a:ext cx="6357938" cy="1006475"/>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br>
              <a:rPr lang="en-CA" sz="3000">
                <a:latin typeface="Arial Black" pitchFamily="34" charset="0"/>
              </a:rPr>
            </a:br>
            <a:r>
              <a:rPr lang="en-CA" sz="2800" i="1">
                <a:solidFill>
                  <a:srgbClr val="009900"/>
                </a:solidFill>
                <a:latin typeface="Arial Black" pitchFamily="34" charset="0"/>
              </a:rPr>
              <a:t>CBN’s Response</a:t>
            </a:r>
            <a:endParaRPr lang="en-US" sz="28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3"/>
          <p:cNvSpPr>
            <a:spLocks noGrp="1"/>
          </p:cNvSpPr>
          <p:nvPr>
            <p:ph type="sldNum" sz="quarter" idx="10"/>
          </p:nvPr>
        </p:nvSpPr>
        <p:spPr>
          <a:noFill/>
        </p:spPr>
        <p:txBody>
          <a:bodyPr/>
          <a:lstStyle/>
          <a:p>
            <a:fld id="{791AA415-3108-4E6E-A1EE-87602B4A056F}" type="slidenum">
              <a:rPr lang="en-US" smtClean="0"/>
              <a:pPr/>
              <a:t>35</a:t>
            </a:fld>
            <a:endParaRPr lang="en-US" smtClean="0"/>
          </a:p>
        </p:txBody>
      </p:sp>
      <p:sp>
        <p:nvSpPr>
          <p:cNvPr id="37891" name="Rectangle 4"/>
          <p:cNvSpPr>
            <a:spLocks noGrp="1" noChangeArrowheads="1"/>
          </p:cNvSpPr>
          <p:nvPr>
            <p:ph type="body" idx="1"/>
          </p:nvPr>
        </p:nvSpPr>
        <p:spPr>
          <a:xfrm>
            <a:off x="1768475" y="1885950"/>
            <a:ext cx="6918325" cy="3540125"/>
          </a:xfrm>
        </p:spPr>
        <p:txBody>
          <a:bodyPr anchor="ctr"/>
          <a:lstStyle/>
          <a:p>
            <a:pPr algn="ctr" eaLnBrk="1" hangingPunct="1">
              <a:buFont typeface="Wingdings" pitchFamily="2" charset="2"/>
              <a:buNone/>
            </a:pPr>
            <a:endParaRPr lang="en-US" sz="7200" b="1" smtClean="0">
              <a:solidFill>
                <a:srgbClr val="008000"/>
              </a:solidFill>
              <a:latin typeface="Times New Roman" pitchFamily="18" charset="0"/>
            </a:endParaRPr>
          </a:p>
        </p:txBody>
      </p:sp>
      <p:sp>
        <p:nvSpPr>
          <p:cNvPr id="37892" name="Text Box 5"/>
          <p:cNvSpPr txBox="1">
            <a:spLocks noChangeArrowheads="1"/>
          </p:cNvSpPr>
          <p:nvPr/>
        </p:nvSpPr>
        <p:spPr bwMode="auto">
          <a:xfrm>
            <a:off x="666750" y="990600"/>
            <a:ext cx="6553200" cy="457200"/>
          </a:xfrm>
          <a:prstGeom prst="rect">
            <a:avLst/>
          </a:prstGeom>
          <a:noFill/>
          <a:ln w="9525">
            <a:noFill/>
            <a:miter lim="800000"/>
            <a:headEnd/>
            <a:tailEnd/>
          </a:ln>
        </p:spPr>
        <p:txBody>
          <a:bodyPr>
            <a:spAutoFit/>
          </a:bodyPr>
          <a:lstStyle/>
          <a:p>
            <a:pPr eaLnBrk="0" hangingPunct="0">
              <a:spcBef>
                <a:spcPct val="50000"/>
              </a:spcBef>
            </a:pPr>
            <a:endParaRPr lang="en-US" sz="2400" u="sng">
              <a:latin typeface="Times New Roman" pitchFamily="18" charset="0"/>
            </a:endParaRPr>
          </a:p>
        </p:txBody>
      </p:sp>
      <p:sp>
        <p:nvSpPr>
          <p:cNvPr id="37893" name="WordArt 8"/>
          <p:cNvSpPr>
            <a:spLocks noChangeAspect="1" noChangeArrowheads="1" noChangeShapeType="1" noTextEdit="1"/>
          </p:cNvSpPr>
          <p:nvPr/>
        </p:nvSpPr>
        <p:spPr bwMode="auto">
          <a:xfrm>
            <a:off x="2827338" y="2416175"/>
            <a:ext cx="4344987" cy="2289175"/>
          </a:xfrm>
          <a:prstGeom prst="rect">
            <a:avLst/>
          </a:prstGeom>
        </p:spPr>
        <p:txBody>
          <a:bodyPr wrap="none" fromWordArt="1">
            <a:prstTxWarp prst="textFadeUp">
              <a:avLst>
                <a:gd name="adj" fmla="val 9991"/>
              </a:avLst>
            </a:prstTxWarp>
          </a:bodyPr>
          <a:lstStyle/>
          <a:p>
            <a:pPr algn="ctr"/>
            <a:r>
              <a:rPr lang="en-GB" sz="7200" kern="10">
                <a:ln w="12700">
                  <a:solidFill>
                    <a:srgbClr val="B2B2B2"/>
                  </a:solidFill>
                  <a:round/>
                  <a:headEnd/>
                  <a:tailEnd/>
                </a:ln>
                <a:gradFill rotWithShape="1">
                  <a:gsLst>
                    <a:gs pos="0">
                      <a:srgbClr val="520402"/>
                    </a:gs>
                    <a:gs pos="100000">
                      <a:srgbClr val="FFCC00"/>
                    </a:gs>
                  </a:gsLst>
                  <a:lin ang="5400000" scaled="1"/>
                </a:gradFill>
                <a:effectLst>
                  <a:outerShdw dist="35921" dir="2700000" sy="50000" rotWithShape="0">
                    <a:srgbClr val="875B0D">
                      <a:alpha val="70000"/>
                    </a:srgbClr>
                  </a:outerShdw>
                </a:effectLst>
                <a:latin typeface="Arial Black"/>
              </a:rPr>
              <a:t>Thank You</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p>
            <a:fld id="{245E8BE9-E360-4240-95FD-EBDB2F3E1352}" type="slidenum">
              <a:rPr lang="en-US" smtClean="0"/>
              <a:pPr/>
              <a:t>4</a:t>
            </a:fld>
            <a:endParaRPr lang="en-US" smtClean="0"/>
          </a:p>
        </p:txBody>
      </p:sp>
      <p:sp>
        <p:nvSpPr>
          <p:cNvPr id="6147" name="Rectangle 2"/>
          <p:cNvSpPr>
            <a:spLocks noGrp="1" noChangeArrowheads="1"/>
          </p:cNvSpPr>
          <p:nvPr>
            <p:ph type="body" idx="1"/>
          </p:nvPr>
        </p:nvSpPr>
        <p:spPr>
          <a:xfrm>
            <a:off x="1768475" y="1109663"/>
            <a:ext cx="6918325" cy="5180012"/>
          </a:xfrm>
        </p:spPr>
        <p:txBody>
          <a:bodyPr/>
          <a:lstStyle/>
          <a:p>
            <a:pPr eaLnBrk="1" hangingPunct="1">
              <a:buFont typeface="Wingdings" pitchFamily="2" charset="2"/>
              <a:buNone/>
            </a:pPr>
            <a:r>
              <a:rPr lang="en-CA" smtClean="0">
                <a:solidFill>
                  <a:schemeClr val="bg1"/>
                </a:solidFill>
              </a:rPr>
              <a:t> After</a:t>
            </a:r>
          </a:p>
          <a:p>
            <a:pPr eaLnBrk="1" hangingPunct="1"/>
            <a:r>
              <a:rPr lang="en-CA" sz="2400" smtClean="0"/>
              <a:t>Analysts, as well as supervisors and banks, should pay closer attention to financial stability issues when undertaking their assessments</a:t>
            </a:r>
          </a:p>
          <a:p>
            <a:pPr eaLnBrk="1" hangingPunct="1">
              <a:buFont typeface="Wingdings" pitchFamily="2" charset="2"/>
              <a:buNone/>
            </a:pPr>
            <a:endParaRPr lang="en-CA" sz="2400" smtClean="0"/>
          </a:p>
          <a:p>
            <a:pPr algn="ctr" eaLnBrk="1" hangingPunct="1">
              <a:buFont typeface="Wingdings" pitchFamily="2" charset="2"/>
              <a:buNone/>
            </a:pPr>
            <a:r>
              <a:rPr lang="en-CA" sz="2400" i="1" smtClean="0"/>
              <a:t>“How many of us asked ourselves whether it was ever realistic to expect the banking system to regularly deliver returns on equity in excess of 20 per cent, without taking excessive risk?”</a:t>
            </a:r>
          </a:p>
          <a:p>
            <a:pPr algn="ctr" eaLnBrk="1" hangingPunct="1">
              <a:buFont typeface="Wingdings" pitchFamily="2" charset="2"/>
              <a:buNone/>
            </a:pPr>
            <a:r>
              <a:rPr lang="en-CA" sz="1800" i="1" smtClean="0"/>
              <a:t>                                       </a:t>
            </a:r>
            <a:r>
              <a:rPr lang="en-CA" sz="1600" i="1" smtClean="0"/>
              <a:t>Jose Maria Roldan, Chair</a:t>
            </a:r>
          </a:p>
          <a:p>
            <a:pPr algn="ctr" eaLnBrk="1" hangingPunct="1">
              <a:buFont typeface="Wingdings" pitchFamily="2" charset="2"/>
              <a:buNone/>
            </a:pPr>
            <a:r>
              <a:rPr lang="en-CA" sz="1600" i="1" smtClean="0"/>
              <a:t>                                            Basel Accord Implementation Group</a:t>
            </a:r>
          </a:p>
          <a:p>
            <a:pPr algn="ctr" eaLnBrk="1" hangingPunct="1">
              <a:buFont typeface="Wingdings" pitchFamily="2" charset="2"/>
              <a:buNone/>
            </a:pPr>
            <a:endParaRPr lang="en-CA" sz="2400" smtClean="0"/>
          </a:p>
          <a:p>
            <a:pPr algn="ctr" eaLnBrk="1" hangingPunct="1">
              <a:buFont typeface="Wingdings" pitchFamily="2" charset="2"/>
              <a:buNone/>
            </a:pPr>
            <a:r>
              <a:rPr lang="en-CA" sz="2600" smtClean="0"/>
              <a:t>Lessons for </a:t>
            </a:r>
            <a:r>
              <a:rPr lang="en-CA" sz="2600" b="1" i="1" smtClean="0">
                <a:solidFill>
                  <a:srgbClr val="009900"/>
                </a:solidFill>
              </a:rPr>
              <a:t>Nigeria</a:t>
            </a:r>
            <a:r>
              <a:rPr lang="en-CA" sz="2600" smtClean="0"/>
              <a:t> &amp; us </a:t>
            </a:r>
            <a:r>
              <a:rPr lang="en-CA" sz="2600" b="1" smtClean="0"/>
              <a:t>ALL!</a:t>
            </a:r>
          </a:p>
        </p:txBody>
      </p:sp>
      <p:sp>
        <p:nvSpPr>
          <p:cNvPr id="6148" name="Rectangle 3"/>
          <p:cNvSpPr>
            <a:spLocks noGrp="1" noChangeArrowheads="1"/>
          </p:cNvSpPr>
          <p:nvPr>
            <p:ph type="title"/>
          </p:nvPr>
        </p:nvSpPr>
        <p:spPr>
          <a:xfrm>
            <a:off x="1600200" y="3397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6149" name="Rectangle 4"/>
          <p:cNvSpPr>
            <a:spLocks noChangeArrowheads="1"/>
          </p:cNvSpPr>
          <p:nvPr/>
        </p:nvSpPr>
        <p:spPr bwMode="auto">
          <a:xfrm>
            <a:off x="1703388" y="207963"/>
            <a:ext cx="6762750" cy="1477962"/>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800" i="1">
                <a:solidFill>
                  <a:srgbClr val="009900"/>
                </a:solidFill>
                <a:latin typeface="Arial Black" pitchFamily="34" charset="0"/>
              </a:rPr>
              <a:t>Some Context</a:t>
            </a:r>
            <a:r>
              <a:rPr lang="en-CA" sz="3000">
                <a:latin typeface="Arial Black" pitchFamily="34" charset="0"/>
              </a:rPr>
              <a:t/>
            </a:r>
            <a:br>
              <a:rPr lang="en-CA" sz="3000">
                <a:latin typeface="Arial Black" pitchFamily="34" charset="0"/>
              </a:rPr>
            </a:br>
            <a:endParaRPr lang="en-US" sz="3000">
              <a:latin typeface="Arial Black"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p:spPr>
        <p:txBody>
          <a:bodyPr/>
          <a:lstStyle/>
          <a:p>
            <a:fld id="{9A84CCF7-4B08-460F-95EF-513518BDEF42}" type="slidenum">
              <a:rPr lang="en-US" smtClean="0"/>
              <a:pPr/>
              <a:t>5</a:t>
            </a:fld>
            <a:endParaRPr lang="en-US" smtClean="0"/>
          </a:p>
        </p:txBody>
      </p:sp>
      <p:sp>
        <p:nvSpPr>
          <p:cNvPr id="7171" name="Rectangle 2"/>
          <p:cNvSpPr>
            <a:spLocks noGrp="1" noChangeArrowheads="1"/>
          </p:cNvSpPr>
          <p:nvPr>
            <p:ph type="body" idx="1"/>
          </p:nvPr>
        </p:nvSpPr>
        <p:spPr>
          <a:xfrm>
            <a:off x="1768475" y="1109663"/>
            <a:ext cx="6918325" cy="5180012"/>
          </a:xfrm>
        </p:spPr>
        <p:txBody>
          <a:bodyPr/>
          <a:lstStyle/>
          <a:p>
            <a:pPr eaLnBrk="1" hangingPunct="1">
              <a:buFont typeface="Wingdings" pitchFamily="2" charset="2"/>
              <a:buNone/>
            </a:pPr>
            <a:r>
              <a:rPr lang="en-CA" smtClean="0">
                <a:solidFill>
                  <a:schemeClr val="bg1"/>
                </a:solidFill>
              </a:rPr>
              <a:t> After</a:t>
            </a:r>
          </a:p>
          <a:p>
            <a:pPr algn="ctr" eaLnBrk="1" hangingPunct="1">
              <a:buFont typeface="Wingdings" pitchFamily="2" charset="2"/>
              <a:buNone/>
            </a:pPr>
            <a:r>
              <a:rPr lang="en-CA" sz="2000" i="1" smtClean="0"/>
              <a:t> “Regulators were too focused on the institution by institution supervision of idiosyncratic risk; central banks too focused on monetary policy tightly defined, meeting inflation targets.  And reports which did look at the overall picture, for instance the International Monetary Fund (IMF) Global Financial Stability Report…, sometimes simply got it wrong, and when they did get it right, for instance in their warnings about over rapid credit growth in the UK and the US, they were largely ignored….. Central banks and regulators between them need to integrate macro-economic analysis with macro-prudential analysis, and to identify the combination of measures which can take away the punch bowl before the party gets out of hand.”</a:t>
            </a:r>
          </a:p>
          <a:p>
            <a:pPr eaLnBrk="1" hangingPunct="1">
              <a:buFont typeface="Wingdings" pitchFamily="2" charset="2"/>
              <a:buNone/>
            </a:pPr>
            <a:r>
              <a:rPr lang="en-CA" sz="2000" smtClean="0"/>
              <a:t>                                                       </a:t>
            </a:r>
            <a:r>
              <a:rPr lang="en-CA" sz="1600" smtClean="0"/>
              <a:t>Adair Turner, Chairman, FSA</a:t>
            </a:r>
          </a:p>
          <a:p>
            <a:pPr eaLnBrk="1" hangingPunct="1">
              <a:buFont typeface="Wingdings" pitchFamily="2" charset="2"/>
              <a:buNone/>
            </a:pPr>
            <a:r>
              <a:rPr lang="en-CA" sz="1600" smtClean="0"/>
              <a:t>                                                                                 21/01/09</a:t>
            </a:r>
          </a:p>
          <a:p>
            <a:pPr eaLnBrk="1" hangingPunct="1"/>
            <a:endParaRPr lang="en-CA" sz="2000" smtClean="0"/>
          </a:p>
          <a:p>
            <a:pPr lvl="4" eaLnBrk="1" hangingPunct="1"/>
            <a:endParaRPr lang="en-CA" sz="1400" smtClean="0"/>
          </a:p>
          <a:p>
            <a:pPr lvl="1" eaLnBrk="1" hangingPunct="1"/>
            <a:endParaRPr lang="en-CA" sz="2000" smtClean="0"/>
          </a:p>
        </p:txBody>
      </p:sp>
      <p:sp>
        <p:nvSpPr>
          <p:cNvPr id="7172" name="Rectangle 3"/>
          <p:cNvSpPr>
            <a:spLocks noGrp="1" noChangeArrowheads="1"/>
          </p:cNvSpPr>
          <p:nvPr>
            <p:ph type="title"/>
          </p:nvPr>
        </p:nvSpPr>
        <p:spPr>
          <a:xfrm>
            <a:off x="1600200" y="3397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7173" name="Rectangle 4"/>
          <p:cNvSpPr>
            <a:spLocks noChangeArrowheads="1"/>
          </p:cNvSpPr>
          <p:nvPr/>
        </p:nvSpPr>
        <p:spPr bwMode="auto">
          <a:xfrm>
            <a:off x="2108200" y="207963"/>
            <a:ext cx="6357938" cy="1477962"/>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Supervision</a:t>
            </a:r>
          </a:p>
          <a:p>
            <a:pPr algn="ctr" eaLnBrk="0" hangingPunct="0"/>
            <a:r>
              <a:rPr lang="en-CA" sz="2800" i="1">
                <a:solidFill>
                  <a:srgbClr val="009900"/>
                </a:solidFill>
                <a:latin typeface="Arial Black" pitchFamily="34" charset="0"/>
              </a:rPr>
              <a:t>Some Context</a:t>
            </a:r>
            <a:r>
              <a:rPr lang="en-CA" sz="3000">
                <a:latin typeface="Arial Black" pitchFamily="34" charset="0"/>
              </a:rPr>
              <a:t/>
            </a:r>
            <a:br>
              <a:rPr lang="en-CA" sz="3000">
                <a:latin typeface="Arial Black" pitchFamily="34" charset="0"/>
              </a:rPr>
            </a:br>
            <a:endParaRPr lang="en-US" sz="3000">
              <a:latin typeface="Arial Black"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p:cNvSpPr>
            <a:spLocks noGrp="1"/>
          </p:cNvSpPr>
          <p:nvPr>
            <p:ph type="sldNum" sz="quarter" idx="10"/>
          </p:nvPr>
        </p:nvSpPr>
        <p:spPr>
          <a:noFill/>
        </p:spPr>
        <p:txBody>
          <a:bodyPr/>
          <a:lstStyle/>
          <a:p>
            <a:fld id="{42F53EF5-6212-4123-AFFC-B740B4F6FC80}" type="slidenum">
              <a:rPr lang="en-US" smtClean="0"/>
              <a:pPr/>
              <a:t>6</a:t>
            </a:fld>
            <a:endParaRPr lang="en-US" smtClean="0"/>
          </a:p>
        </p:txBody>
      </p:sp>
      <p:sp>
        <p:nvSpPr>
          <p:cNvPr id="8195" name="Rectangle 2"/>
          <p:cNvSpPr>
            <a:spLocks noGrp="1" noChangeArrowheads="1"/>
          </p:cNvSpPr>
          <p:nvPr>
            <p:ph type="body" idx="1"/>
          </p:nvPr>
        </p:nvSpPr>
        <p:spPr>
          <a:xfrm>
            <a:off x="1533525" y="1139825"/>
            <a:ext cx="7153275" cy="5149850"/>
          </a:xfrm>
        </p:spPr>
        <p:txBody>
          <a:bodyPr/>
          <a:lstStyle/>
          <a:p>
            <a:pPr eaLnBrk="1" hangingPunct="1">
              <a:buFont typeface="Wingdings" pitchFamily="2" charset="2"/>
              <a:buNone/>
            </a:pPr>
            <a:r>
              <a:rPr lang="en-CA" smtClean="0">
                <a:solidFill>
                  <a:schemeClr val="bg1"/>
                </a:solidFill>
              </a:rPr>
              <a:t> After</a:t>
            </a:r>
          </a:p>
          <a:p>
            <a:pPr eaLnBrk="1" hangingPunct="1"/>
            <a:r>
              <a:rPr lang="en-CA" sz="3000" smtClean="0"/>
              <a:t>The chronology</a:t>
            </a:r>
          </a:p>
          <a:p>
            <a:pPr lvl="1" eaLnBrk="1" hangingPunct="1"/>
            <a:r>
              <a:rPr lang="en-CA" sz="2600" smtClean="0"/>
              <a:t>Nov. ’10 - G-20 Leaders concluded that further work on macro-prudential frameworks was a priority</a:t>
            </a:r>
          </a:p>
          <a:p>
            <a:pPr lvl="2" eaLnBrk="1" hangingPunct="1"/>
            <a:r>
              <a:rPr lang="en-CA" smtClean="0"/>
              <a:t>Financial Stability Board (FSB); International Monetary Fund (IMF); Bank for International Settlements (BIS) called upon to do further work</a:t>
            </a:r>
          </a:p>
          <a:p>
            <a:pPr lvl="1" eaLnBrk="1" hangingPunct="1">
              <a:buFont typeface="Wingdings 3" pitchFamily="18" charset="2"/>
              <a:buNone/>
            </a:pPr>
            <a:endParaRPr lang="en-CA" sz="2100" smtClean="0"/>
          </a:p>
        </p:txBody>
      </p:sp>
      <p:sp>
        <p:nvSpPr>
          <p:cNvPr id="8196"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8197" name="Rectangle 6"/>
          <p:cNvSpPr>
            <a:spLocks noChangeArrowheads="1"/>
          </p:cNvSpPr>
          <p:nvPr/>
        </p:nvSpPr>
        <p:spPr bwMode="auto">
          <a:xfrm>
            <a:off x="1716088" y="207963"/>
            <a:ext cx="7024687" cy="1416050"/>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800" i="1">
                <a:solidFill>
                  <a:srgbClr val="009900"/>
                </a:solidFill>
                <a:latin typeface="Arial Black" pitchFamily="34" charset="0"/>
              </a:rPr>
              <a:t>International Initiatives </a:t>
            </a:r>
            <a:br>
              <a:rPr lang="en-CA" sz="2800" i="1">
                <a:solidFill>
                  <a:srgbClr val="009900"/>
                </a:solidFill>
                <a:latin typeface="Arial Black" pitchFamily="34" charset="0"/>
              </a:rPr>
            </a:br>
            <a:endParaRPr lang="en-US" sz="28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3"/>
          <p:cNvSpPr>
            <a:spLocks noGrp="1"/>
          </p:cNvSpPr>
          <p:nvPr>
            <p:ph type="sldNum" sz="quarter" idx="10"/>
          </p:nvPr>
        </p:nvSpPr>
        <p:spPr>
          <a:noFill/>
        </p:spPr>
        <p:txBody>
          <a:bodyPr/>
          <a:lstStyle/>
          <a:p>
            <a:fld id="{D0B29EFB-EBFA-471B-8A44-99B7E38CC63B}" type="slidenum">
              <a:rPr lang="en-US" smtClean="0"/>
              <a:pPr/>
              <a:t>7</a:t>
            </a:fld>
            <a:endParaRPr lang="en-US" smtClean="0"/>
          </a:p>
        </p:txBody>
      </p:sp>
      <p:sp>
        <p:nvSpPr>
          <p:cNvPr id="9219" name="Rectangle 2"/>
          <p:cNvSpPr>
            <a:spLocks noGrp="1" noChangeArrowheads="1"/>
          </p:cNvSpPr>
          <p:nvPr>
            <p:ph type="body" idx="1"/>
          </p:nvPr>
        </p:nvSpPr>
        <p:spPr>
          <a:xfrm>
            <a:off x="1533525" y="984250"/>
            <a:ext cx="7153275" cy="5305425"/>
          </a:xfrm>
        </p:spPr>
        <p:txBody>
          <a:bodyPr/>
          <a:lstStyle/>
          <a:p>
            <a:pPr eaLnBrk="1" hangingPunct="1">
              <a:buFont typeface="Wingdings" pitchFamily="2" charset="2"/>
              <a:buNone/>
            </a:pPr>
            <a:r>
              <a:rPr lang="en-CA" smtClean="0">
                <a:solidFill>
                  <a:schemeClr val="bg1"/>
                </a:solidFill>
              </a:rPr>
              <a:t> After</a:t>
            </a:r>
          </a:p>
          <a:p>
            <a:pPr eaLnBrk="1" hangingPunct="1"/>
            <a:r>
              <a:rPr lang="en-CA" sz="2400" smtClean="0"/>
              <a:t>The Chronology </a:t>
            </a:r>
            <a:r>
              <a:rPr lang="en-CA" sz="2100" smtClean="0"/>
              <a:t>(cont’d)</a:t>
            </a:r>
          </a:p>
          <a:p>
            <a:pPr lvl="1" eaLnBrk="1" hangingPunct="1"/>
            <a:r>
              <a:rPr lang="en-CA" sz="2000" smtClean="0"/>
              <a:t>Feb. ‘11 – FSB; IMF; BIS progress update</a:t>
            </a:r>
          </a:p>
          <a:p>
            <a:pPr lvl="2" eaLnBrk="1" hangingPunct="1"/>
            <a:r>
              <a:rPr lang="en-CA" sz="1900" smtClean="0"/>
              <a:t>major steps taken but </a:t>
            </a:r>
            <a:r>
              <a:rPr lang="en-CA" sz="1900" b="1" smtClean="0"/>
              <a:t>challenges</a:t>
            </a:r>
            <a:r>
              <a:rPr lang="en-CA" sz="1900" smtClean="0"/>
              <a:t> remain</a:t>
            </a:r>
            <a:endParaRPr lang="en-CA" sz="1900" b="1" smtClean="0"/>
          </a:p>
          <a:p>
            <a:pPr lvl="3" eaLnBrk="1" hangingPunct="1">
              <a:buClr>
                <a:srgbClr val="009900"/>
              </a:buClr>
            </a:pPr>
            <a:r>
              <a:rPr lang="en-CA" sz="1800" smtClean="0"/>
              <a:t>need to design</a:t>
            </a:r>
          </a:p>
          <a:p>
            <a:pPr lvl="4" eaLnBrk="1" hangingPunct="1">
              <a:buClr>
                <a:srgbClr val="009900"/>
              </a:buClr>
            </a:pPr>
            <a:r>
              <a:rPr lang="en-CA" sz="1800" smtClean="0"/>
              <a:t>and collect better information/data to support risk identification/modelling</a:t>
            </a:r>
          </a:p>
          <a:p>
            <a:pPr lvl="4" eaLnBrk="1" hangingPunct="1">
              <a:buClr>
                <a:srgbClr val="009900"/>
              </a:buClr>
            </a:pPr>
            <a:r>
              <a:rPr lang="en-CA" sz="1800" smtClean="0"/>
              <a:t>techniques to identify/measure systemic risk that utilise this information and help inform the design of policies</a:t>
            </a:r>
          </a:p>
          <a:p>
            <a:pPr lvl="4" eaLnBrk="1" hangingPunct="1">
              <a:buClr>
                <a:srgbClr val="009900"/>
              </a:buClr>
            </a:pPr>
            <a:r>
              <a:rPr lang="en-CA" sz="1800" smtClean="0"/>
              <a:t>effective macro-prudential toolkit of powers and instruments, including criteria for choice and a mechanism to assess effectiveness</a:t>
            </a:r>
          </a:p>
          <a:p>
            <a:pPr lvl="4" eaLnBrk="1" hangingPunct="1">
              <a:buClr>
                <a:srgbClr val="009900"/>
              </a:buClr>
            </a:pPr>
            <a:r>
              <a:rPr lang="en-CA" sz="1800" smtClean="0"/>
              <a:t>appropriate governance arrangements for the exercise of macro-prudential policy powers </a:t>
            </a:r>
          </a:p>
          <a:p>
            <a:pPr lvl="1" eaLnBrk="1" hangingPunct="1"/>
            <a:r>
              <a:rPr lang="en-CA" sz="2000" smtClean="0"/>
              <a:t>Nov. ‘11 - next progress update is due</a:t>
            </a:r>
          </a:p>
          <a:p>
            <a:pPr lvl="1" eaLnBrk="1" hangingPunct="1"/>
            <a:endParaRPr lang="en-CA" sz="2100" smtClean="0"/>
          </a:p>
        </p:txBody>
      </p:sp>
      <p:sp>
        <p:nvSpPr>
          <p:cNvPr id="9220"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9221" name="Rectangle 6"/>
          <p:cNvSpPr>
            <a:spLocks noChangeArrowheads="1"/>
          </p:cNvSpPr>
          <p:nvPr/>
        </p:nvSpPr>
        <p:spPr bwMode="auto">
          <a:xfrm>
            <a:off x="1716088" y="207963"/>
            <a:ext cx="7024687" cy="1416050"/>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800" i="1">
                <a:solidFill>
                  <a:srgbClr val="009900"/>
                </a:solidFill>
                <a:latin typeface="Arial Black" pitchFamily="34" charset="0"/>
              </a:rPr>
              <a:t>International Initiatives </a:t>
            </a:r>
            <a:br>
              <a:rPr lang="en-CA" sz="2800" i="1">
                <a:solidFill>
                  <a:srgbClr val="009900"/>
                </a:solidFill>
                <a:latin typeface="Arial Black" pitchFamily="34" charset="0"/>
              </a:rPr>
            </a:br>
            <a:endParaRPr lang="en-US" sz="28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p>
            <a:fld id="{1D4495FB-5AC4-48DC-B3E2-71F9F9ACE1E6}" type="slidenum">
              <a:rPr lang="en-US" smtClean="0"/>
              <a:pPr/>
              <a:t>8</a:t>
            </a:fld>
            <a:endParaRPr lang="en-US" smtClean="0"/>
          </a:p>
        </p:txBody>
      </p:sp>
      <p:sp>
        <p:nvSpPr>
          <p:cNvPr id="5123" name="Rectangle 2"/>
          <p:cNvSpPr>
            <a:spLocks noGrp="1" noChangeArrowheads="1"/>
          </p:cNvSpPr>
          <p:nvPr>
            <p:ph type="body" idx="1"/>
          </p:nvPr>
        </p:nvSpPr>
        <p:spPr>
          <a:xfrm>
            <a:off x="1533525" y="1547813"/>
            <a:ext cx="7153275" cy="4784725"/>
          </a:xfrm>
        </p:spPr>
        <p:txBody>
          <a:bodyPr/>
          <a:lstStyle/>
          <a:p>
            <a:pPr eaLnBrk="1" hangingPunct="1">
              <a:defRPr/>
            </a:pPr>
            <a:r>
              <a:rPr lang="en-CA" dirty="0" smtClean="0">
                <a:solidFill>
                  <a:schemeClr val="bg1"/>
                </a:solidFill>
              </a:rPr>
              <a:t> </a:t>
            </a:r>
            <a:r>
              <a:rPr lang="en-US" sz="2400" dirty="0" smtClean="0"/>
              <a:t>Macro-prudential policy – FSB’s Definition </a:t>
            </a:r>
          </a:p>
          <a:p>
            <a:pPr eaLnBrk="1" hangingPunct="1">
              <a:buFont typeface="Wingdings" pitchFamily="2" charset="2"/>
              <a:buNone/>
              <a:defRPr/>
            </a:pPr>
            <a:r>
              <a:rPr lang="en-US" sz="2300" dirty="0" smtClean="0"/>
              <a:t>     </a:t>
            </a:r>
            <a:r>
              <a:rPr lang="en-US" sz="2300" i="1" dirty="0" smtClean="0"/>
              <a:t>“….. primarily prudential tools to limit systemic or system-wide financial risk, thereby limiting the incidence of disruptions in the provision of key financial services that can have serious consequences for the real economy, by</a:t>
            </a:r>
          </a:p>
          <a:p>
            <a:pPr lvl="1">
              <a:defRPr/>
            </a:pPr>
            <a:r>
              <a:rPr lang="en-US" sz="2000" i="1" dirty="0" smtClean="0">
                <a:ea typeface="+mn-ea"/>
                <a:cs typeface="+mn-cs"/>
              </a:rPr>
              <a:t>dampening the build-up of financial imbalances and building defenses that contain the speed and sharpness of subsequent downswings and their effects on the economy;</a:t>
            </a:r>
          </a:p>
          <a:p>
            <a:pPr lvl="1">
              <a:defRPr/>
            </a:pPr>
            <a:r>
              <a:rPr lang="en-US" sz="2000" i="1" dirty="0" smtClean="0">
                <a:ea typeface="+mn-ea"/>
                <a:cs typeface="+mn-cs"/>
              </a:rPr>
              <a:t>identifying and addressing common exposures, risk concentrations, linkages and interdependencies that are sources of contagion and spillover risks that may jeopardize</a:t>
            </a:r>
            <a:r>
              <a:rPr lang="en-US" sz="2000" i="1" dirty="0" smtClean="0"/>
              <a:t> </a:t>
            </a:r>
            <a:r>
              <a:rPr lang="en-US" sz="2000" i="1" dirty="0" smtClean="0">
                <a:ea typeface="+mn-ea"/>
                <a:cs typeface="+mn-cs"/>
              </a:rPr>
              <a:t>the functioning of the system as a whole.”</a:t>
            </a:r>
            <a:endParaRPr lang="en-CA" sz="2000" i="1" dirty="0" smtClean="0"/>
          </a:p>
        </p:txBody>
      </p:sp>
      <p:sp>
        <p:nvSpPr>
          <p:cNvPr id="10244" name="Rectangle 3"/>
          <p:cNvSpPr>
            <a:spLocks noGrp="1" noChangeArrowheads="1"/>
          </p:cNvSpPr>
          <p:nvPr>
            <p:ph type="title"/>
          </p:nvPr>
        </p:nvSpPr>
        <p:spPr>
          <a:xfrm>
            <a:off x="1627188" y="3524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10245" name="Rectangle 6"/>
          <p:cNvSpPr>
            <a:spLocks noChangeArrowheads="1"/>
          </p:cNvSpPr>
          <p:nvPr/>
        </p:nvSpPr>
        <p:spPr bwMode="auto">
          <a:xfrm>
            <a:off x="1716088" y="207963"/>
            <a:ext cx="7024687" cy="1416050"/>
          </a:xfrm>
          <a:prstGeom prst="rect">
            <a:avLst/>
          </a:prstGeom>
          <a:noFill/>
          <a:ln w="9525">
            <a:noFill/>
            <a:miter lim="800000"/>
            <a:headEnd/>
            <a:tailEnd/>
          </a:ln>
        </p:spPr>
        <p:txBody>
          <a:bodyPr>
            <a:spAutoFit/>
          </a:bodyPr>
          <a:lstStyle/>
          <a:p>
            <a:pPr algn="ctr" eaLnBrk="0" hangingPunct="0"/>
            <a:r>
              <a:rPr lang="en-CA" sz="3000">
                <a:latin typeface="Arial Black" pitchFamily="34" charset="0"/>
              </a:rPr>
              <a:t>Macro-prudential Regulation</a:t>
            </a:r>
          </a:p>
          <a:p>
            <a:pPr algn="ctr" eaLnBrk="0" hangingPunct="0"/>
            <a:r>
              <a:rPr lang="en-CA" sz="2800" i="1">
                <a:solidFill>
                  <a:srgbClr val="009900"/>
                </a:solidFill>
                <a:latin typeface="Arial Black" pitchFamily="34" charset="0"/>
              </a:rPr>
              <a:t>International Initiatives</a:t>
            </a:r>
            <a:br>
              <a:rPr lang="en-CA" sz="2800" i="1">
                <a:solidFill>
                  <a:srgbClr val="009900"/>
                </a:solidFill>
                <a:latin typeface="Arial Black" pitchFamily="34" charset="0"/>
              </a:rPr>
            </a:br>
            <a:endParaRPr lang="en-US" sz="28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3"/>
          <p:cNvSpPr>
            <a:spLocks noGrp="1"/>
          </p:cNvSpPr>
          <p:nvPr>
            <p:ph type="sldNum" sz="quarter" idx="10"/>
          </p:nvPr>
        </p:nvSpPr>
        <p:spPr>
          <a:noFill/>
        </p:spPr>
        <p:txBody>
          <a:bodyPr/>
          <a:lstStyle/>
          <a:p>
            <a:fld id="{7AE2FA34-3C37-4661-A547-DF69BA8D0BB9}" type="slidenum">
              <a:rPr lang="en-US" smtClean="0"/>
              <a:pPr/>
              <a:t>9</a:t>
            </a:fld>
            <a:endParaRPr lang="en-US" smtClean="0"/>
          </a:p>
        </p:txBody>
      </p:sp>
      <p:sp>
        <p:nvSpPr>
          <p:cNvPr id="11267" name="Rectangle 2"/>
          <p:cNvSpPr>
            <a:spLocks noGrp="1" noChangeArrowheads="1"/>
          </p:cNvSpPr>
          <p:nvPr>
            <p:ph type="body" idx="1"/>
          </p:nvPr>
        </p:nvSpPr>
        <p:spPr>
          <a:xfrm>
            <a:off x="1768475" y="1109663"/>
            <a:ext cx="6918325" cy="5180012"/>
          </a:xfrm>
        </p:spPr>
        <p:txBody>
          <a:bodyPr/>
          <a:lstStyle/>
          <a:p>
            <a:pPr eaLnBrk="1" hangingPunct="1">
              <a:buFont typeface="Wingdings" pitchFamily="2" charset="2"/>
              <a:buNone/>
            </a:pPr>
            <a:r>
              <a:rPr lang="en-CA" smtClean="0">
                <a:solidFill>
                  <a:schemeClr val="bg1"/>
                </a:solidFill>
              </a:rPr>
              <a:t> After</a:t>
            </a:r>
          </a:p>
          <a:p>
            <a:pPr eaLnBrk="1" hangingPunct="1"/>
            <a:r>
              <a:rPr lang="en-CA" sz="2800" smtClean="0"/>
              <a:t>A macro-prudential approach takes a system wide view of how government regulation and other interventions in the financial sector affect business cycles and the broader economy – bank regulations can have impacts on banks, as well as on the macro-economy</a:t>
            </a:r>
          </a:p>
          <a:p>
            <a:pPr eaLnBrk="1" hangingPunct="1"/>
            <a:r>
              <a:rPr lang="en-CA" sz="2800" smtClean="0"/>
              <a:t>There is a danger of overreaction i.e. the pendulum swinging too far with the creation of too many “rules”</a:t>
            </a:r>
          </a:p>
          <a:p>
            <a:pPr lvl="1" eaLnBrk="1" hangingPunct="1">
              <a:buFont typeface="Wingdings 3" pitchFamily="18" charset="2"/>
              <a:buNone/>
            </a:pPr>
            <a:endParaRPr lang="en-CA" sz="2400" smtClean="0"/>
          </a:p>
          <a:p>
            <a:pPr lvl="1" eaLnBrk="1" hangingPunct="1">
              <a:buFont typeface="Wingdings 3" pitchFamily="18" charset="2"/>
              <a:buNone/>
            </a:pPr>
            <a:endParaRPr lang="en-CA" sz="2400" smtClean="0"/>
          </a:p>
          <a:p>
            <a:pPr lvl="1" eaLnBrk="1" hangingPunct="1"/>
            <a:endParaRPr lang="en-CA" sz="2400" smtClean="0"/>
          </a:p>
        </p:txBody>
      </p:sp>
      <p:sp>
        <p:nvSpPr>
          <p:cNvPr id="11268" name="Rectangle 3"/>
          <p:cNvSpPr>
            <a:spLocks noGrp="1" noChangeArrowheads="1"/>
          </p:cNvSpPr>
          <p:nvPr>
            <p:ph type="title"/>
          </p:nvPr>
        </p:nvSpPr>
        <p:spPr>
          <a:xfrm>
            <a:off x="1600200" y="339725"/>
            <a:ext cx="7086600" cy="811213"/>
          </a:xfrm>
          <a:noFill/>
        </p:spPr>
        <p:txBody>
          <a:bodyPr anchor="b"/>
          <a:lstStyle/>
          <a:p>
            <a:pPr eaLnBrk="1" hangingPunct="1"/>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r>
              <a:rPr lang="en-CA" sz="3600" i="1" smtClean="0"/>
              <a:t/>
            </a:r>
            <a:br>
              <a:rPr lang="en-CA" sz="3600" i="1" smtClean="0"/>
            </a:br>
            <a:endParaRPr lang="en-US" sz="3200" i="1" smtClean="0"/>
          </a:p>
        </p:txBody>
      </p:sp>
      <p:sp>
        <p:nvSpPr>
          <p:cNvPr id="11269" name="Rectangle 4"/>
          <p:cNvSpPr>
            <a:spLocks noChangeArrowheads="1"/>
          </p:cNvSpPr>
          <p:nvPr/>
        </p:nvSpPr>
        <p:spPr bwMode="auto">
          <a:xfrm>
            <a:off x="2108200" y="-168275"/>
            <a:ext cx="6357938" cy="1476375"/>
          </a:xfrm>
          <a:prstGeom prst="rect">
            <a:avLst/>
          </a:prstGeom>
          <a:noFill/>
          <a:ln w="9525">
            <a:noFill/>
            <a:miter lim="800000"/>
            <a:headEnd/>
            <a:tailEnd/>
          </a:ln>
        </p:spPr>
        <p:txBody>
          <a:bodyPr>
            <a:spAutoFit/>
          </a:bodyPr>
          <a:lstStyle/>
          <a:p>
            <a:pPr algn="ctr" eaLnBrk="0" hangingPunct="0"/>
            <a:r>
              <a:rPr lang="en-CA" sz="3000">
                <a:latin typeface="Arial Black" pitchFamily="34" charset="0"/>
              </a:rPr>
              <a:t> </a:t>
            </a:r>
          </a:p>
          <a:p>
            <a:pPr algn="ctr" eaLnBrk="0" hangingPunct="0"/>
            <a:r>
              <a:rPr lang="en-CA" sz="3000">
                <a:latin typeface="Arial Black" pitchFamily="34" charset="0"/>
              </a:rPr>
              <a:t>Macro-prudential Regulation</a:t>
            </a:r>
          </a:p>
          <a:p>
            <a:pPr algn="ctr" eaLnBrk="0" hangingPunct="0"/>
            <a:r>
              <a:rPr lang="en-CA" sz="2800" i="1">
                <a:solidFill>
                  <a:srgbClr val="009900"/>
                </a:solidFill>
                <a:latin typeface="Arial Black" pitchFamily="34" charset="0"/>
              </a:rPr>
              <a:t>International Initiatives</a:t>
            </a:r>
            <a:endParaRPr lang="en-US" sz="2800" i="1">
              <a:solidFill>
                <a:srgbClr val="009900"/>
              </a:solidFill>
              <a:latin typeface="Arial Black"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_nigeria">
  <a:themeElements>
    <a:clrScheme name="1_nigeri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nigeri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defRPr>
        </a:defPPr>
      </a:lstStyle>
    </a:lnDef>
  </a:objectDefaults>
  <a:extraClrSchemeLst>
    <a:extraClrScheme>
      <a:clrScheme name="1_nigeri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nigeri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nigeri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nigeri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nigeri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nigeri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nigeri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nigeri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nigeri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nigeri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nigeri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nigeri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Core Principles Assessment</Template>
  <TotalTime>13716</TotalTime>
  <Words>2531</Words>
  <Application>Microsoft PowerPoint</Application>
  <PresentationFormat>On-screen Show (4:3)</PresentationFormat>
  <Paragraphs>407</Paragraphs>
  <Slides>35</Slides>
  <Notes>35</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1_nigeria</vt:lpstr>
      <vt:lpstr>Slide 1</vt:lpstr>
      <vt:lpstr>Discussion Points</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Slide 35</vt:lpstr>
    </vt:vector>
  </TitlesOfParts>
  <Company>OSFI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turkey</dc:title>
  <dc:creator>Kim Norris</dc:creator>
  <cp:lastModifiedBy>dogo15513</cp:lastModifiedBy>
  <cp:revision>916</cp:revision>
  <cp:lastPrinted>2004-02-09T16:34:29Z</cp:lastPrinted>
  <dcterms:created xsi:type="dcterms:W3CDTF">1999-08-30T17:29:02Z</dcterms:created>
  <dcterms:modified xsi:type="dcterms:W3CDTF">2011-07-11T14:48:19Z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3" name="_NewReviewCycle">
    <vt:lpwstr/>
  </property>
</Properties>
</file>