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6" r:id="rId2"/>
    <p:sldId id="435" r:id="rId3"/>
    <p:sldId id="436" r:id="rId4"/>
    <p:sldId id="437" r:id="rId5"/>
    <p:sldId id="439" r:id="rId6"/>
    <p:sldId id="440" r:id="rId7"/>
    <p:sldId id="434" r:id="rId8"/>
    <p:sldId id="426" r:id="rId9"/>
    <p:sldId id="423" r:id="rId10"/>
    <p:sldId id="424" r:id="rId11"/>
    <p:sldId id="425" r:id="rId12"/>
    <p:sldId id="428" r:id="rId13"/>
    <p:sldId id="400" r:id="rId14"/>
    <p:sldId id="427" r:id="rId15"/>
    <p:sldId id="430" r:id="rId16"/>
    <p:sldId id="432" r:id="rId17"/>
    <p:sldId id="288" r:id="rId18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D49C"/>
    <a:srgbClr val="F0EC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07" autoAdjust="0"/>
  </p:normalViewPr>
  <p:slideViewPr>
    <p:cSldViewPr>
      <p:cViewPr>
        <p:scale>
          <a:sx n="80" d="100"/>
          <a:sy n="80" d="100"/>
        </p:scale>
        <p:origin x="-78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A6626F7-08AE-4931-B79E-9F87CF69A458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87EBC0D-15D2-4341-8BBD-BF3FD95E6CE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Futura Bk B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A5DF7626-CBEA-4CF4-8C48-3430785C950E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9D3AC94C-1695-4423-8341-83AF79229B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8FED9AD-925B-426F-92A2-87E4B223C812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Toplantı Adı, vb.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37852-A891-465B-AC95-ED4E2D0199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AE0BF-2219-4377-A1D4-4A1F6A0C8079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E6B88-E24E-4089-9C37-EA0284AD5A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97ECD-237D-4A7D-B089-26ABD0A6CC21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36D26-393F-4D55-AFA8-BFFA6D48CF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A23D8-433A-4DE0-8C46-91D58F5C6221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BC5CC-1093-447C-AA0A-8CB3B711B0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56C8663-B434-4F2E-9F75-04D643A5B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8 Resim" descr="Arka Fon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2052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3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437CA3B4-4DE6-468C-AE38-2743EA29CDDC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584A05AF-1053-405A-9C09-8043BCC481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057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35013"/>
            <a:chOff x="-52904" y="96988"/>
            <a:chExt cx="971600" cy="765566"/>
          </a:xfrm>
        </p:grpSpPr>
        <p:pic>
          <p:nvPicPr>
            <p:cNvPr id="2060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14 Metin kutusu"/>
            <p:cNvSpPr txBox="1"/>
            <p:nvPr userDrawn="1"/>
          </p:nvSpPr>
          <p:spPr>
            <a:xfrm>
              <a:off x="-52904" y="740196"/>
              <a:ext cx="971600" cy="1223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b="1" dirty="0">
                  <a:solidFill>
                    <a:prstClr val="black"/>
                  </a:solidFill>
                </a:rPr>
                <a:t>TÜBİTAK</a:t>
              </a:r>
              <a:endParaRPr lang="en-US" sz="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22 Dikdörtgen"/>
          <p:cNvSpPr/>
          <p:nvPr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897" r:id="rId3"/>
    <p:sldLayoutId id="2147483898" r:id="rId4"/>
    <p:sldLayoutId id="2147483899" r:id="rId5"/>
    <p:sldLayoutId id="2147483902" r:id="rId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me.tubitak.gov.tr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miic.org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Başlık"/>
          <p:cNvSpPr>
            <a:spLocks noGrp="1"/>
          </p:cNvSpPr>
          <p:nvPr>
            <p:ph type="ctrTitle"/>
          </p:nvPr>
        </p:nvSpPr>
        <p:spPr>
          <a:xfrm>
            <a:off x="714375" y="1357313"/>
            <a:ext cx="7772400" cy="30241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27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27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27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27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27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27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endParaRPr lang="tr-TR" sz="2000" dirty="0" smtClean="0">
              <a:solidFill>
                <a:schemeClr val="tx1"/>
              </a:solidFill>
              <a:latin typeface="Futura Bk BT"/>
            </a:endParaRPr>
          </a:p>
        </p:txBody>
      </p:sp>
      <p:grpSp>
        <p:nvGrpSpPr>
          <p:cNvPr id="6148" name="12 Grup"/>
          <p:cNvGrpSpPr>
            <a:grpSpLocks noChangeAspect="1"/>
          </p:cNvGrpSpPr>
          <p:nvPr/>
        </p:nvGrpSpPr>
        <p:grpSpPr bwMode="auto">
          <a:xfrm>
            <a:off x="3779838" y="476250"/>
            <a:ext cx="1371600" cy="1133475"/>
            <a:chOff x="-52904" y="96988"/>
            <a:chExt cx="971600" cy="803219"/>
          </a:xfrm>
        </p:grpSpPr>
        <p:pic>
          <p:nvPicPr>
            <p:cNvPr id="6150" name="4 İçerik Yer Tutucusu" descr="TUBITAK%20LOGO[1].bmp"/>
            <p:cNvPicPr preferRelativeResize="0"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1" name="6 Metin kutusu"/>
            <p:cNvSpPr txBox="1">
              <a:spLocks noChangeArrowheads="1"/>
            </p:cNvSpPr>
            <p:nvPr/>
          </p:nvSpPr>
          <p:spPr bwMode="auto">
            <a:xfrm>
              <a:off x="-52904" y="777849"/>
              <a:ext cx="971600" cy="12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tr-TR" sz="1100" b="1">
                  <a:solidFill>
                    <a:srgbClr val="000000"/>
                  </a:solidFill>
                </a:rPr>
                <a:t>TÜBİTAK</a:t>
              </a:r>
              <a:endParaRPr lang="en-US" sz="1100" b="1">
                <a:solidFill>
                  <a:srgbClr val="000000"/>
                </a:solidFill>
              </a:endParaRPr>
            </a:p>
          </p:txBody>
        </p:sp>
      </p:grpSp>
      <p:sp>
        <p:nvSpPr>
          <p:cNvPr id="9" name="9 Dikdörtgen"/>
          <p:cNvSpPr/>
          <p:nvPr/>
        </p:nvSpPr>
        <p:spPr>
          <a:xfrm>
            <a:off x="857224" y="2000240"/>
            <a:ext cx="771528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002060"/>
                </a:solidFill>
                <a:latin typeface="Futura Bk BT"/>
                <a:ea typeface="+mj-ea"/>
                <a:cs typeface="+mj-cs"/>
              </a:rPr>
              <a:t>SMIIC</a:t>
            </a:r>
            <a:r>
              <a:rPr lang="tr-TR" sz="6600" b="1" dirty="0" smtClean="0">
                <a:solidFill>
                  <a:srgbClr val="C00000"/>
                </a:solidFill>
                <a:latin typeface="Futura Bk BT"/>
                <a:ea typeface="+mj-ea"/>
                <a:cs typeface="+mj-cs"/>
              </a:rPr>
              <a:t> </a:t>
            </a:r>
          </a:p>
          <a:p>
            <a:pPr algn="ctr"/>
            <a:r>
              <a:rPr lang="tr-TR" sz="3600" b="1" dirty="0" smtClean="0">
                <a:solidFill>
                  <a:srgbClr val="002060"/>
                </a:solidFill>
                <a:latin typeface="Futura Bk BT"/>
                <a:ea typeface="+mj-ea"/>
                <a:cs typeface="+mj-cs"/>
              </a:rPr>
              <a:t>Standard and Metrology Institute of Islamic Countries </a:t>
            </a:r>
          </a:p>
          <a:p>
            <a:pPr algn="ctr"/>
            <a:endParaRPr lang="tr-TR" b="1" dirty="0" smtClean="0">
              <a:latin typeface="Futura Bk BT"/>
              <a:ea typeface="+mj-ea"/>
              <a:cs typeface="+mj-cs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04"/>
            <a:ext cx="1173144" cy="11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00042"/>
            <a:ext cx="1774809" cy="79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Dr. Sinan FANK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68025"/>
            <a:ext cx="4878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Futura Bk BT"/>
              </a:rPr>
              <a:t>SMIIC Member States</a:t>
            </a:r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7587375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68025"/>
            <a:ext cx="4878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Futura Bk BT"/>
              </a:rPr>
              <a:t>SMIIC Member States</a:t>
            </a:r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7182684" cy="446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68025"/>
            <a:ext cx="4878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Futura Bk BT"/>
              </a:rPr>
              <a:t>SMIIC Member States</a:t>
            </a:r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6658000" cy="425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314105" y="4000504"/>
            <a:ext cx="3829895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ea typeface="Albany AMT"/>
                <a:cs typeface="Lucidasans"/>
              </a:rPr>
              <a:t>OIC Member : 57</a:t>
            </a:r>
          </a:p>
          <a:p>
            <a:endParaRPr lang="tr-TR" sz="1400" b="1" dirty="0" smtClean="0">
              <a:ea typeface="Albany AMT"/>
              <a:cs typeface="Lucidasans"/>
            </a:endParaRPr>
          </a:p>
          <a:p>
            <a:r>
              <a:rPr lang="tr-TR" sz="3200" b="1" dirty="0" smtClean="0"/>
              <a:t>SMIIC Member : 23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Başlık"/>
          <p:cNvSpPr>
            <a:spLocks noGrp="1"/>
          </p:cNvSpPr>
          <p:nvPr>
            <p:ph type="title"/>
          </p:nvPr>
        </p:nvSpPr>
        <p:spPr>
          <a:xfrm>
            <a:off x="395288" y="0"/>
            <a:ext cx="7777162" cy="706438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Futura Bk BT"/>
              </a:rPr>
              <a:t>SMIIC Organisation Chart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90599"/>
            <a:ext cx="7164036" cy="599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4929190" y="4714884"/>
            <a:ext cx="1214446" cy="571504"/>
          </a:xfrm>
          <a:prstGeom prst="ellipse">
            <a:avLst/>
          </a:prstGeom>
          <a:noFill/>
          <a:ln w="25400">
            <a:solidFill>
              <a:srgbClr val="C00000">
                <a:alpha val="0"/>
              </a:srgbClr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36613"/>
            <a:ext cx="810895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876"/>
            <a:ext cx="11858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286124"/>
            <a:ext cx="1360488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2571744"/>
            <a:ext cx="11715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3357562"/>
            <a:ext cx="12192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1142984"/>
            <a:ext cx="12001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14282" y="68025"/>
            <a:ext cx="66720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Populations of Islamic Countries 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857232"/>
            <a:ext cx="3437159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800" b="1" u="sng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Population</a:t>
            </a: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World : 7 Billion</a:t>
            </a: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Muslim : 1.8 Billion</a:t>
            </a:r>
          </a:p>
          <a:p>
            <a:r>
              <a:rPr lang="tr-TR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25 % of the world</a:t>
            </a:r>
            <a:endParaRPr lang="tr-TR" sz="2800" dirty="0"/>
          </a:p>
        </p:txBody>
      </p:sp>
      <p:sp>
        <p:nvSpPr>
          <p:cNvPr id="10" name="Rectangle 9"/>
          <p:cNvSpPr/>
          <p:nvPr/>
        </p:nvSpPr>
        <p:spPr>
          <a:xfrm>
            <a:off x="5000628" y="785794"/>
            <a:ext cx="431502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2800" b="1" u="sng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Economy</a:t>
            </a: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World: 78 Trillion US$</a:t>
            </a: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Muslim : 8.6 Trillion US$</a:t>
            </a:r>
          </a:p>
          <a:p>
            <a:r>
              <a:rPr lang="tr-TR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11 % of the world</a:t>
            </a:r>
            <a:endParaRPr lang="tr-TR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857232"/>
            <a:ext cx="3437159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u="sng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Population</a:t>
            </a:r>
          </a:p>
          <a:p>
            <a:endParaRPr lang="tr-TR" altLang="zh-CN" sz="1600" b="1" u="sng" dirty="0" smtClean="0">
              <a:solidFill>
                <a:srgbClr val="002060"/>
              </a:solidFill>
              <a:latin typeface="Arial" charset="0"/>
              <a:ea typeface="SimSun" pitchFamily="2" charset="-122"/>
              <a:cs typeface="Arial" charset="0"/>
            </a:endParaRP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World : 7 Billion</a:t>
            </a:r>
          </a:p>
          <a:p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Muslim : 1.8 Billion</a:t>
            </a:r>
          </a:p>
          <a:p>
            <a:r>
              <a:rPr lang="tr-TR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25 % of the world</a:t>
            </a:r>
            <a:endParaRPr lang="tr-TR" sz="2800" dirty="0"/>
          </a:p>
        </p:txBody>
      </p:sp>
      <p:sp>
        <p:nvSpPr>
          <p:cNvPr id="3" name="Rectangle 2"/>
          <p:cNvSpPr/>
          <p:nvPr/>
        </p:nvSpPr>
        <p:spPr>
          <a:xfrm>
            <a:off x="4828973" y="928670"/>
            <a:ext cx="43150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zh-CN" sz="3200" b="1" u="sng" dirty="0" smtClean="0">
                <a:latin typeface="Arial" charset="0"/>
                <a:ea typeface="SimSun" pitchFamily="2" charset="-122"/>
                <a:cs typeface="Arial" charset="0"/>
              </a:rPr>
              <a:t>Economy</a:t>
            </a:r>
          </a:p>
          <a:p>
            <a:endParaRPr lang="tr-TR" altLang="zh-CN" sz="1600" b="1" u="sng" dirty="0" smtClean="0">
              <a:solidFill>
                <a:srgbClr val="C00000"/>
              </a:solidFill>
              <a:latin typeface="Arial" charset="0"/>
              <a:ea typeface="SimSun" pitchFamily="2" charset="-122"/>
              <a:cs typeface="Arial" charset="0"/>
            </a:endParaRPr>
          </a:p>
          <a:p>
            <a:r>
              <a:rPr lang="tr-TR" altLang="zh-CN" sz="2800" b="1" dirty="0" smtClean="0">
                <a:solidFill>
                  <a:srgbClr val="C00000"/>
                </a:solidFill>
                <a:latin typeface="Arial" charset="0"/>
                <a:ea typeface="SimSun" pitchFamily="2" charset="-122"/>
                <a:cs typeface="Arial" charset="0"/>
              </a:rPr>
              <a:t>World: 78 Trillion US$</a:t>
            </a:r>
          </a:p>
          <a:p>
            <a:r>
              <a:rPr lang="tr-TR" altLang="zh-CN" sz="2800" b="1" dirty="0" smtClean="0">
                <a:solidFill>
                  <a:srgbClr val="C00000"/>
                </a:solidFill>
                <a:latin typeface="Arial" charset="0"/>
                <a:ea typeface="SimSun" pitchFamily="2" charset="-122"/>
                <a:cs typeface="Arial" charset="0"/>
              </a:rPr>
              <a:t>Muslim : 8.6 Trillion US$</a:t>
            </a:r>
          </a:p>
          <a:p>
            <a:r>
              <a:rPr lang="tr-TR" sz="2800" b="1" dirty="0" smtClean="0">
                <a:solidFill>
                  <a:srgbClr val="C00000"/>
                </a:solidFill>
                <a:latin typeface="Arial" charset="0"/>
                <a:ea typeface="SimSun" pitchFamily="2" charset="-122"/>
                <a:cs typeface="Arial" charset="0"/>
              </a:rPr>
              <a:t>11 % of the world</a:t>
            </a:r>
            <a:endParaRPr lang="tr-TR" sz="2800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3429000"/>
            <a:ext cx="878687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zh-CN" sz="2500" b="1" dirty="0" smtClean="0">
                <a:solidFill>
                  <a:srgbClr val="C00000"/>
                </a:solidFill>
                <a:latin typeface="Arial" charset="0"/>
                <a:ea typeface="SimSun" pitchFamily="2" charset="-122"/>
                <a:cs typeface="Arial" charset="0"/>
              </a:rPr>
              <a:t>What can we do for the development of our Economies?</a:t>
            </a:r>
          </a:p>
          <a:p>
            <a:endParaRPr lang="tr-TR" altLang="zh-CN" sz="2500" b="1" dirty="0" smtClean="0">
              <a:solidFill>
                <a:srgbClr val="002060"/>
              </a:solidFill>
              <a:latin typeface="Arial" charset="0"/>
              <a:ea typeface="SimSun" pitchFamily="2" charset="-122"/>
              <a:cs typeface="Arial" charset="0"/>
            </a:endParaRPr>
          </a:p>
          <a:p>
            <a:r>
              <a:rPr lang="tr-TR" altLang="zh-CN" sz="2500" b="1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We can </a:t>
            </a:r>
            <a:r>
              <a:rPr lang="tr-TR" altLang="zh-CN" sz="2500" b="1" u="sng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share</a:t>
            </a:r>
            <a:r>
              <a:rPr lang="tr-TR" altLang="zh-CN" sz="2500" b="1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 our technological knowledge for     economical development.</a:t>
            </a:r>
          </a:p>
          <a:p>
            <a:endParaRPr lang="tr-TR" altLang="zh-CN" sz="2500" b="1" dirty="0" smtClean="0">
              <a:solidFill>
                <a:srgbClr val="002060"/>
              </a:solidFill>
              <a:latin typeface="Arial" charset="0"/>
              <a:ea typeface="SimSun" pitchFamily="2" charset="-122"/>
              <a:cs typeface="Arial" charset="0"/>
            </a:endParaRPr>
          </a:p>
          <a:p>
            <a:r>
              <a:rPr lang="tr-TR" altLang="zh-CN" sz="2500" b="1" dirty="0" smtClean="0">
                <a:solidFill>
                  <a:srgbClr val="C00000"/>
                </a:solidFill>
                <a:latin typeface="Arial" charset="0"/>
                <a:ea typeface="SimSun" pitchFamily="2" charset="-122"/>
                <a:cs typeface="Arial" charset="0"/>
              </a:rPr>
              <a:t>SMIIC</a:t>
            </a:r>
            <a:r>
              <a:rPr lang="tr-TR" altLang="zh-CN" sz="2500" b="1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 is one of the best tool for the development of economy and technology of the Islamic countries for sharing technological knowledge by metrology</a:t>
            </a:r>
          </a:p>
        </p:txBody>
      </p:sp>
      <p:sp>
        <p:nvSpPr>
          <p:cNvPr id="5" name="Rectangle 4"/>
          <p:cNvSpPr/>
          <p:nvPr/>
        </p:nvSpPr>
        <p:spPr>
          <a:xfrm>
            <a:off x="214282" y="68025"/>
            <a:ext cx="3393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What can we do</a:t>
            </a:r>
            <a:endParaRPr lang="tr-T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68025"/>
            <a:ext cx="7473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SMIIC Member States – D 8 Countries</a:t>
            </a:r>
            <a:endParaRPr lang="tr-TR" sz="3200" b="1" dirty="0">
              <a:solidFill>
                <a:schemeClr val="bg1"/>
              </a:solidFill>
            </a:endParaRPr>
          </a:p>
        </p:txBody>
      </p:sp>
      <p:grpSp>
        <p:nvGrpSpPr>
          <p:cNvPr id="7" name="Group 9"/>
          <p:cNvGrpSpPr/>
          <p:nvPr/>
        </p:nvGrpSpPr>
        <p:grpSpPr>
          <a:xfrm>
            <a:off x="1071538" y="1400496"/>
            <a:ext cx="4687502" cy="5386090"/>
            <a:chOff x="2786050" y="1972000"/>
            <a:chExt cx="4687502" cy="5386090"/>
          </a:xfrm>
        </p:grpSpPr>
        <p:sp>
          <p:nvSpPr>
            <p:cNvPr id="5" name="Oval 4"/>
            <p:cNvSpPr/>
            <p:nvPr/>
          </p:nvSpPr>
          <p:spPr>
            <a:xfrm>
              <a:off x="3357554" y="6607967"/>
              <a:ext cx="1428760" cy="500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6354" tIns="189034" rIns="216354" bIns="189034" numCol="1" spcCol="1270" rtlCol="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u="none" kern="1200" dirty="0" smtClean="0">
                <a:latin typeface="Futura Bk BT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286116" y="6072206"/>
              <a:ext cx="1857388" cy="500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6354" tIns="189034" rIns="216354" bIns="189034" numCol="1" spcCol="1270" rtlCol="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u="none" kern="1200" dirty="0" smtClean="0">
                <a:latin typeface="Futura Bk BT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286116" y="3286124"/>
              <a:ext cx="1428760" cy="500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6354" tIns="189034" rIns="216354" bIns="189034" numCol="1" spcCol="1270" rtlCol="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u="none" kern="1200" dirty="0" smtClean="0">
                <a:latin typeface="Futura Bk BT" pitchFamily="34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3286116" y="4429132"/>
              <a:ext cx="1071570" cy="500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6354" tIns="189034" rIns="216354" bIns="189034" numCol="1" spcCol="1270" rtlCol="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u="none" kern="1200" dirty="0" smtClean="0">
                <a:latin typeface="Futura Bk BT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786050" y="1972000"/>
              <a:ext cx="4687502" cy="5386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r-TR" sz="3200" b="1" u="sng" dirty="0" smtClean="0">
                  <a:solidFill>
                    <a:srgbClr val="C00000"/>
                  </a:solidFill>
                  <a:ea typeface="Albany AMT"/>
                  <a:cs typeface="Lucidasans"/>
                </a:rPr>
                <a:t>D- 8 Countries</a:t>
              </a:r>
              <a:r>
                <a:rPr lang="tr-TR" sz="3200" b="1" dirty="0" smtClean="0">
                  <a:solidFill>
                    <a:srgbClr val="C00000"/>
                  </a:solidFill>
                  <a:ea typeface="Albany AMT"/>
                  <a:cs typeface="Lucidasans"/>
                </a:rPr>
                <a:t>  </a:t>
              </a:r>
              <a:r>
                <a:rPr lang="tr-TR" b="1" u="sng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(Populations)</a:t>
              </a:r>
            </a:p>
            <a:p>
              <a:endParaRPr lang="tr-TR" sz="1200" b="1" dirty="0" smtClean="0"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ea typeface="Albany AMT"/>
                  <a:cs typeface="Lucidasans"/>
                </a:rPr>
                <a:t>BANGLADESH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(150 M)</a:t>
              </a:r>
              <a:endParaRPr lang="tr-TR" b="1" dirty="0" smtClean="0"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solidFill>
                    <a:srgbClr val="C00000"/>
                  </a:solidFill>
                  <a:ea typeface="Albany AMT"/>
                  <a:cs typeface="Lucidasans"/>
                </a:rPr>
                <a:t>EGYPT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   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(85 M)</a:t>
              </a:r>
              <a:endParaRPr lang="tr-TR" b="1" dirty="0" smtClean="0">
                <a:solidFill>
                  <a:srgbClr val="C00000"/>
                </a:solidFill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ea typeface="Albany AMT"/>
                  <a:cs typeface="Lucidasans"/>
                </a:rPr>
                <a:t>INDONESIA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(250 M)</a:t>
              </a:r>
              <a:endParaRPr lang="tr-TR" b="1" dirty="0" smtClean="0"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solidFill>
                    <a:srgbClr val="C00000"/>
                  </a:solidFill>
                  <a:ea typeface="Albany AMT"/>
                  <a:cs typeface="Lucidasans"/>
                </a:rPr>
                <a:t>IRAN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  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(70 M)</a:t>
              </a:r>
              <a:endParaRPr lang="tr-TR" b="1" dirty="0" smtClean="0">
                <a:solidFill>
                  <a:srgbClr val="C00000"/>
                </a:solidFill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ea typeface="Albany AMT"/>
                  <a:cs typeface="Lucidasans"/>
                </a:rPr>
                <a:t>MALAYSIA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(30 M)</a:t>
              </a:r>
              <a:endParaRPr lang="tr-TR" b="1" dirty="0" smtClean="0"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ea typeface="Albany AMT"/>
                  <a:cs typeface="Lucidasans"/>
                </a:rPr>
                <a:t>NIGERIA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(160 M)</a:t>
              </a: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solidFill>
                    <a:srgbClr val="C00000"/>
                  </a:solidFill>
                  <a:ea typeface="Albany AMT"/>
                  <a:cs typeface="Lucidasans"/>
                </a:rPr>
                <a:t>PAKISTAN</a:t>
              </a:r>
              <a:r>
                <a:rPr lang="tr-TR" sz="24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   </a:t>
              </a:r>
              <a:r>
                <a:rPr lang="tr-TR" b="1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(150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M)</a:t>
              </a:r>
              <a:endParaRPr lang="tr-TR" b="1" dirty="0" smtClean="0">
                <a:solidFill>
                  <a:srgbClr val="C00000"/>
                </a:solidFill>
                <a:ea typeface="Albany AMT"/>
                <a:cs typeface="Lucidasans"/>
              </a:endParaRPr>
            </a:p>
            <a:p>
              <a:pPr marL="514350" indent="-514350">
                <a:lnSpc>
                  <a:spcPct val="150000"/>
                </a:lnSpc>
                <a:buFont typeface="+mj-lt"/>
                <a:buAutoNum type="arabicPeriod"/>
              </a:pPr>
              <a:r>
                <a:rPr lang="tr-TR" sz="2400" b="1" dirty="0" smtClean="0">
                  <a:solidFill>
                    <a:srgbClr val="C00000"/>
                  </a:solidFill>
                  <a:ea typeface="Albany AMT"/>
                  <a:cs typeface="Lucidasans"/>
                </a:rPr>
                <a:t>TURKEY</a:t>
              </a:r>
              <a:r>
                <a:rPr lang="tr-TR" sz="3200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   </a:t>
              </a: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  <a:ea typeface="Albany AMT"/>
                  <a:cs typeface="Lucidasans"/>
                </a:rPr>
                <a:t>(75 M)</a:t>
              </a:r>
              <a:endParaRPr lang="tr-TR" b="1" dirty="0" smtClean="0">
                <a:solidFill>
                  <a:srgbClr val="C00000"/>
                </a:solidFill>
                <a:ea typeface="Albany AMT"/>
                <a:cs typeface="Lucidasans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357950" y="3071810"/>
            <a:ext cx="24384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000" b="1" dirty="0" smtClean="0"/>
              <a:t>SMIIC </a:t>
            </a:r>
          </a:p>
          <a:p>
            <a:pPr algn="ctr"/>
            <a:r>
              <a:rPr lang="tr-TR" sz="4000" b="1" dirty="0" smtClean="0"/>
              <a:t>Members</a:t>
            </a:r>
            <a:endParaRPr lang="tr-TR" sz="4000" b="1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857620" y="3000372"/>
            <a:ext cx="2000264" cy="357190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Brace 15"/>
          <p:cNvSpPr/>
          <p:nvPr/>
        </p:nvSpPr>
        <p:spPr>
          <a:xfrm>
            <a:off x="5929322" y="3000372"/>
            <a:ext cx="357190" cy="142876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4000496" y="3857628"/>
            <a:ext cx="1785950" cy="171451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571868" y="3571876"/>
            <a:ext cx="2143140" cy="500066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3857620" y="4429132"/>
            <a:ext cx="2071702" cy="1785950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2000240"/>
            <a:ext cx="768774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4800" b="1" dirty="0" smtClean="0">
                <a:latin typeface="+mj-lt"/>
              </a:rPr>
              <a:t>Thank you for your attention.</a:t>
            </a:r>
            <a:endParaRPr lang="en-US" sz="4800" b="1" dirty="0">
              <a:latin typeface="+mj-lt"/>
            </a:endParaRPr>
          </a:p>
        </p:txBody>
      </p:sp>
      <p:sp>
        <p:nvSpPr>
          <p:cNvPr id="101379" name="2 Metin kutusu"/>
          <p:cNvSpPr txBox="1">
            <a:spLocks noChangeArrowheads="1"/>
          </p:cNvSpPr>
          <p:nvPr/>
        </p:nvSpPr>
        <p:spPr bwMode="auto">
          <a:xfrm>
            <a:off x="1428750" y="4826000"/>
            <a:ext cx="65008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dirty="0">
                <a:latin typeface="Futura Lt BT"/>
              </a:rPr>
              <a:t>TÜBİTAK Ulusal Metroloji Enstitüsü</a:t>
            </a:r>
          </a:p>
          <a:p>
            <a:pPr algn="ctr"/>
            <a:r>
              <a:rPr lang="tr-TR" dirty="0">
                <a:latin typeface="Futura Lt BT"/>
              </a:rPr>
              <a:t>TÜBİTAK Gebze Yerleşkesi, Dr. Zeki Acar Caddesi, </a:t>
            </a:r>
          </a:p>
          <a:p>
            <a:pPr algn="ctr"/>
            <a:r>
              <a:rPr lang="tr-TR" dirty="0">
                <a:latin typeface="Futura Lt BT"/>
              </a:rPr>
              <a:t>P.K. 54, 41470, Gebze – Kocaeli</a:t>
            </a:r>
          </a:p>
          <a:p>
            <a:pPr algn="ctr"/>
            <a:r>
              <a:rPr lang="tr-TR" dirty="0">
                <a:latin typeface="Futura Lt BT"/>
              </a:rPr>
              <a:t>Tel: 262 679 50 </a:t>
            </a:r>
            <a:r>
              <a:rPr lang="tr-TR" dirty="0" smtClean="0">
                <a:latin typeface="Futura Lt BT"/>
              </a:rPr>
              <a:t>00 /2000</a:t>
            </a:r>
            <a:r>
              <a:rPr lang="tr-TR" dirty="0">
                <a:latin typeface="Futura Lt BT"/>
              </a:rPr>
              <a:t>	 Faks:  262 679 50 01</a:t>
            </a:r>
          </a:p>
          <a:p>
            <a:pPr algn="ctr"/>
            <a:r>
              <a:rPr lang="tr-TR" dirty="0">
                <a:latin typeface="Futura Lt BT"/>
                <a:hlinkClick r:id="rId2"/>
              </a:rPr>
              <a:t>www.ume.tubitak.gov.tr</a:t>
            </a:r>
            <a:endParaRPr lang="tr-TR" dirty="0">
              <a:latin typeface="Futura Lt BT"/>
            </a:endParaRPr>
          </a:p>
          <a:p>
            <a:pPr algn="ctr"/>
            <a:r>
              <a:rPr lang="tr-TR" dirty="0">
                <a:latin typeface="Futura Lt BT"/>
              </a:rPr>
              <a:t>E-mail: </a:t>
            </a:r>
            <a:r>
              <a:rPr lang="tr-TR" dirty="0" smtClean="0">
                <a:latin typeface="Futura Lt BT"/>
              </a:rPr>
              <a:t>fatih.ustuner@tubitak.gov.tr</a:t>
            </a:r>
            <a:endParaRPr lang="tr-TR" dirty="0">
              <a:latin typeface="Futura Lt BT"/>
            </a:endParaRPr>
          </a:p>
          <a:p>
            <a:endParaRPr lang="tr-TR" dirty="0">
              <a:latin typeface="Futura Lt B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118" y="5357826"/>
            <a:ext cx="1328022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j030962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286412"/>
            <a:ext cx="1019535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5618162"/>
            <a:ext cx="1985963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Annex-III-SMIIC LOGO Approv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795806"/>
            <a:ext cx="1857388" cy="122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2 İçerik Yer Tutucusu"/>
          <p:cNvSpPr txBox="1">
            <a:spLocks/>
          </p:cNvSpPr>
          <p:nvPr/>
        </p:nvSpPr>
        <p:spPr>
          <a:xfrm>
            <a:off x="285720" y="1714488"/>
            <a:ext cx="8358246" cy="3857652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dirty="0" smtClean="0">
                <a:latin typeface="Futura Bk BT" pitchFamily="34" charset="0"/>
                <a:cs typeface="+mn-cs"/>
              </a:rPr>
              <a:t>T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he OIC group of countries continue to face, </a:t>
            </a:r>
            <a:r>
              <a:rPr kumimoji="0" lang="tr-TR" sz="28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challenging problems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in the areas of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industrial production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,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technology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 and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optimal utilization of resources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b="1" dirty="0" smtClean="0">
                <a:latin typeface="Futura Bk BT" pitchFamily="34" charset="0"/>
                <a:cs typeface="+mn-cs"/>
              </a:rPr>
              <a:t>QUALITY INFRASTRUCTURE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is a key element to push up the capacities of export and competition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It’s highly important to conduct the activities to harmonize the standards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 txBox="1">
            <a:spLocks/>
          </p:cNvSpPr>
          <p:nvPr/>
        </p:nvSpPr>
        <p:spPr>
          <a:xfrm>
            <a:off x="457200" y="1600200"/>
            <a:ext cx="8686800" cy="4525963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endParaRPr lang="tr-TR" sz="2000" b="1" dirty="0" smtClean="0">
              <a:solidFill>
                <a:srgbClr val="C00000"/>
              </a:solidFill>
              <a:latin typeface="Futura Bk BT" pitchFamily="34" charset="0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tr-TR" sz="3200" b="1" dirty="0" smtClean="0">
                <a:solidFill>
                  <a:srgbClr val="C00000"/>
                </a:solidFill>
                <a:latin typeface="Futura Bk BT" pitchFamily="34" charset="0"/>
                <a:cs typeface="+mn-cs"/>
              </a:rPr>
              <a:t>What is the </a:t>
            </a:r>
            <a:r>
              <a:rPr lang="tr-TR" sz="3200" b="1" dirty="0" smtClean="0">
                <a:solidFill>
                  <a:srgbClr val="C00000"/>
                </a:solidFill>
                <a:latin typeface="Futura Bk BT" pitchFamily="34" charset="0"/>
              </a:rPr>
              <a:t>QUALITY INFRASTRUCTURE </a:t>
            </a:r>
            <a:r>
              <a:rPr lang="tr-TR" sz="3200" dirty="0" smtClean="0">
                <a:latin typeface="Futura Bk BT" pitchFamily="34" charset="0"/>
              </a:rPr>
              <a:t>?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tr-TR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Standardisation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tr-TR" sz="3200" b="1" dirty="0" smtClean="0">
                <a:latin typeface="Futura Bk BT" pitchFamily="34" charset="0"/>
                <a:cs typeface="+mn-cs"/>
              </a:rPr>
              <a:t>Metrology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Accreditation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500306"/>
            <a:ext cx="29591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 txBox="1">
            <a:spLocks/>
          </p:cNvSpPr>
          <p:nvPr/>
        </p:nvSpPr>
        <p:spPr>
          <a:xfrm>
            <a:off x="500034" y="2500306"/>
            <a:ext cx="4648200" cy="374016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SMIIC is established to take necessary steps in order to establish of a powerful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standardization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 infrastructure between OIC member countries.</a:t>
            </a:r>
          </a:p>
        </p:txBody>
      </p:sp>
      <p:pic>
        <p:nvPicPr>
          <p:cNvPr id="4" name="Picture 2" descr="Annex-III-SMIIC LOGO Approv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785794"/>
            <a:ext cx="1981200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28596" y="129581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SMIIC- General Information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İçerik Yer Tutucusu"/>
          <p:cNvSpPr txBox="1">
            <a:spLocks/>
          </p:cNvSpPr>
          <p:nvPr/>
        </p:nvSpPr>
        <p:spPr>
          <a:xfrm>
            <a:off x="3810000" y="1000084"/>
            <a:ext cx="5334000" cy="585791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dirty="0" smtClean="0">
                <a:latin typeface="Futura Bk BT" pitchFamily="34" charset="0"/>
                <a:cs typeface="+mn-cs"/>
              </a:rPr>
              <a:t>E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liminating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technical barriers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to trade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dirty="0" smtClean="0">
                <a:latin typeface="Futura Bk BT" pitchFamily="34" charset="0"/>
                <a:cs typeface="+mn-cs"/>
              </a:rPr>
              <a:t>E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stablish certification and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accreditation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 schemes for the purpose of expediting exchange of materials, manufactured goods and products among Member States beginning with mutual recognition of certificates</a:t>
            </a:r>
          </a:p>
        </p:txBody>
      </p:sp>
      <p:pic>
        <p:nvPicPr>
          <p:cNvPr id="3" name="Picture 2" descr="Annex-III-SMIIC LOGO Approv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1981200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71744"/>
            <a:ext cx="3243250" cy="32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28596" y="129581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SMIIC- General Information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j03096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4929198"/>
            <a:ext cx="1355723" cy="173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 txBox="1">
            <a:spLocks/>
          </p:cNvSpPr>
          <p:nvPr/>
        </p:nvSpPr>
        <p:spPr>
          <a:xfrm>
            <a:off x="285720" y="1142984"/>
            <a:ext cx="5786478" cy="571501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dirty="0" smtClean="0">
                <a:latin typeface="Futura Bk BT" pitchFamily="34" charset="0"/>
                <a:cs typeface="+mn-cs"/>
              </a:rPr>
              <a:t>A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chieving uniformity in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metrology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, laboratory testing and standardization activities among Member States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dirty="0" smtClean="0">
                <a:latin typeface="Futura Bk BT" pitchFamily="34" charset="0"/>
                <a:cs typeface="+mn-cs"/>
              </a:rPr>
              <a:t>E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nsuring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education and training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tura Bk BT" pitchFamily="34" charset="0"/>
                <a:ea typeface="+mn-ea"/>
                <a:cs typeface="+mn-cs"/>
              </a:rPr>
              <a:t>and providing technical assistance to the OIC Members in the domain of standardization and metrology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tura Bk BT" pitchFamily="34" charset="0"/>
              <a:ea typeface="+mn-ea"/>
              <a:cs typeface="+mn-cs"/>
            </a:endParaRPr>
          </a:p>
        </p:txBody>
      </p:sp>
      <p:pic>
        <p:nvPicPr>
          <p:cNvPr id="4" name="Picture 2" descr="Annex-III-SMIIC LOGO Approv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13031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143248"/>
            <a:ext cx="156483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071546"/>
            <a:ext cx="2971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28596" y="129581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SMIIC- General Information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2" y="1357298"/>
            <a:ext cx="91440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latin typeface="Futura Bk BT" pitchFamily="34" charset="0"/>
              </a:rPr>
              <a:t> You can reach more detail information    </a:t>
            </a:r>
          </a:p>
          <a:p>
            <a:r>
              <a:rPr lang="tr-TR" sz="4000" dirty="0" smtClean="0">
                <a:latin typeface="Futura Bk BT" pitchFamily="34" charset="0"/>
              </a:rPr>
              <a:t>   about SMIIC and its activities in the  </a:t>
            </a:r>
          </a:p>
          <a:p>
            <a:pPr algn="ctr"/>
            <a:endParaRPr lang="tr-TR" sz="4000" dirty="0" smtClean="0">
              <a:latin typeface="Futura Bk BT" pitchFamily="34" charset="0"/>
            </a:endParaRPr>
          </a:p>
          <a:p>
            <a:pPr algn="ctr"/>
            <a:r>
              <a:rPr lang="tr-TR" sz="4000" dirty="0" smtClean="0">
                <a:latin typeface="Futura Bk BT" pitchFamily="34" charset="0"/>
              </a:rPr>
              <a:t>SMIIC webpage;</a:t>
            </a:r>
          </a:p>
          <a:p>
            <a:endParaRPr lang="tr-TR" sz="4000" dirty="0" smtClean="0"/>
          </a:p>
          <a:p>
            <a:pPr algn="ctr"/>
            <a:r>
              <a:rPr lang="tr-TR" sz="4000" dirty="0" smtClean="0">
                <a:hlinkClick r:id="rId2"/>
              </a:rPr>
              <a:t>www.smiic.org</a:t>
            </a:r>
            <a:endParaRPr lang="tr-TR" sz="4000" dirty="0" smtClean="0"/>
          </a:p>
          <a:p>
            <a:endParaRPr lang="tr-TR" sz="4000" dirty="0"/>
          </a:p>
        </p:txBody>
      </p:sp>
      <p:sp>
        <p:nvSpPr>
          <p:cNvPr id="3" name="Rectangle 2"/>
          <p:cNvSpPr/>
          <p:nvPr/>
        </p:nvSpPr>
        <p:spPr>
          <a:xfrm>
            <a:off x="428596" y="129581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SMIIC- General Information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60"/>
          <p:cNvSpPr>
            <a:spLocks noChangeArrowheads="1"/>
          </p:cNvSpPr>
          <p:nvPr/>
        </p:nvSpPr>
        <p:spPr bwMode="auto">
          <a:xfrm>
            <a:off x="928662" y="928670"/>
            <a:ext cx="78930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tr-TR" altLang="zh-CN" sz="2800" b="1" dirty="0" smtClean="0">
                <a:solidFill>
                  <a:srgbClr val="660033"/>
                </a:solidFill>
                <a:latin typeface="Arial" charset="0"/>
                <a:ea typeface="SimSun" pitchFamily="2" charset="-122"/>
                <a:cs typeface="Arial" charset="0"/>
              </a:rPr>
              <a:t>There are 57 Islamic Countries in the World</a:t>
            </a:r>
            <a:endParaRPr lang="tr-TR" altLang="zh-CN" sz="2800" b="1" dirty="0">
              <a:solidFill>
                <a:srgbClr val="660033"/>
              </a:solidFill>
              <a:latin typeface="Arial" charset="0"/>
              <a:ea typeface="SimSun" pitchFamily="2" charset="-122"/>
              <a:cs typeface="Arial" charset="0"/>
            </a:endParaRPr>
          </a:p>
        </p:txBody>
      </p:sp>
      <p:pic>
        <p:nvPicPr>
          <p:cNvPr id="3" name="Picture 860" descr="karte2.jpg (27236 Byte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7343775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14282" y="68025"/>
            <a:ext cx="6074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Futura Bk BT"/>
              </a:rPr>
              <a:t>Islamic Countries in the World</a:t>
            </a:r>
            <a:endParaRPr lang="tr-T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214282" y="68025"/>
            <a:ext cx="4878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Futura Bk BT"/>
              </a:rPr>
              <a:t>SMIIC Member States</a:t>
            </a:r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7381905" cy="466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449</Words>
  <Application>Microsoft Office PowerPoint</Application>
  <PresentationFormat>Ekran Gösterisi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Ulusal Yenilik Sistemimizin Geleceği_2</vt:lpstr>
      <vt:lpstr>          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SMIIC Organisation Chart</vt:lpstr>
      <vt:lpstr>Slayt 14</vt:lpstr>
      <vt:lpstr>Slayt 15</vt:lpstr>
      <vt:lpstr>Slayt 16</vt:lpstr>
      <vt:lpstr>Slayt 17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439</cp:revision>
  <dcterms:created xsi:type="dcterms:W3CDTF">2012-02-08T13:48:39Z</dcterms:created>
  <dcterms:modified xsi:type="dcterms:W3CDTF">2013-05-08T12:02:38Z</dcterms:modified>
</cp:coreProperties>
</file>