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071" r:id="rId2"/>
    <p:sldMasterId id="2147484055" r:id="rId3"/>
  </p:sldMasterIdLst>
  <p:notesMasterIdLst>
    <p:notesMasterId r:id="rId31"/>
  </p:notesMasterIdLst>
  <p:handoutMasterIdLst>
    <p:handoutMasterId r:id="rId32"/>
  </p:handoutMasterIdLst>
  <p:sldIdLst>
    <p:sldId id="276" r:id="rId4"/>
    <p:sldId id="551" r:id="rId5"/>
    <p:sldId id="552" r:id="rId6"/>
    <p:sldId id="568" r:id="rId7"/>
    <p:sldId id="569" r:id="rId8"/>
    <p:sldId id="553" r:id="rId9"/>
    <p:sldId id="554" r:id="rId10"/>
    <p:sldId id="555" r:id="rId11"/>
    <p:sldId id="556" r:id="rId12"/>
    <p:sldId id="557" r:id="rId13"/>
    <p:sldId id="570" r:id="rId14"/>
    <p:sldId id="558" r:id="rId15"/>
    <p:sldId id="571" r:id="rId16"/>
    <p:sldId id="572" r:id="rId17"/>
    <p:sldId id="559" r:id="rId18"/>
    <p:sldId id="573" r:id="rId19"/>
    <p:sldId id="560" r:id="rId20"/>
    <p:sldId id="562" r:id="rId21"/>
    <p:sldId id="563" r:id="rId22"/>
    <p:sldId id="574" r:id="rId23"/>
    <p:sldId id="564" r:id="rId24"/>
    <p:sldId id="565" r:id="rId25"/>
    <p:sldId id="566" r:id="rId26"/>
    <p:sldId id="567" r:id="rId27"/>
    <p:sldId id="575" r:id="rId28"/>
    <p:sldId id="576" r:id="rId29"/>
    <p:sldId id="539" r:id="rId30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60000"/>
    <a:srgbClr val="808080"/>
    <a:srgbClr val="CC0000"/>
    <a:srgbClr val="FF6699"/>
    <a:srgbClr val="FFCCFF"/>
    <a:srgbClr val="FF0066"/>
    <a:srgbClr val="FFEBEB"/>
    <a:srgbClr val="F0EC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Açık Stil 3 - Vurgu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Açık Stil 2 - Vurgu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Açık Stil 2 - Vurgu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Açık Stil 2 - Vurgu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5BE263C-DBD7-4A20-BB59-AAB30ACAA65A}" styleName="Orta Stil 3 - Vurgu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8882" autoAdjust="0"/>
    <p:restoredTop sz="94660"/>
  </p:normalViewPr>
  <p:slideViewPr>
    <p:cSldViewPr>
      <p:cViewPr>
        <p:scale>
          <a:sx n="60" d="100"/>
          <a:sy n="60" d="100"/>
        </p:scale>
        <p:origin x="-1608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2172" y="-96"/>
      </p:cViewPr>
      <p:guideLst>
        <p:guide orient="horz" pos="3223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099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4021615" y="1"/>
            <a:ext cx="3076098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D6DA4-F07D-4036-89FC-F5E78ED1C018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1" y="9721851"/>
            <a:ext cx="3076099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4021615" y="9721851"/>
            <a:ext cx="3076098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13987-5BA5-4A2B-84BA-59B6484687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099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615" y="1"/>
            <a:ext cx="3076098" cy="511175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DA03B84-3348-4254-A48B-144A2D467E5A}" type="datetimeFigureOut">
              <a:rPr lang="tr-TR"/>
              <a:pPr>
                <a:defRPr/>
              </a:pPr>
              <a:t>08.05.2013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10723" y="4860925"/>
            <a:ext cx="5679440" cy="4605338"/>
          </a:xfrm>
          <a:prstGeom prst="rect">
            <a:avLst/>
          </a:prstGeom>
        </p:spPr>
        <p:txBody>
          <a:bodyPr vert="horz" lIns="99066" tIns="49533" rIns="99066" bIns="49533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1" y="9721851"/>
            <a:ext cx="3076099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615" y="9721851"/>
            <a:ext cx="3076098" cy="511175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40CFA9F4-E842-4EE8-A49F-D9495B9C15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330821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C7DC76-27CD-467B-988D-0F5715430E46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z="1500" dirty="0" smtClean="0">
              <a:latin typeface="Arial" charset="0"/>
            </a:endParaRPr>
          </a:p>
          <a:p>
            <a:pPr eaLnBrk="1" hangingPunct="1"/>
            <a:endParaRPr lang="en-US" sz="15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7141AA-D139-49EA-83B2-E6C173633FCC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z="1500" dirty="0" smtClean="0">
              <a:latin typeface="Arial" charset="0"/>
            </a:endParaRPr>
          </a:p>
          <a:p>
            <a:pPr eaLnBrk="1" hangingPunct="1"/>
            <a:endParaRPr lang="en-US" sz="15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D85F2C-2FD3-4D1D-8C18-CB4EAA5A029B}" type="slidenum">
              <a:rPr lang="tr-TR" altLang="tr-TR" smtClean="0"/>
              <a:pPr>
                <a:defRPr/>
              </a:pPr>
              <a:t>27</a:t>
            </a:fld>
            <a:endParaRPr lang="tr-TR" altLang="tr-TR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F5F5A0-3D16-49AA-8486-999678E3C0C1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EEA503-5718-429F-96FD-7904482015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1432DD-FC3D-48C8-9E25-A74F67DD548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18A93-1A6B-466E-8131-CFF0638D5B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Başlık, Metin Üzerind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7656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3"/>
          </p:nvPr>
        </p:nvSpPr>
        <p:spPr>
          <a:xfrm>
            <a:off x="612775" y="3938588"/>
            <a:ext cx="81534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7A466-0F43-42D3-BC11-7B15028AF9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214282" y="0"/>
            <a:ext cx="795816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4BE83F5C-58FC-42E8-B1E7-11A6F9D4B6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5129" name="12 Grup"/>
          <p:cNvGrpSpPr>
            <a:grpSpLocks noChangeAspect="1"/>
          </p:cNvGrpSpPr>
          <p:nvPr/>
        </p:nvGrpSpPr>
        <p:grpSpPr bwMode="auto">
          <a:xfrm>
            <a:off x="8275638" y="44450"/>
            <a:ext cx="933450" cy="787400"/>
            <a:chOff x="-52904" y="96988"/>
            <a:chExt cx="971600" cy="819073"/>
          </a:xfrm>
        </p:grpSpPr>
        <p:pic>
          <p:nvPicPr>
            <p:cNvPr id="5132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14 Metin kutusu"/>
            <p:cNvSpPr txBox="1">
              <a:spLocks noChangeArrowheads="1"/>
            </p:cNvSpPr>
            <p:nvPr userDrawn="1"/>
          </p:nvSpPr>
          <p:spPr bwMode="auto">
            <a:xfrm>
              <a:off x="-52904" y="739366"/>
              <a:ext cx="971600" cy="1766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tr-TR" sz="1100" b="1" dirty="0" smtClean="0">
                  <a:solidFill>
                    <a:srgbClr val="000000"/>
                  </a:solidFill>
                </a:rPr>
                <a:t>TÜBİTAK</a:t>
              </a:r>
              <a:endParaRPr lang="en-US" sz="1100" b="1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68" r:id="rId2"/>
    <p:sldLayoutId id="2147484067" r:id="rId3"/>
    <p:sldLayoutId id="2147484050" r:id="rId4"/>
    <p:sldLayoutId id="2147484045" r:id="rId5"/>
    <p:sldLayoutId id="2147484069" r:id="rId6"/>
    <p:sldLayoutId id="2147484070" r:id="rId7"/>
    <p:sldLayoutId id="2147484046" r:id="rId8"/>
    <p:sldLayoutId id="2147484047" r:id="rId9"/>
    <p:sldLayoutId id="2147484048" r:id="rId10"/>
    <p:sldLayoutId id="214748408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2C56A212-6F43-479D-AD9F-E0C87DF797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pic>
        <p:nvPicPr>
          <p:cNvPr id="14" name="Picture 13" descr="taeklogo_yazili_saydam.pn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8363300" y="24290"/>
            <a:ext cx="733200" cy="682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  <p:sldLayoutId id="2147484083" r:id="rId12"/>
    <p:sldLayoutId id="2147484084" r:id="rId13"/>
    <p:sldLayoutId id="214748408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E89E8-DDF9-4633-ADC0-87532A5D3280}" type="datetimeFigureOut">
              <a:rPr lang="tr-TR" smtClean="0"/>
              <a:pPr/>
              <a:t>08.05.2013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ctrTitle"/>
          </p:nvPr>
        </p:nvSpPr>
        <p:spPr>
          <a:xfrm>
            <a:off x="94596" y="2000240"/>
            <a:ext cx="8992721" cy="1184275"/>
          </a:xfrm>
        </p:spPr>
        <p:txBody>
          <a:bodyPr>
            <a:noAutofit/>
          </a:bodyPr>
          <a:lstStyle/>
          <a:p>
            <a:pPr marL="0" lvl="2" algn="ctr">
              <a:spcBef>
                <a:spcPts val="0"/>
              </a:spcBef>
            </a:pPr>
            <a:r>
              <a:rPr lang="tr-TR" dirty="0" smtClean="0">
                <a:solidFill>
                  <a:srgbClr val="C00000"/>
                </a:solidFill>
              </a:rPr>
              <a:t>International Metrological Infrastructure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267" name="7 Metin kutusu"/>
          <p:cNvSpPr txBox="1">
            <a:spLocks noChangeArrowheads="1"/>
          </p:cNvSpPr>
          <p:nvPr/>
        </p:nvSpPr>
        <p:spPr bwMode="auto">
          <a:xfrm>
            <a:off x="214282" y="5204612"/>
            <a:ext cx="87154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Enver SADIKOĞLU</a:t>
            </a:r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TÜBİTAK UME,</a:t>
            </a:r>
            <a:r>
              <a:rPr lang="en-GB" sz="1600" b="1" dirty="0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5" name="Text Box 3"/>
          <p:cNvSpPr txBox="1">
            <a:spLocks noChangeArrowheads="1"/>
          </p:cNvSpPr>
          <p:nvPr/>
        </p:nvSpPr>
        <p:spPr bwMode="auto">
          <a:xfrm>
            <a:off x="971550" y="1341438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33156" name="Rectangle 4"/>
          <p:cNvSpPr>
            <a:spLocks noChangeArrowheads="1"/>
          </p:cNvSpPr>
          <p:nvPr/>
        </p:nvSpPr>
        <p:spPr bwMode="auto">
          <a:xfrm>
            <a:off x="357158" y="1412875"/>
            <a:ext cx="8536017" cy="385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defTabSz="26670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Monotype Sorts" pitchFamily="2" charset="2"/>
              <a:buNone/>
            </a:pPr>
            <a:r>
              <a:rPr lang="en-US" sz="2400" dirty="0" smtClean="0">
                <a:latin typeface="Futura Bk BT" pitchFamily="34" charset="0"/>
                <a:cs typeface="+mn-cs"/>
              </a:rPr>
              <a:t>Regional Metrology Organizations (RMO) recognized by BIPM </a:t>
            </a:r>
          </a:p>
          <a:p>
            <a:pPr algn="l" defTabSz="26670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Monotype Sorts" pitchFamily="2" charset="2"/>
              <a:buNone/>
            </a:pPr>
            <a:endParaRPr lang="en-US" sz="2400" dirty="0" smtClean="0">
              <a:latin typeface="Futura Bk BT" pitchFamily="34" charset="0"/>
              <a:cs typeface="+mn-cs"/>
            </a:endParaRPr>
          </a:p>
          <a:p>
            <a:pPr algn="l" defTabSz="26670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Monotype Sorts" pitchFamily="2" charset="2"/>
              <a:buNone/>
            </a:pPr>
            <a:r>
              <a:rPr lang="en-US" sz="2400" dirty="0" smtClean="0">
                <a:latin typeface="Futura Bk BT" pitchFamily="34" charset="0"/>
                <a:cs typeface="+mn-cs"/>
              </a:rPr>
              <a:t>EUR</a:t>
            </a:r>
            <a:r>
              <a:rPr lang="tr-TR" sz="2400" dirty="0" smtClean="0">
                <a:latin typeface="Futura Bk BT" pitchFamily="34" charset="0"/>
                <a:cs typeface="+mn-cs"/>
              </a:rPr>
              <a:t>A</a:t>
            </a:r>
            <a:r>
              <a:rPr lang="en-US" sz="2400" dirty="0" smtClean="0">
                <a:latin typeface="Futura Bk BT" pitchFamily="34" charset="0"/>
                <a:cs typeface="+mn-cs"/>
              </a:rPr>
              <a:t>MET		: Europe</a:t>
            </a:r>
          </a:p>
          <a:p>
            <a:pPr algn="l" defTabSz="26670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2400" dirty="0" smtClean="0">
                <a:latin typeface="Futura Bk BT" pitchFamily="34" charset="0"/>
                <a:cs typeface="+mn-cs"/>
              </a:rPr>
              <a:t>COOMET		:</a:t>
            </a:r>
            <a:r>
              <a:rPr lang="tr-TR" sz="2400" dirty="0" smtClean="0">
                <a:latin typeface="Futura Bk BT" pitchFamily="34" charset="0"/>
                <a:cs typeface="+mn-cs"/>
              </a:rPr>
              <a:t> East Europe and Asia</a:t>
            </a:r>
            <a:endParaRPr lang="en-US" sz="2400" dirty="0" smtClean="0">
              <a:latin typeface="Futura Bk BT" pitchFamily="34" charset="0"/>
              <a:cs typeface="+mn-cs"/>
            </a:endParaRPr>
          </a:p>
          <a:p>
            <a:pPr algn="l" defTabSz="26670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2400" dirty="0" smtClean="0">
                <a:latin typeface="Futura Bk BT" pitchFamily="34" charset="0"/>
                <a:cs typeface="+mn-cs"/>
              </a:rPr>
              <a:t>SIM					: North, South and Central America</a:t>
            </a:r>
          </a:p>
          <a:p>
            <a:pPr algn="l" defTabSz="26670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2400" dirty="0" smtClean="0">
                <a:latin typeface="Futura Bk BT" pitchFamily="34" charset="0"/>
                <a:cs typeface="+mn-cs"/>
              </a:rPr>
              <a:t>APMP				: Asia Pacific Region</a:t>
            </a:r>
          </a:p>
          <a:p>
            <a:pPr algn="l" defTabSz="26670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tr-TR" sz="2400" dirty="0" smtClean="0">
                <a:latin typeface="Futura Bk BT" pitchFamily="34" charset="0"/>
                <a:cs typeface="+mn-cs"/>
              </a:rPr>
              <a:t>AFRIMETS</a:t>
            </a:r>
            <a:r>
              <a:rPr lang="en-US" sz="2400" dirty="0" smtClean="0">
                <a:latin typeface="Futura Bk BT" pitchFamily="34" charset="0"/>
                <a:cs typeface="+mn-cs"/>
              </a:rPr>
              <a:t>		:</a:t>
            </a:r>
            <a:r>
              <a:rPr lang="tr-TR" sz="2400" dirty="0" smtClean="0">
                <a:latin typeface="Futura Bk BT" pitchFamily="34" charset="0"/>
                <a:cs typeface="+mn-cs"/>
              </a:rPr>
              <a:t> Africa</a:t>
            </a:r>
            <a:endParaRPr lang="en-US" sz="2400" dirty="0" smtClean="0">
              <a:latin typeface="Futura Bk BT" pitchFamily="34" charset="0"/>
              <a:cs typeface="+mn-cs"/>
            </a:endParaRPr>
          </a:p>
        </p:txBody>
      </p:sp>
      <p:sp>
        <p:nvSpPr>
          <p:cNvPr id="6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tr-TR" sz="1200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5452" y="31532"/>
            <a:ext cx="8316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International Metrology Structure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5"/>
          <p:cNvSpPr>
            <a:spLocks noChangeArrowheads="1"/>
          </p:cNvSpPr>
          <p:nvPr/>
        </p:nvSpPr>
        <p:spPr bwMode="auto">
          <a:xfrm>
            <a:off x="762000" y="0"/>
            <a:ext cx="82296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tr-TR" sz="30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388" name="Rectangle 35"/>
          <p:cNvSpPr>
            <a:spLocks noChangeArrowheads="1"/>
          </p:cNvSpPr>
          <p:nvPr/>
        </p:nvSpPr>
        <p:spPr bwMode="auto">
          <a:xfrm>
            <a:off x="69142" y="0"/>
            <a:ext cx="82296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Regional Metrology Organizations</a:t>
            </a:r>
            <a:endParaRPr lang="tr-TR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25290" y="1270229"/>
            <a:ext cx="7429500" cy="4721225"/>
            <a:chOff x="1994" y="1418"/>
            <a:chExt cx="10844" cy="6555"/>
          </a:xfrm>
        </p:grpSpPr>
        <p:pic>
          <p:nvPicPr>
            <p:cNvPr id="16390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78" y="1418"/>
              <a:ext cx="5660" cy="6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94" y="1418"/>
              <a:ext cx="5576" cy="6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Text Box 1026"/>
          <p:cNvSpPr txBox="1">
            <a:spLocks noChangeArrowheads="1"/>
          </p:cNvSpPr>
          <p:nvPr/>
        </p:nvSpPr>
        <p:spPr bwMode="auto">
          <a:xfrm>
            <a:off x="151218" y="52824"/>
            <a:ext cx="764386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EURAMET e.V.</a:t>
            </a:r>
          </a:p>
        </p:txBody>
      </p:sp>
      <p:sp>
        <p:nvSpPr>
          <p:cNvPr id="437251" name="Text Box 1027"/>
          <p:cNvSpPr txBox="1">
            <a:spLocks noChangeArrowheads="1"/>
          </p:cNvSpPr>
          <p:nvPr/>
        </p:nvSpPr>
        <p:spPr bwMode="auto">
          <a:xfrm>
            <a:off x="971550" y="1341438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pic>
        <p:nvPicPr>
          <p:cNvPr id="437253" name="Picture 1029" descr="Eura_Logo_Kart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286124"/>
            <a:ext cx="5162550" cy="2182813"/>
          </a:xfrm>
          <a:prstGeom prst="rect">
            <a:avLst/>
          </a:prstGeom>
          <a:noFill/>
        </p:spPr>
      </p:pic>
      <p:sp>
        <p:nvSpPr>
          <p:cNvPr id="437254" name="Text Box 1030"/>
          <p:cNvSpPr txBox="1">
            <a:spLocks noChangeArrowheads="1"/>
          </p:cNvSpPr>
          <p:nvPr/>
        </p:nvSpPr>
        <p:spPr bwMode="auto">
          <a:xfrm>
            <a:off x="428596" y="1295400"/>
            <a:ext cx="82868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2400" dirty="0" smtClean="0">
                <a:latin typeface="Futura Bk BT" pitchFamily="34" charset="0"/>
                <a:cs typeface="+mn-cs"/>
              </a:rPr>
              <a:t>EURAMET e.V. was established on 11th January 2007</a:t>
            </a:r>
          </a:p>
          <a:p>
            <a:pPr algn="l">
              <a:spcBef>
                <a:spcPct val="50000"/>
              </a:spcBef>
            </a:pPr>
            <a:r>
              <a:rPr lang="tr-TR" sz="2400" dirty="0" smtClean="0">
                <a:latin typeface="Futura Bk BT" pitchFamily="34" charset="0"/>
                <a:cs typeface="+mn-cs"/>
              </a:rPr>
              <a:t>EURAMET e.V. replaced EUROMET</a:t>
            </a:r>
          </a:p>
          <a:p>
            <a:pPr algn="l">
              <a:spcBef>
                <a:spcPct val="50000"/>
              </a:spcBef>
            </a:pPr>
            <a:r>
              <a:rPr lang="tr-TR" sz="2400" dirty="0" smtClean="0">
                <a:latin typeface="Futura Bk BT" pitchFamily="34" charset="0"/>
                <a:cs typeface="+mn-cs"/>
              </a:rPr>
              <a:t>Currently EURAMET has 37 members</a:t>
            </a:r>
            <a:endParaRPr lang="en-GB" sz="2400" dirty="0" smtClean="0">
              <a:latin typeface="Futura Bk BT" pitchFamily="34" charset="0"/>
              <a:cs typeface="+mn-cs"/>
            </a:endParaRP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tr-TR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102928" y="0"/>
            <a:ext cx="7776864" cy="706090"/>
          </a:xfrm>
        </p:spPr>
        <p:txBody>
          <a:bodyPr>
            <a:normAutofit/>
          </a:bodyPr>
          <a:lstStyle/>
          <a:p>
            <a:r>
              <a:rPr lang="tr-TR" b="0" dirty="0" smtClean="0"/>
              <a:t>EURAMET Members</a:t>
            </a:r>
            <a:endParaRPr lang="tr-TR" b="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00166" y="1071546"/>
            <a:ext cx="5715040" cy="3786214"/>
            <a:chOff x="2440" y="1141"/>
            <a:chExt cx="4218" cy="2843"/>
          </a:xfrm>
        </p:grpSpPr>
        <p:pic>
          <p:nvPicPr>
            <p:cNvPr id="7" name="Picture 4" descr="map-EURAME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40" y="1141"/>
              <a:ext cx="4218" cy="2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5298" y="3793"/>
              <a:ext cx="544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de-DE" sz="700" b="1" dirty="0">
                  <a:solidFill>
                    <a:schemeClr val="tx1"/>
                  </a:solidFill>
                  <a:latin typeface="Verdana" pitchFamily="34" charset="0"/>
                </a:rPr>
                <a:t>Cyprus</a:t>
              </a:r>
              <a:endParaRPr lang="en-US" sz="7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14414" y="528638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Futura Lt BT" pitchFamily="34" charset="0"/>
              </a:rPr>
              <a:t>37 Members (NMIs of Member States)</a:t>
            </a:r>
          </a:p>
          <a:p>
            <a:pPr algn="ctr"/>
            <a:r>
              <a:rPr lang="tr-TR" b="1" dirty="0" smtClean="0">
                <a:latin typeface="Futura Lt BT" pitchFamily="34" charset="0"/>
              </a:rPr>
              <a:t>71 Designated Institutes (Associate Members)</a:t>
            </a:r>
          </a:p>
          <a:p>
            <a:pPr algn="ctr"/>
            <a:r>
              <a:rPr lang="tr-TR" b="1" dirty="0" smtClean="0">
                <a:latin typeface="Futura Lt BT" pitchFamily="34" charset="0"/>
              </a:rPr>
              <a:t>1 International Organization, IRMM (Associate Member)</a:t>
            </a:r>
            <a:endParaRPr lang="tr-TR" b="1" dirty="0">
              <a:latin typeface="Futura Lt BT" pitchFamily="34" charset="0"/>
            </a:endParaRP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5"/>
          <p:cNvSpPr>
            <a:spLocks noChangeArrowheads="1"/>
          </p:cNvSpPr>
          <p:nvPr/>
        </p:nvSpPr>
        <p:spPr bwMode="auto">
          <a:xfrm>
            <a:off x="762000" y="0"/>
            <a:ext cx="82296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tr-TR" sz="30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0" y="5643563"/>
            <a:ext cx="43576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tr-TR" sz="2000" b="1" dirty="0">
                <a:solidFill>
                  <a:srgbClr val="FF0000"/>
                </a:solidFill>
                <a:latin typeface="+mn-lt"/>
              </a:rPr>
              <a:t>www. </a:t>
            </a:r>
            <a:r>
              <a:rPr lang="tr-TR" sz="2000" b="1" dirty="0" err="1">
                <a:solidFill>
                  <a:srgbClr val="FF0000"/>
                </a:solidFill>
                <a:latin typeface="+mn-lt"/>
              </a:rPr>
              <a:t>euramet</a:t>
            </a:r>
            <a:r>
              <a:rPr lang="tr-TR" sz="2000" b="1" dirty="0">
                <a:solidFill>
                  <a:srgbClr val="FF0000"/>
                </a:solidFill>
                <a:latin typeface="+mn-lt"/>
              </a:rPr>
              <a:t>.org</a:t>
            </a:r>
          </a:p>
        </p:txBody>
      </p:sp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500188"/>
            <a:ext cx="7999412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5"/>
          <p:cNvSpPr>
            <a:spLocks noChangeArrowheads="1"/>
          </p:cNvSpPr>
          <p:nvPr/>
        </p:nvSpPr>
        <p:spPr bwMode="auto">
          <a:xfrm>
            <a:off x="87327" y="20638"/>
            <a:ext cx="82296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EURAMET e.V.</a:t>
            </a:r>
            <a:endParaRPr lang="tr-TR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Text Box 2"/>
          <p:cNvSpPr txBox="1">
            <a:spLocks noChangeArrowheads="1"/>
          </p:cNvSpPr>
          <p:nvPr/>
        </p:nvSpPr>
        <p:spPr bwMode="auto">
          <a:xfrm>
            <a:off x="101852" y="52824"/>
            <a:ext cx="703106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Structure of EURAMET e.V.</a:t>
            </a:r>
          </a:p>
        </p:txBody>
      </p:sp>
      <p:sp>
        <p:nvSpPr>
          <p:cNvPr id="439299" name="Text Box 3"/>
          <p:cNvSpPr txBox="1">
            <a:spLocks noChangeArrowheads="1"/>
          </p:cNvSpPr>
          <p:nvPr/>
        </p:nvSpPr>
        <p:spPr bwMode="auto">
          <a:xfrm>
            <a:off x="971550" y="1341438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pic>
        <p:nvPicPr>
          <p:cNvPr id="4393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627938" cy="4941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</p:pic>
      <p:sp>
        <p:nvSpPr>
          <p:cNvPr id="6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tr-TR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5"/>
          <p:cNvSpPr>
            <a:spLocks noChangeArrowheads="1"/>
          </p:cNvSpPr>
          <p:nvPr/>
        </p:nvSpPr>
        <p:spPr bwMode="auto">
          <a:xfrm>
            <a:off x="762000" y="0"/>
            <a:ext cx="82296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tr-TR" sz="30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556" name="Rectangle 35"/>
          <p:cNvSpPr>
            <a:spLocks noChangeArrowheads="1"/>
          </p:cNvSpPr>
          <p:nvPr/>
        </p:nvSpPr>
        <p:spPr bwMode="auto">
          <a:xfrm>
            <a:off x="87084" y="0"/>
            <a:ext cx="82296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400" dirty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EURAMET – </a:t>
            </a:r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Technical Committees</a:t>
            </a:r>
            <a:endParaRPr lang="tr-TR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617" y="1357299"/>
            <a:ext cx="8400621" cy="405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86250" y="5643563"/>
            <a:ext cx="43576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tr-TR" sz="2000" b="1" dirty="0">
                <a:solidFill>
                  <a:srgbClr val="FF0000"/>
                </a:solidFill>
                <a:latin typeface="+mn-lt"/>
              </a:rPr>
              <a:t>www. </a:t>
            </a:r>
            <a:r>
              <a:rPr lang="tr-TR" sz="2000" b="1" dirty="0" err="1">
                <a:solidFill>
                  <a:srgbClr val="FF0000"/>
                </a:solidFill>
                <a:latin typeface="+mn-lt"/>
              </a:rPr>
              <a:t>euramet</a:t>
            </a:r>
            <a:r>
              <a:rPr lang="tr-TR" sz="2000" b="1" dirty="0">
                <a:solidFill>
                  <a:srgbClr val="FF0000"/>
                </a:solidFill>
                <a:latin typeface="+mn-lt"/>
              </a:rPr>
              <a:t>.org</a:t>
            </a:r>
          </a:p>
        </p:txBody>
      </p:sp>
      <p:sp>
        <p:nvSpPr>
          <p:cNvPr id="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5" name="Text Box 3"/>
          <p:cNvSpPr txBox="1">
            <a:spLocks noChangeArrowheads="1"/>
          </p:cNvSpPr>
          <p:nvPr/>
        </p:nvSpPr>
        <p:spPr bwMode="auto">
          <a:xfrm>
            <a:off x="971550" y="1341438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500034" y="914400"/>
            <a:ext cx="833916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2000" dirty="0" smtClean="0">
                <a:latin typeface="Futura Bk BT" pitchFamily="34" charset="0"/>
                <a:cs typeface="+mn-cs"/>
              </a:rPr>
              <a:t>EURAMET </a:t>
            </a:r>
            <a:r>
              <a:rPr lang="en-US" sz="2000" dirty="0" err="1" smtClean="0">
                <a:latin typeface="Futura Bk BT" pitchFamily="34" charset="0"/>
                <a:cs typeface="+mn-cs"/>
              </a:rPr>
              <a:t>e.V</a:t>
            </a:r>
            <a:r>
              <a:rPr lang="en-US" sz="2000" dirty="0" smtClean="0">
                <a:latin typeface="Futura Bk BT" pitchFamily="34" charset="0"/>
                <a:cs typeface="+mn-cs"/>
              </a:rPr>
              <a:t>. has 12 Technical Committees</a:t>
            </a:r>
          </a:p>
          <a:p>
            <a:pPr>
              <a:spcBef>
                <a:spcPts val="0"/>
              </a:spcBef>
              <a:buFontTx/>
              <a:buChar char="•"/>
            </a:pPr>
            <a:endParaRPr lang="en-US" sz="2000" dirty="0" smtClean="0">
              <a:latin typeface="Futura Bk BT" pitchFamily="34" charset="0"/>
              <a:cs typeface="+mn-cs"/>
            </a:endParaRP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 	</a:t>
            </a:r>
            <a:r>
              <a:rPr lang="en-US" sz="2000" dirty="0" smtClean="0">
                <a:latin typeface="Futura Bk BT" pitchFamily="34" charset="0"/>
                <a:cs typeface="+mn-cs"/>
              </a:rPr>
              <a:t>Mass and related quantities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M)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Electricity and </a:t>
            </a:r>
            <a:r>
              <a:rPr lang="tr-TR" sz="2000" dirty="0" smtClean="0">
                <a:latin typeface="Futura Bk BT" pitchFamily="34" charset="0"/>
                <a:cs typeface="+mn-cs"/>
              </a:rPr>
              <a:t>M</a:t>
            </a:r>
            <a:r>
              <a:rPr lang="en-US" sz="2000" dirty="0" err="1" smtClean="0">
                <a:latin typeface="Futura Bk BT" pitchFamily="34" charset="0"/>
                <a:cs typeface="+mn-cs"/>
              </a:rPr>
              <a:t>agn</a:t>
            </a:r>
            <a:r>
              <a:rPr lang="tr-TR" sz="2000" dirty="0" smtClean="0">
                <a:latin typeface="Futura Bk BT" pitchFamily="34" charset="0"/>
                <a:cs typeface="+mn-cs"/>
              </a:rPr>
              <a:t>e</a:t>
            </a:r>
            <a:r>
              <a:rPr lang="en-US" sz="2000" dirty="0" err="1" smtClean="0">
                <a:latin typeface="Futura Bk BT" pitchFamily="34" charset="0"/>
                <a:cs typeface="+mn-cs"/>
              </a:rPr>
              <a:t>tism</a:t>
            </a:r>
            <a:r>
              <a:rPr lang="en-US" sz="2000" dirty="0" smtClean="0">
                <a:latin typeface="Futura Bk BT" pitchFamily="34" charset="0"/>
                <a:cs typeface="+mn-cs"/>
              </a:rPr>
              <a:t>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EM)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Length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L)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Time and frequency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TF)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Thermometry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T)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err="1" smtClean="0">
                <a:latin typeface="Futura Bk BT" pitchFamily="34" charset="0"/>
                <a:cs typeface="+mn-cs"/>
              </a:rPr>
              <a:t>Ionising</a:t>
            </a:r>
            <a:r>
              <a:rPr lang="en-US" sz="2000" dirty="0" smtClean="0">
                <a:latin typeface="Futura Bk BT" pitchFamily="34" charset="0"/>
                <a:cs typeface="+mn-cs"/>
              </a:rPr>
              <a:t> radiation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IR)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Photometry and radiometry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PR) 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Acoustics, ultrasound and vibration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AUV)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Metrology in Chemistry (</a:t>
            </a:r>
            <a:r>
              <a:rPr lang="tr-TR" sz="2000" dirty="0" smtClean="0">
                <a:latin typeface="Futura Bk BT" pitchFamily="34" charset="0"/>
                <a:cs typeface="+mn-cs"/>
              </a:rPr>
              <a:t>TC-MC</a:t>
            </a:r>
            <a:r>
              <a:rPr lang="en-US" sz="2000" dirty="0" smtClean="0">
                <a:latin typeface="Futura Bk BT" pitchFamily="34" charset="0"/>
                <a:cs typeface="+mn-cs"/>
              </a:rPr>
              <a:t>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Flow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F)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Interdisciplinary Metrology (</a:t>
            </a:r>
            <a:r>
              <a:rPr lang="tr-TR" sz="2000" dirty="0" smtClean="0">
                <a:latin typeface="Futura Bk BT" pitchFamily="34" charset="0"/>
                <a:cs typeface="+mn-cs"/>
              </a:rPr>
              <a:t>TC-IM</a:t>
            </a:r>
            <a:r>
              <a:rPr lang="en-US" sz="2000" dirty="0" smtClean="0">
                <a:latin typeface="Futura Bk BT" pitchFamily="34" charset="0"/>
                <a:cs typeface="+mn-cs"/>
              </a:rPr>
              <a:t>)</a:t>
            </a:r>
          </a:p>
          <a:p>
            <a:pPr>
              <a:spcBef>
                <a:spcPts val="0"/>
              </a:spcBef>
              <a:buClr>
                <a:srgbClr val="C00000"/>
              </a:buClr>
              <a:buSzPct val="125000"/>
              <a:buFontTx/>
              <a:buChar char="•"/>
              <a:tabLst>
                <a:tab pos="361950" algn="l"/>
              </a:tabLst>
            </a:pPr>
            <a:r>
              <a:rPr lang="en-US" sz="2000" dirty="0" smtClean="0">
                <a:latin typeface="Futura Bk BT" pitchFamily="34" charset="0"/>
                <a:cs typeface="+mn-cs"/>
              </a:rPr>
              <a:t>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Quality (TC</a:t>
            </a:r>
            <a:r>
              <a:rPr lang="tr-TR" sz="2000" dirty="0" smtClean="0">
                <a:latin typeface="Futura Bk BT" pitchFamily="34" charset="0"/>
                <a:cs typeface="+mn-cs"/>
              </a:rPr>
              <a:t>-</a:t>
            </a:r>
            <a:r>
              <a:rPr lang="en-US" sz="2000" dirty="0" smtClean="0">
                <a:latin typeface="Futura Bk BT" pitchFamily="34" charset="0"/>
                <a:cs typeface="+mn-cs"/>
              </a:rPr>
              <a:t>Q)</a:t>
            </a:r>
          </a:p>
        </p:txBody>
      </p:sp>
      <p:sp>
        <p:nvSpPr>
          <p:cNvPr id="438278" name="Text Box 6"/>
          <p:cNvSpPr txBox="1">
            <a:spLocks noChangeArrowheads="1"/>
          </p:cNvSpPr>
          <p:nvPr/>
        </p:nvSpPr>
        <p:spPr bwMode="auto">
          <a:xfrm>
            <a:off x="4214810" y="5500702"/>
            <a:ext cx="266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 b="1">
                <a:solidFill>
                  <a:srgbClr val="FF0000"/>
                </a:solidFill>
                <a:latin typeface="Arial" pitchFamily="34" charset="0"/>
              </a:rPr>
              <a:t>Few TCs additionally have Sub-Committees</a:t>
            </a:r>
            <a:endParaRPr lang="en-GB" sz="18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tr-TR" sz="1200" dirty="0"/>
          </a:p>
        </p:txBody>
      </p:sp>
      <p:sp>
        <p:nvSpPr>
          <p:cNvPr id="8" name="Rectangle 35"/>
          <p:cNvSpPr>
            <a:spLocks noChangeArrowheads="1"/>
          </p:cNvSpPr>
          <p:nvPr/>
        </p:nvSpPr>
        <p:spPr bwMode="auto">
          <a:xfrm>
            <a:off x="87084" y="0"/>
            <a:ext cx="82296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400" dirty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EURAMET – </a:t>
            </a:r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Technical Committees</a:t>
            </a:r>
            <a:endParaRPr lang="tr-TR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3" name="Text Box 3"/>
          <p:cNvSpPr txBox="1">
            <a:spLocks noChangeArrowheads="1"/>
          </p:cNvSpPr>
          <p:nvPr/>
        </p:nvSpPr>
        <p:spPr bwMode="auto">
          <a:xfrm>
            <a:off x="971550" y="1341438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0326" name="Rectangle 6"/>
          <p:cNvSpPr>
            <a:spLocks noChangeArrowheads="1"/>
          </p:cNvSpPr>
          <p:nvPr/>
        </p:nvSpPr>
        <p:spPr bwMode="auto">
          <a:xfrm>
            <a:off x="357159" y="990600"/>
            <a:ext cx="848204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r>
              <a:rPr lang="en-GB" sz="2000" dirty="0" smtClean="0">
                <a:latin typeface="Futura Bk BT" pitchFamily="34" charset="0"/>
                <a:cs typeface="+mn-cs"/>
              </a:rPr>
              <a:t>Membership in EURAMET is open to:</a:t>
            </a:r>
          </a:p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endParaRPr lang="en-GB" sz="2000" dirty="0" smtClean="0">
              <a:latin typeface="Futura Bk BT" pitchFamily="34" charset="0"/>
              <a:cs typeface="+mn-cs"/>
            </a:endParaRPr>
          </a:p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r>
              <a:rPr lang="en-GB" sz="2000" dirty="0" smtClean="0">
                <a:latin typeface="Futura Bk BT" pitchFamily="34" charset="0"/>
                <a:cs typeface="+mn-cs"/>
              </a:rPr>
              <a:t>a)	National Metrology Institutes (NMIs) which are members of EUROMET at the moment of incorporation of EURAMET,</a:t>
            </a:r>
          </a:p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endParaRPr lang="en-GB" sz="2000" dirty="0" smtClean="0">
              <a:latin typeface="Futura Bk BT" pitchFamily="34" charset="0"/>
              <a:cs typeface="+mn-cs"/>
            </a:endParaRPr>
          </a:p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r>
              <a:rPr lang="en-GB" sz="2000" dirty="0" smtClean="0">
                <a:latin typeface="Futura Bk BT" pitchFamily="34" charset="0"/>
                <a:cs typeface="+mn-cs"/>
              </a:rPr>
              <a:t>b)	European Commission’s institute working in the field of metrology,</a:t>
            </a:r>
          </a:p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endParaRPr lang="en-GB" sz="2000" dirty="0" smtClean="0">
              <a:latin typeface="Futura Bk BT" pitchFamily="34" charset="0"/>
              <a:cs typeface="+mn-cs"/>
            </a:endParaRPr>
          </a:p>
          <a:p>
            <a:pPr marL="342900" indent="-342900" algn="just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r>
              <a:rPr lang="en-GB" sz="2000" dirty="0" smtClean="0">
                <a:latin typeface="Futura Bk BT" pitchFamily="34" charset="0"/>
                <a:cs typeface="+mn-cs"/>
              </a:rPr>
              <a:t>c)	NMIs of member states of the European Union and of the European Free Trade Association, which commit themselves to support the aims and tasks of EURAMET.</a:t>
            </a:r>
          </a:p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endParaRPr lang="en-GB" sz="2000" dirty="0" smtClean="0">
              <a:latin typeface="Futura Bk BT" pitchFamily="34" charset="0"/>
              <a:cs typeface="+mn-cs"/>
            </a:endParaRPr>
          </a:p>
          <a:p>
            <a:pPr marL="342900" indent="-342900" defTabSz="266700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</a:pPr>
            <a:endParaRPr lang="en-GB" sz="2000" dirty="0" smtClean="0">
              <a:latin typeface="Futura Bk BT" pitchFamily="34" charset="0"/>
              <a:cs typeface="+mn-cs"/>
            </a:endParaRPr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87327" y="20638"/>
            <a:ext cx="82296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EURAMET e.V.</a:t>
            </a:r>
            <a:endParaRPr lang="tr-TR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tr-TR" sz="1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1" name="Text Box 3"/>
          <p:cNvSpPr txBox="1">
            <a:spLocks noChangeArrowheads="1"/>
          </p:cNvSpPr>
          <p:nvPr/>
        </p:nvSpPr>
        <p:spPr bwMode="auto">
          <a:xfrm>
            <a:off x="971550" y="1341438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2373" name="Rectangle 5"/>
          <p:cNvSpPr>
            <a:spLocks noChangeArrowheads="1"/>
          </p:cNvSpPr>
          <p:nvPr/>
        </p:nvSpPr>
        <p:spPr bwMode="auto">
          <a:xfrm>
            <a:off x="285720" y="1066800"/>
            <a:ext cx="8324880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defTabSz="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90000"/>
            </a:pPr>
            <a:r>
              <a:rPr lang="en-GB" sz="2800" dirty="0">
                <a:latin typeface="ArialMT" charset="0"/>
              </a:rPr>
              <a:t>	</a:t>
            </a:r>
            <a:r>
              <a:rPr lang="en-GB" sz="2000" dirty="0" smtClean="0">
                <a:latin typeface="Futura Bk BT" pitchFamily="34" charset="0"/>
                <a:cs typeface="+mn-cs"/>
              </a:rPr>
              <a:t>National Metrology Institutes of other European states than mentioned in section (1) may join EURAMET as a member if they fulfil the following criteria:</a:t>
            </a:r>
          </a:p>
          <a:p>
            <a:pPr marL="800100" lvl="2" indent="-342900" algn="just" defTabSz="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90000"/>
              <a:buFontTx/>
              <a:buChar char="–"/>
            </a:pPr>
            <a:r>
              <a:rPr lang="en-GB" sz="2000" dirty="0" smtClean="0">
                <a:latin typeface="Futura Bk BT" pitchFamily="34" charset="0"/>
                <a:cs typeface="+mn-cs"/>
              </a:rPr>
              <a:t>the traceability routes to the SI shall be identified and have been in operation for the last three years;</a:t>
            </a:r>
          </a:p>
          <a:p>
            <a:pPr marL="800100" lvl="2" indent="-342900" algn="just" defTabSz="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90000"/>
              <a:buFontTx/>
              <a:buChar char="–"/>
            </a:pPr>
            <a:r>
              <a:rPr lang="en-GB" sz="2000" dirty="0" smtClean="0">
                <a:latin typeface="Futura Bk BT" pitchFamily="34" charset="0"/>
                <a:cs typeface="+mn-cs"/>
              </a:rPr>
              <a:t>the National Metrology Institute shall show evidence of appropriate participation in international comparisons;</a:t>
            </a:r>
          </a:p>
          <a:p>
            <a:pPr marL="800100" lvl="2" indent="-342900" algn="just" defTabSz="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90000"/>
              <a:buFontTx/>
              <a:buChar char="–"/>
            </a:pPr>
            <a:r>
              <a:rPr lang="en-GB" sz="2000" dirty="0" smtClean="0">
                <a:latin typeface="Futura Bk BT" pitchFamily="34" charset="0"/>
                <a:cs typeface="+mn-cs"/>
              </a:rPr>
              <a:t>the National Metrology Institute shall show evidence of active participation in EURAMET projects.</a:t>
            </a:r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87327" y="20638"/>
            <a:ext cx="82296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EURAMET e.V.</a:t>
            </a:r>
            <a:endParaRPr lang="tr-TR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7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tr-TR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2928" y="0"/>
            <a:ext cx="7776864" cy="706090"/>
          </a:xfrm>
        </p:spPr>
        <p:txBody>
          <a:bodyPr/>
          <a:lstStyle/>
          <a:p>
            <a:r>
              <a:rPr lang="tr-TR" b="0" dirty="0" smtClean="0"/>
              <a:t>Contents</a:t>
            </a:r>
            <a:endParaRPr lang="tr-TR" b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052736"/>
            <a:ext cx="8143880" cy="507342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International Vocabulary on Metrology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Measurement Standards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Traceability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Accuracy, precision and uncertainty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Calibration, verification and testing</a:t>
            </a:r>
            <a:endParaRPr lang="en-US" sz="2400" dirty="0" smtClean="0"/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849034" y="6356350"/>
            <a:ext cx="2133600" cy="365125"/>
          </a:xfrm>
        </p:spPr>
        <p:txBody>
          <a:bodyPr/>
          <a:lstStyle/>
          <a:p>
            <a:pPr>
              <a:defRPr/>
            </a:pPr>
            <a:fld id="{1ACF3369-0D52-4B1F-A91C-061F1A071781}" type="slidenum">
              <a:rPr lang="en-US" sz="1400" smtClean="0"/>
              <a:pPr>
                <a:defRPr/>
              </a:pPr>
              <a:t>20</a:t>
            </a:fld>
            <a:endParaRPr lang="en-US" sz="1400" dirty="0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102928" y="0"/>
            <a:ext cx="7776864" cy="706090"/>
          </a:xfrm>
        </p:spPr>
        <p:txBody>
          <a:bodyPr>
            <a:normAutofit/>
          </a:bodyPr>
          <a:lstStyle/>
          <a:p>
            <a:r>
              <a:rPr lang="tr-TR" b="0" dirty="0" smtClean="0"/>
              <a:t>EMPIR</a:t>
            </a:r>
            <a:endParaRPr lang="tr-TR" b="0" dirty="0"/>
          </a:p>
        </p:txBody>
      </p:sp>
      <p:sp>
        <p:nvSpPr>
          <p:cNvPr id="10" name="TextBox 9"/>
          <p:cNvSpPr txBox="1"/>
          <p:nvPr/>
        </p:nvSpPr>
        <p:spPr>
          <a:xfrm>
            <a:off x="4500562" y="1214422"/>
            <a:ext cx="307183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E</a:t>
            </a:r>
            <a:r>
              <a:rPr lang="en-US" sz="2400" dirty="0" smtClean="0"/>
              <a:t>uropean </a:t>
            </a:r>
            <a:endParaRPr lang="tr-TR" sz="2400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M</a:t>
            </a:r>
            <a:r>
              <a:rPr lang="en-US" sz="2400" dirty="0" smtClean="0"/>
              <a:t>etrology </a:t>
            </a:r>
            <a:endParaRPr lang="tr-TR" sz="2400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</a:rPr>
              <a:t>P</a:t>
            </a:r>
            <a:r>
              <a:rPr lang="en-US" sz="2400" dirty="0" err="1" smtClean="0"/>
              <a:t>rogramme</a:t>
            </a:r>
            <a:r>
              <a:rPr lang="en-US" sz="2400" dirty="0" smtClean="0"/>
              <a:t> </a:t>
            </a:r>
            <a:endParaRPr lang="tr-TR" sz="2400" dirty="0" smtClean="0"/>
          </a:p>
          <a:p>
            <a:pPr>
              <a:lnSpc>
                <a:spcPct val="150000"/>
              </a:lnSpc>
            </a:pPr>
            <a:r>
              <a:rPr lang="en-US" sz="2400" dirty="0" smtClean="0"/>
              <a:t>for </a:t>
            </a:r>
            <a:endParaRPr lang="tr-TR" sz="2400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I</a:t>
            </a:r>
            <a:r>
              <a:rPr lang="en-US" sz="2400" dirty="0" smtClean="0"/>
              <a:t>nnovation </a:t>
            </a:r>
            <a:endParaRPr lang="tr-TR" sz="2400" dirty="0" smtClean="0"/>
          </a:p>
          <a:p>
            <a:pPr>
              <a:lnSpc>
                <a:spcPct val="150000"/>
              </a:lnSpc>
            </a:pPr>
            <a:r>
              <a:rPr lang="en-US" sz="2400" dirty="0" smtClean="0"/>
              <a:t>and </a:t>
            </a:r>
            <a:endParaRPr lang="tr-TR" sz="2400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/>
              <a:t>esearch</a:t>
            </a:r>
            <a:endParaRPr lang="tr-TR" sz="2400" b="1" dirty="0">
              <a:latin typeface="Futura Lt BT" pitchFamily="34" charset="0"/>
            </a:endParaRPr>
          </a:p>
        </p:txBody>
      </p:sp>
      <p:pic>
        <p:nvPicPr>
          <p:cNvPr id="6" name="Picture 5" descr="EMPIR_Press_release_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214422"/>
            <a:ext cx="2809888" cy="39900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2976" y="5786454"/>
            <a:ext cx="735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Futura Lt BT" pitchFamily="34" charset="0"/>
              </a:rPr>
              <a:t>Decision of EC is expected in 2014...</a:t>
            </a:r>
            <a:endParaRPr lang="tr-TR" b="1" dirty="0"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Text Box 2"/>
          <p:cNvSpPr txBox="1">
            <a:spLocks noChangeArrowheads="1"/>
          </p:cNvSpPr>
          <p:nvPr/>
        </p:nvSpPr>
        <p:spPr bwMode="auto">
          <a:xfrm>
            <a:off x="110362" y="47298"/>
            <a:ext cx="753347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EURACHEM</a:t>
            </a:r>
          </a:p>
        </p:txBody>
      </p:sp>
      <p:sp>
        <p:nvSpPr>
          <p:cNvPr id="443395" name="Text Box 3"/>
          <p:cNvSpPr txBox="1">
            <a:spLocks noChangeArrowheads="1"/>
          </p:cNvSpPr>
          <p:nvPr/>
        </p:nvSpPr>
        <p:spPr bwMode="auto">
          <a:xfrm>
            <a:off x="1066800" y="1143000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3397" name="Text Box 5"/>
          <p:cNvSpPr txBox="1">
            <a:spLocks noChangeArrowheads="1"/>
          </p:cNvSpPr>
          <p:nvPr/>
        </p:nvSpPr>
        <p:spPr bwMode="auto">
          <a:xfrm>
            <a:off x="500034" y="1219200"/>
            <a:ext cx="8358246" cy="420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 smtClean="0">
                <a:latin typeface="Futura Bk BT" pitchFamily="34" charset="0"/>
                <a:cs typeface="+mn-cs"/>
              </a:rPr>
              <a:t>N</a:t>
            </a:r>
            <a:r>
              <a:rPr lang="en-GB" sz="2000" dirty="0" err="1" smtClean="0">
                <a:latin typeface="Futura Bk BT" pitchFamily="34" charset="0"/>
                <a:cs typeface="+mn-cs"/>
              </a:rPr>
              <a:t>etwork</a:t>
            </a:r>
            <a:r>
              <a:rPr lang="en-GB" sz="2000" dirty="0" smtClean="0">
                <a:latin typeface="Futura Bk BT" pitchFamily="34" charset="0"/>
                <a:cs typeface="+mn-cs"/>
              </a:rPr>
              <a:t> of organisations in Europe having the objective of establishing a system for the international traceability of chemical measurements and the promotion of good quality practices. It provides a forum for the discussion of common problems and for developing an informed and considered approach to both technical and policy issues. It provides a focus for analytical chemistry and quality related issues in Europe. </a:t>
            </a:r>
            <a:endParaRPr lang="tr-TR" sz="2000" dirty="0" smtClean="0">
              <a:latin typeface="Futura Bk BT" pitchFamily="34" charset="0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GB" sz="2000" b="1" dirty="0">
                <a:latin typeface="Arial" pitchFamily="34" charset="0"/>
              </a:rPr>
              <a:t/>
            </a:r>
            <a:br>
              <a:rPr lang="en-GB" sz="2000" b="1" dirty="0">
                <a:latin typeface="Arial" pitchFamily="34" charset="0"/>
              </a:rPr>
            </a:br>
            <a:endParaRPr lang="en-GB" sz="2000" b="1" dirty="0">
              <a:latin typeface="Arial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dirty="0"/>
          </a:p>
        </p:txBody>
      </p:sp>
      <p:pic>
        <p:nvPicPr>
          <p:cNvPr id="443399" name="Picture 7" descr="http://www.eurachem.org/logocompleteyellow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572000"/>
            <a:ext cx="6149975" cy="1165225"/>
          </a:xfrm>
          <a:prstGeom prst="rect">
            <a:avLst/>
          </a:prstGeom>
          <a:noFill/>
        </p:spPr>
      </p:pic>
      <p:sp>
        <p:nvSpPr>
          <p:cNvPr id="7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849034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ACF3369-0D52-4B1F-A91C-061F1A071781}" type="slidenum">
              <a:rPr lang="en-US" sz="1400" smtClean="0"/>
              <a:pPr algn="r">
                <a:defRPr/>
              </a:pPr>
              <a:t>21</a:t>
            </a:fld>
            <a:endParaRPr lang="en-US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9" name="Text Box 3"/>
          <p:cNvSpPr txBox="1">
            <a:spLocks noChangeArrowheads="1"/>
          </p:cNvSpPr>
          <p:nvPr/>
        </p:nvSpPr>
        <p:spPr bwMode="auto">
          <a:xfrm>
            <a:off x="1066800" y="1143000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4420" name="Text Box 4"/>
          <p:cNvSpPr txBox="1">
            <a:spLocks noChangeArrowheads="1"/>
          </p:cNvSpPr>
          <p:nvPr/>
        </p:nvSpPr>
        <p:spPr bwMode="auto">
          <a:xfrm>
            <a:off x="428596" y="1219200"/>
            <a:ext cx="7877204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Futura Bk BT" pitchFamily="34" charset="0"/>
                <a:cs typeface="+mn-cs"/>
              </a:rPr>
              <a:t>Education &amp; Training WG</a:t>
            </a:r>
          </a:p>
          <a:p>
            <a:pPr algn="l">
              <a:spcBef>
                <a:spcPct val="50000"/>
              </a:spcBef>
            </a:pPr>
            <a:r>
              <a:rPr lang="en-US" sz="2400" dirty="0">
                <a:latin typeface="Futura Bk BT" pitchFamily="34" charset="0"/>
                <a:cs typeface="+mn-cs"/>
              </a:rPr>
              <a:t>Measurement Uncertainty and Traceability WG</a:t>
            </a:r>
          </a:p>
          <a:p>
            <a:pPr algn="l">
              <a:spcBef>
                <a:spcPct val="50000"/>
              </a:spcBef>
            </a:pPr>
            <a:r>
              <a:rPr lang="en-US" sz="2400" dirty="0">
                <a:latin typeface="Futura Bk BT" pitchFamily="34" charset="0"/>
                <a:cs typeface="+mn-cs"/>
              </a:rPr>
              <a:t>Metrology in Chemistry WG (</a:t>
            </a:r>
            <a:r>
              <a:rPr lang="en-US" sz="2400" dirty="0" err="1">
                <a:latin typeface="Futura Bk BT" pitchFamily="34" charset="0"/>
                <a:cs typeface="+mn-cs"/>
              </a:rPr>
              <a:t>MetChem</a:t>
            </a:r>
            <a:r>
              <a:rPr lang="en-US" sz="2400" dirty="0">
                <a:latin typeface="Futura Bk BT" pitchFamily="34" charset="0"/>
                <a:cs typeface="+mn-cs"/>
              </a:rPr>
              <a:t>)</a:t>
            </a:r>
          </a:p>
          <a:p>
            <a:pPr algn="l">
              <a:spcBef>
                <a:spcPct val="50000"/>
              </a:spcBef>
            </a:pPr>
            <a:r>
              <a:rPr lang="en-US" sz="2400" dirty="0">
                <a:latin typeface="Futura Bk BT" pitchFamily="34" charset="0"/>
                <a:cs typeface="+mn-cs"/>
              </a:rPr>
              <a:t>Proficiency Testing WG</a:t>
            </a:r>
          </a:p>
          <a:p>
            <a:pPr algn="l">
              <a:spcBef>
                <a:spcPct val="50000"/>
              </a:spcBef>
            </a:pPr>
            <a:r>
              <a:rPr lang="en-US" sz="2400" dirty="0">
                <a:latin typeface="Futura Bk BT" pitchFamily="34" charset="0"/>
                <a:cs typeface="+mn-cs"/>
              </a:rPr>
              <a:t>Qualitative Analysis WG</a:t>
            </a:r>
          </a:p>
          <a:p>
            <a:pPr algn="l">
              <a:spcBef>
                <a:spcPct val="50000"/>
              </a:spcBef>
            </a:pPr>
            <a:r>
              <a:rPr lang="en-US" sz="2400" dirty="0">
                <a:latin typeface="Futura Bk BT" pitchFamily="34" charset="0"/>
                <a:cs typeface="+mn-cs"/>
              </a:rPr>
              <a:t>Reference Materials WG</a:t>
            </a:r>
          </a:p>
          <a:p>
            <a:pPr>
              <a:spcBef>
                <a:spcPct val="50000"/>
              </a:spcBef>
            </a:pPr>
            <a:endParaRPr lang="en-GB" dirty="0">
              <a:latin typeface="Arial" pitchFamily="34" charset="0"/>
            </a:endParaRPr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849034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ACF3369-0D52-4B1F-A91C-061F1A071781}" type="slidenum">
              <a:rPr lang="en-US" sz="1400" smtClean="0"/>
              <a:pPr algn="r">
                <a:defRPr/>
              </a:pPr>
              <a:t>22</a:t>
            </a:fld>
            <a:endParaRPr lang="en-US" sz="1400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0362" y="47298"/>
            <a:ext cx="753347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EURACHEM – </a:t>
            </a:r>
            <a:r>
              <a:rPr lang="tr-TR" sz="3400" dirty="0" err="1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Working</a:t>
            </a:r>
            <a:r>
              <a:rPr lang="tr-TR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 </a:t>
            </a:r>
            <a:r>
              <a:rPr lang="tr-TR" sz="3400" dirty="0" err="1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Groups</a:t>
            </a:r>
            <a:endParaRPr lang="tr-TR" sz="3400" dirty="0" smtClean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Text Box 2"/>
          <p:cNvSpPr txBox="1">
            <a:spLocks noChangeArrowheads="1"/>
          </p:cNvSpPr>
          <p:nvPr/>
        </p:nvSpPr>
        <p:spPr bwMode="auto">
          <a:xfrm>
            <a:off x="1066800" y="1143000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5444" name="Text Box 4"/>
          <p:cNvSpPr txBox="1">
            <a:spLocks noChangeArrowheads="1"/>
          </p:cNvSpPr>
          <p:nvPr/>
        </p:nvSpPr>
        <p:spPr bwMode="auto">
          <a:xfrm>
            <a:off x="103920" y="68590"/>
            <a:ext cx="54292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3400" dirty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ILAC</a:t>
            </a:r>
          </a:p>
        </p:txBody>
      </p:sp>
      <p:sp>
        <p:nvSpPr>
          <p:cNvPr id="445445" name="Text Box 5"/>
          <p:cNvSpPr txBox="1">
            <a:spLocks noChangeArrowheads="1"/>
          </p:cNvSpPr>
          <p:nvPr/>
        </p:nvSpPr>
        <p:spPr bwMode="auto">
          <a:xfrm>
            <a:off x="500034" y="1143000"/>
            <a:ext cx="8186766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dirty="0">
                <a:latin typeface="Futura Bk BT" pitchFamily="34" charset="0"/>
                <a:cs typeface="+mn-cs"/>
              </a:rPr>
              <a:t>ILAC is an international cooperation of laboratory and inspection accreditation bodies.</a:t>
            </a:r>
            <a:endParaRPr lang="tr-TR" sz="2000" dirty="0">
              <a:latin typeface="Futura Bk BT" pitchFamily="34" charset="0"/>
              <a:cs typeface="+mn-cs"/>
            </a:endParaRPr>
          </a:p>
          <a:p>
            <a:pPr>
              <a:spcBef>
                <a:spcPct val="50000"/>
              </a:spcBef>
            </a:pPr>
            <a:r>
              <a:rPr lang="en-GB" sz="2000" dirty="0">
                <a:latin typeface="Futura Bk BT" pitchFamily="34" charset="0"/>
                <a:cs typeface="+mn-cs"/>
              </a:rPr>
              <a:t>It provides a focus for: </a:t>
            </a:r>
            <a:endParaRPr lang="tr-TR" sz="2000" dirty="0">
              <a:latin typeface="Futura Bk BT" pitchFamily="34" charset="0"/>
              <a:cs typeface="+mn-cs"/>
            </a:endParaRPr>
          </a:p>
          <a:p>
            <a:pPr lvl="1">
              <a:spcBef>
                <a:spcPct val="50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tabLst>
                <a:tab pos="536575" algn="l"/>
              </a:tabLst>
            </a:pPr>
            <a:r>
              <a:rPr lang="tr-TR" sz="2000" dirty="0">
                <a:latin typeface="Futura Bk BT" pitchFamily="34" charset="0"/>
                <a:cs typeface="+mn-cs"/>
              </a:rPr>
              <a:t>	</a:t>
            </a:r>
            <a:r>
              <a:rPr lang="en-US" sz="2000" dirty="0">
                <a:latin typeface="Futura Bk BT" pitchFamily="34" charset="0"/>
                <a:cs typeface="+mn-cs"/>
              </a:rPr>
              <a:t>Developing and </a:t>
            </a:r>
            <a:r>
              <a:rPr lang="en-US" sz="2000" dirty="0" err="1">
                <a:latin typeface="Futura Bk BT" pitchFamily="34" charset="0"/>
                <a:cs typeface="+mn-cs"/>
              </a:rPr>
              <a:t>harmonising</a:t>
            </a:r>
            <a:r>
              <a:rPr lang="en-US" sz="2000" dirty="0">
                <a:latin typeface="Futura Bk BT" pitchFamily="34" charset="0"/>
                <a:cs typeface="+mn-cs"/>
              </a:rPr>
              <a:t> laboratory and inspection </a:t>
            </a:r>
            <a:r>
              <a:rPr lang="tr-TR" sz="2000" dirty="0" smtClean="0">
                <a:latin typeface="Futura Bk BT" pitchFamily="34" charset="0"/>
                <a:cs typeface="+mn-cs"/>
              </a:rPr>
              <a:t>				</a:t>
            </a:r>
            <a:r>
              <a:rPr lang="en-US" sz="2000" dirty="0" smtClean="0">
                <a:latin typeface="Futura Bk BT" pitchFamily="34" charset="0"/>
                <a:cs typeface="+mn-cs"/>
              </a:rPr>
              <a:t>accreditation </a:t>
            </a:r>
            <a:r>
              <a:rPr lang="en-US" sz="2000" dirty="0">
                <a:latin typeface="Futura Bk BT" pitchFamily="34" charset="0"/>
                <a:cs typeface="+mn-cs"/>
              </a:rPr>
              <a:t>practices </a:t>
            </a:r>
          </a:p>
          <a:p>
            <a:pPr lvl="1">
              <a:spcBef>
                <a:spcPct val="50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tabLst>
                <a:tab pos="536575" algn="l"/>
              </a:tabLst>
            </a:pPr>
            <a:r>
              <a:rPr lang="tr-TR" sz="2000" dirty="0">
                <a:latin typeface="Futura Bk BT" pitchFamily="34" charset="0"/>
                <a:cs typeface="+mn-cs"/>
              </a:rPr>
              <a:t>	</a:t>
            </a:r>
            <a:r>
              <a:rPr lang="en-US" sz="2000" dirty="0">
                <a:latin typeface="Futura Bk BT" pitchFamily="34" charset="0"/>
                <a:cs typeface="+mn-cs"/>
              </a:rPr>
              <a:t>Promoting laboratory and inspection accreditation to industry, </a:t>
            </a:r>
            <a:r>
              <a:rPr lang="tr-TR" sz="2000" dirty="0" smtClean="0">
                <a:latin typeface="Futura Bk BT" pitchFamily="34" charset="0"/>
                <a:cs typeface="+mn-cs"/>
              </a:rPr>
              <a:t>			</a:t>
            </a:r>
            <a:r>
              <a:rPr lang="en-US" sz="2000" dirty="0" smtClean="0">
                <a:latin typeface="Futura Bk BT" pitchFamily="34" charset="0"/>
                <a:cs typeface="+mn-cs"/>
              </a:rPr>
              <a:t>governments</a:t>
            </a:r>
            <a:r>
              <a:rPr lang="en-US" sz="2000" dirty="0">
                <a:latin typeface="Futura Bk BT" pitchFamily="34" charset="0"/>
                <a:cs typeface="+mn-cs"/>
              </a:rPr>
              <a:t>, regulators and consumers </a:t>
            </a:r>
          </a:p>
          <a:p>
            <a:pPr lvl="1">
              <a:spcBef>
                <a:spcPct val="50000"/>
              </a:spcBef>
              <a:buClr>
                <a:srgbClr val="C00000"/>
              </a:buClr>
              <a:buSzPct val="150000"/>
              <a:buFont typeface="Arial" pitchFamily="34" charset="0"/>
              <a:buChar char="•"/>
              <a:tabLst>
                <a:tab pos="536575" algn="l"/>
              </a:tabLst>
            </a:pPr>
            <a:r>
              <a:rPr lang="en-US" sz="2000" dirty="0">
                <a:latin typeface="Futura Bk BT" pitchFamily="34" charset="0"/>
                <a:cs typeface="+mn-cs"/>
              </a:rPr>
              <a:t>  </a:t>
            </a:r>
            <a:r>
              <a:rPr lang="tr-TR" sz="2000" dirty="0" smtClean="0">
                <a:latin typeface="Futura Bk BT" pitchFamily="34" charset="0"/>
                <a:cs typeface="+mn-cs"/>
              </a:rPr>
              <a:t>	</a:t>
            </a:r>
            <a:r>
              <a:rPr lang="en-US" sz="2000" dirty="0" smtClean="0">
                <a:latin typeface="Futura Bk BT" pitchFamily="34" charset="0"/>
                <a:cs typeface="+mn-cs"/>
              </a:rPr>
              <a:t>Assisting </a:t>
            </a:r>
            <a:r>
              <a:rPr lang="en-US" sz="2000" dirty="0">
                <a:latin typeface="Futura Bk BT" pitchFamily="34" charset="0"/>
                <a:cs typeface="+mn-cs"/>
              </a:rPr>
              <a:t>and supporting developing accreditation systems </a:t>
            </a:r>
            <a:endParaRPr lang="tr-TR" sz="2000" dirty="0" smtClean="0">
              <a:latin typeface="Futura Bk BT" pitchFamily="34" charset="0"/>
              <a:cs typeface="+mn-cs"/>
            </a:endParaRPr>
          </a:p>
          <a:p>
            <a:pPr lvl="1">
              <a:spcBef>
                <a:spcPct val="50000"/>
              </a:spcBef>
              <a:buClr>
                <a:srgbClr val="C00000"/>
              </a:buClr>
              <a:buSzPct val="150000"/>
              <a:tabLst>
                <a:tab pos="536575" algn="l"/>
              </a:tabLst>
            </a:pPr>
            <a:endParaRPr lang="en-US" sz="2000" dirty="0">
              <a:latin typeface="Futura Bk BT" pitchFamily="34" charset="0"/>
              <a:cs typeface="+mn-cs"/>
            </a:endParaRPr>
          </a:p>
          <a:p>
            <a:pPr>
              <a:spcBef>
                <a:spcPct val="50000"/>
              </a:spcBef>
            </a:pPr>
            <a:r>
              <a:rPr lang="en-US" sz="2000" dirty="0">
                <a:latin typeface="Futura Bk BT" pitchFamily="34" charset="0"/>
                <a:cs typeface="+mn-cs"/>
              </a:rPr>
              <a:t>Global recognition of laboratories and inspection facilities via the ILAC Arrangement, thus facilitating acceptance of test, inspection and calibration data accompanying goods across national borders </a:t>
            </a:r>
            <a:endParaRPr lang="en-GB" sz="2000" dirty="0">
              <a:latin typeface="Futura Bk BT" pitchFamily="34" charset="0"/>
              <a:cs typeface="+mn-cs"/>
            </a:endParaRPr>
          </a:p>
          <a:p>
            <a:pPr>
              <a:spcBef>
                <a:spcPct val="50000"/>
              </a:spcBef>
            </a:pPr>
            <a:endParaRPr lang="en-GB" sz="2000" b="1" dirty="0"/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849034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ACF3369-0D52-4B1F-A91C-061F1A071781}" type="slidenum">
              <a:rPr lang="en-US" sz="1400" smtClean="0"/>
              <a:pPr algn="r">
                <a:defRPr/>
              </a:pPr>
              <a:t>23</a:t>
            </a:fld>
            <a:endParaRPr lang="en-US" sz="1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Text Box 2"/>
          <p:cNvSpPr txBox="1">
            <a:spLocks noChangeArrowheads="1"/>
          </p:cNvSpPr>
          <p:nvPr/>
        </p:nvSpPr>
        <p:spPr bwMode="auto">
          <a:xfrm>
            <a:off x="1066800" y="1143000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6467" name="Text Box 3"/>
          <p:cNvSpPr txBox="1">
            <a:spLocks noChangeArrowheads="1"/>
          </p:cNvSpPr>
          <p:nvPr/>
        </p:nvSpPr>
        <p:spPr bwMode="auto">
          <a:xfrm>
            <a:off x="133384" y="68590"/>
            <a:ext cx="83169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European Cooperation for Accreditation</a:t>
            </a:r>
            <a:endParaRPr lang="en-US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446469" name="Text Box 5"/>
          <p:cNvSpPr txBox="1">
            <a:spLocks noChangeArrowheads="1"/>
          </p:cNvSpPr>
          <p:nvPr/>
        </p:nvSpPr>
        <p:spPr bwMode="auto">
          <a:xfrm>
            <a:off x="571472" y="1219200"/>
            <a:ext cx="8143932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GB" sz="2400" dirty="0">
                <a:latin typeface="Futura Bk BT" pitchFamily="34" charset="0"/>
                <a:cs typeface="+mn-cs"/>
              </a:rPr>
              <a:t>EA results from the merger of EAC, European Accreditation of Certification and EAL, European co-operation for Accreditation of Laboratories</a:t>
            </a:r>
            <a:r>
              <a:rPr lang="en-GB" sz="2400" dirty="0" smtClean="0">
                <a:latin typeface="Futura Bk BT" pitchFamily="34" charset="0"/>
                <a:cs typeface="+mn-cs"/>
              </a:rPr>
              <a:t>.</a:t>
            </a:r>
            <a:endParaRPr lang="tr-TR" sz="2400" dirty="0" smtClean="0">
              <a:latin typeface="Futura Bk BT" pitchFamily="34" charset="0"/>
              <a:cs typeface="+mn-cs"/>
            </a:endParaRPr>
          </a:p>
          <a:p>
            <a:pPr algn="just">
              <a:spcBef>
                <a:spcPct val="50000"/>
              </a:spcBef>
            </a:pPr>
            <a:endParaRPr lang="tr-TR" sz="2400" dirty="0">
              <a:latin typeface="Futura Bk BT" pitchFamily="34" charset="0"/>
              <a:cs typeface="+mn-cs"/>
            </a:endParaRPr>
          </a:p>
          <a:p>
            <a:pPr algn="just">
              <a:spcBef>
                <a:spcPct val="50000"/>
              </a:spcBef>
            </a:pPr>
            <a:r>
              <a:rPr lang="en-GB" sz="2400" dirty="0">
                <a:latin typeface="Futura Bk BT" pitchFamily="34" charset="0"/>
                <a:cs typeface="+mn-cs"/>
              </a:rPr>
              <a:t>EA is the European network of nationally recognised accreditation bodies based in the European geographical area. </a:t>
            </a:r>
          </a:p>
          <a:p>
            <a:pPr>
              <a:spcBef>
                <a:spcPct val="50000"/>
              </a:spcBef>
            </a:pPr>
            <a:endParaRPr lang="en-GB" sz="2000" b="1" dirty="0">
              <a:latin typeface="Arial" pitchFamily="34" charset="0"/>
            </a:endParaRPr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849034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ACF3369-0D52-4B1F-A91C-061F1A071781}" type="slidenum">
              <a:rPr lang="en-US" sz="1400" smtClean="0"/>
              <a:pPr algn="r">
                <a:defRPr/>
              </a:pPr>
              <a:t>24</a:t>
            </a:fld>
            <a:endParaRPr lang="en-US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Text Box 2"/>
          <p:cNvSpPr txBox="1">
            <a:spLocks noChangeArrowheads="1"/>
          </p:cNvSpPr>
          <p:nvPr/>
        </p:nvSpPr>
        <p:spPr bwMode="auto">
          <a:xfrm>
            <a:off x="1066800" y="1143000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6467" name="Text Box 3"/>
          <p:cNvSpPr txBox="1">
            <a:spLocks noChangeArrowheads="1"/>
          </p:cNvSpPr>
          <p:nvPr/>
        </p:nvSpPr>
        <p:spPr bwMode="auto">
          <a:xfrm>
            <a:off x="133384" y="68590"/>
            <a:ext cx="83169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Metrology Clubs</a:t>
            </a:r>
            <a:endParaRPr lang="en-US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849034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ACF3369-0D52-4B1F-A91C-061F1A071781}" type="slidenum">
              <a:rPr lang="en-US" sz="1400" smtClean="0"/>
              <a:pPr algn="r">
                <a:defRPr/>
              </a:pPr>
              <a:t>25</a:t>
            </a:fld>
            <a:endParaRPr lang="en-US" sz="1400" dirty="0"/>
          </a:p>
        </p:txBody>
      </p:sp>
      <p:pic>
        <p:nvPicPr>
          <p:cNvPr id="7" name="6 Resim" descr="Metrology Club_NP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428736"/>
            <a:ext cx="6429388" cy="4392117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1903672" y="6072206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http://www.</a:t>
            </a:r>
            <a:r>
              <a:rPr lang="tr-TR" b="1" dirty="0" err="1" smtClean="0"/>
              <a:t>npl</a:t>
            </a:r>
            <a:r>
              <a:rPr lang="tr-TR" b="1" dirty="0" smtClean="0"/>
              <a:t>.</a:t>
            </a:r>
            <a:r>
              <a:rPr lang="tr-TR" b="1" dirty="0" err="1" smtClean="0"/>
              <a:t>co</a:t>
            </a:r>
            <a:r>
              <a:rPr lang="tr-TR" b="1" dirty="0" smtClean="0"/>
              <a:t>.</a:t>
            </a:r>
            <a:r>
              <a:rPr lang="tr-TR" b="1" dirty="0" err="1" smtClean="0"/>
              <a:t>uk</a:t>
            </a:r>
            <a:r>
              <a:rPr lang="tr-TR" b="1" dirty="0" smtClean="0"/>
              <a:t>/</a:t>
            </a:r>
            <a:r>
              <a:rPr lang="tr-TR" b="1" dirty="0" err="1" smtClean="0"/>
              <a:t>networks</a:t>
            </a:r>
            <a:r>
              <a:rPr lang="tr-TR" b="1" dirty="0" smtClean="0"/>
              <a:t>-</a:t>
            </a:r>
            <a:r>
              <a:rPr lang="tr-TR" b="1" dirty="0" err="1" smtClean="0"/>
              <a:t>clubs</a:t>
            </a:r>
            <a:r>
              <a:rPr lang="tr-TR" b="1" dirty="0" smtClean="0"/>
              <a:t>/</a:t>
            </a:r>
            <a:endParaRPr lang="tr-TR" b="1" dirty="0">
              <a:latin typeface="Futura Lt BT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Text Box 2"/>
          <p:cNvSpPr txBox="1">
            <a:spLocks noChangeArrowheads="1"/>
          </p:cNvSpPr>
          <p:nvPr/>
        </p:nvSpPr>
        <p:spPr bwMode="auto">
          <a:xfrm>
            <a:off x="1066800" y="1143000"/>
            <a:ext cx="712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/>
          </a:p>
        </p:txBody>
      </p:sp>
      <p:sp>
        <p:nvSpPr>
          <p:cNvPr id="446467" name="Text Box 3"/>
          <p:cNvSpPr txBox="1">
            <a:spLocks noChangeArrowheads="1"/>
          </p:cNvSpPr>
          <p:nvPr/>
        </p:nvSpPr>
        <p:spPr bwMode="auto">
          <a:xfrm>
            <a:off x="133384" y="68590"/>
            <a:ext cx="83169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4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Metrology Clubs</a:t>
            </a:r>
            <a:endParaRPr lang="en-US" sz="34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849034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ACF3369-0D52-4B1F-A91C-061F1A071781}" type="slidenum">
              <a:rPr lang="en-US" sz="1400" smtClean="0"/>
              <a:pPr algn="r">
                <a:defRPr/>
              </a:pPr>
              <a:t>26</a:t>
            </a:fld>
            <a:endParaRPr lang="en-US" sz="14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1903672" y="6072206"/>
            <a:ext cx="5000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http://www.</a:t>
            </a:r>
            <a:r>
              <a:rPr lang="tr-TR" sz="2000" b="1" dirty="0" err="1" smtClean="0"/>
              <a:t>nmij</a:t>
            </a:r>
            <a:r>
              <a:rPr lang="tr-TR" sz="2000" b="1" dirty="0" smtClean="0"/>
              <a:t>.</a:t>
            </a:r>
            <a:r>
              <a:rPr lang="tr-TR" sz="2000" b="1" dirty="0" err="1" smtClean="0"/>
              <a:t>jp</a:t>
            </a:r>
            <a:r>
              <a:rPr lang="tr-TR" sz="2000" b="1" dirty="0" smtClean="0"/>
              <a:t>/~</a:t>
            </a:r>
            <a:r>
              <a:rPr lang="tr-TR" sz="2000" b="1" dirty="0" err="1" smtClean="0"/>
              <a:t>nmijclub</a:t>
            </a:r>
            <a:r>
              <a:rPr lang="tr-TR" sz="2000" b="1" dirty="0" smtClean="0"/>
              <a:t>/</a:t>
            </a:r>
            <a:endParaRPr lang="tr-TR" sz="2000" b="1" dirty="0">
              <a:latin typeface="Futura Lt BT" pitchFamily="34" charset="0"/>
            </a:endParaRPr>
          </a:p>
        </p:txBody>
      </p:sp>
      <p:pic>
        <p:nvPicPr>
          <p:cNvPr id="9" name="8 Resim" descr="Metrology Club_NMI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071546"/>
            <a:ext cx="6643734" cy="48989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1357290" y="3214686"/>
            <a:ext cx="6751638" cy="646331"/>
          </a:xfrm>
          <a:prstGeom prst="rect">
            <a:avLst/>
          </a:prstGeom>
          <a:noFill/>
          <a:ln w="1905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attention...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3775" y="765175"/>
            <a:ext cx="5649913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2131" name="Text Box 3"/>
          <p:cNvSpPr txBox="1">
            <a:spLocks noChangeArrowheads="1"/>
          </p:cNvSpPr>
          <p:nvPr/>
        </p:nvSpPr>
        <p:spPr bwMode="auto">
          <a:xfrm>
            <a:off x="70320" y="37058"/>
            <a:ext cx="8316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International Metrological Infrastructure</a:t>
            </a:r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533400" y="4743450"/>
            <a:ext cx="2286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9222" name="Straight Connector 15369"/>
          <p:cNvCxnSpPr>
            <a:cxnSpLocks noChangeShapeType="1"/>
          </p:cNvCxnSpPr>
          <p:nvPr/>
        </p:nvCxnSpPr>
        <p:spPr bwMode="auto">
          <a:xfrm>
            <a:off x="4267200" y="1939925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9223" name="TextBox 3"/>
          <p:cNvSpPr txBox="1">
            <a:spLocks noChangeArrowheads="1"/>
          </p:cNvSpPr>
          <p:nvPr/>
        </p:nvSpPr>
        <p:spPr bwMode="auto">
          <a:xfrm>
            <a:off x="228600" y="1371600"/>
            <a:ext cx="86106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en-US" sz="2400" b="0" dirty="0"/>
              <a:t>The </a:t>
            </a:r>
            <a:r>
              <a:rPr lang="en-US" sz="2400" b="0" dirty="0" err="1"/>
              <a:t>Metre</a:t>
            </a:r>
            <a:r>
              <a:rPr lang="en-US" sz="2400" b="0" dirty="0"/>
              <a:t> Convention was signed on May 20, 1875 by representatives of 17 states.</a:t>
            </a:r>
          </a:p>
          <a:p>
            <a:pPr algn="just" eaLnBrk="0" hangingPunct="0"/>
            <a:endParaRPr lang="en-US" sz="2400" b="0" dirty="0"/>
          </a:p>
          <a:p>
            <a:pPr algn="just" eaLnBrk="0" hangingPunct="0"/>
            <a:r>
              <a:rPr lang="en-US" sz="2400" b="0" dirty="0"/>
              <a:t>From the text:</a:t>
            </a:r>
          </a:p>
          <a:p>
            <a:pPr algn="just" eaLnBrk="0" hangingPunct="0"/>
            <a:endParaRPr lang="en-US" sz="2400" b="0" dirty="0">
              <a:solidFill>
                <a:srgbClr val="1E1182"/>
              </a:solidFill>
            </a:endParaRPr>
          </a:p>
          <a:p>
            <a:pPr algn="just" eaLnBrk="0" hangingPunct="0"/>
            <a:r>
              <a:rPr lang="en-US" sz="2400" b="0" i="1" dirty="0">
                <a:solidFill>
                  <a:srgbClr val="C00000"/>
                </a:solidFill>
              </a:rPr>
              <a:t>“Desiring the international uniformity and precision in standards of weight and measure…” </a:t>
            </a:r>
          </a:p>
        </p:txBody>
      </p:sp>
      <p:pic>
        <p:nvPicPr>
          <p:cNvPr id="9224" name="Picture 12" descr="kilogramme _tal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114800"/>
            <a:ext cx="1801813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0"/>
          <p:cNvPicPr>
            <a:picLocks noChangeAspect="1" noChangeArrowheads="1"/>
          </p:cNvPicPr>
          <p:nvPr/>
        </p:nvPicPr>
        <p:blipFill>
          <a:blip r:embed="rId4"/>
          <a:srcRect r="-105" b="-64"/>
          <a:stretch>
            <a:fillRect/>
          </a:stretch>
        </p:blipFill>
        <p:spPr bwMode="auto">
          <a:xfrm>
            <a:off x="6781800" y="3886200"/>
            <a:ext cx="11207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94597" y="42038"/>
            <a:ext cx="764383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The Metre Convention</a:t>
            </a:r>
            <a:endParaRPr lang="en-GB" sz="36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533400" y="4743450"/>
            <a:ext cx="2286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10246" name="Straight Connector 15369"/>
          <p:cNvCxnSpPr>
            <a:cxnSpLocks noChangeShapeType="1"/>
          </p:cNvCxnSpPr>
          <p:nvPr/>
        </p:nvCxnSpPr>
        <p:spPr bwMode="auto">
          <a:xfrm>
            <a:off x="4267200" y="1939925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10247" name="TextBox 2"/>
          <p:cNvSpPr txBox="1">
            <a:spLocks noChangeArrowheads="1"/>
          </p:cNvSpPr>
          <p:nvPr/>
        </p:nvSpPr>
        <p:spPr bwMode="auto">
          <a:xfrm>
            <a:off x="255588" y="1295400"/>
            <a:ext cx="86106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n-US" sz="2400" b="0" dirty="0"/>
              <a:t>The main driver of the </a:t>
            </a:r>
            <a:r>
              <a:rPr lang="en-US" sz="2400" b="0" dirty="0" err="1"/>
              <a:t>Metre</a:t>
            </a:r>
            <a:r>
              <a:rPr lang="en-US" sz="2400" b="0" dirty="0"/>
              <a:t> Convention was the growth in the international trade of manufactured products in the middle of the 19</a:t>
            </a:r>
            <a:r>
              <a:rPr lang="en-US" sz="2400" b="0" baseline="30000" dirty="0"/>
              <a:t>th</a:t>
            </a:r>
            <a:r>
              <a:rPr lang="en-US" sz="2400" b="0" dirty="0"/>
              <a:t> century and the need to have a formal agreement on units of measurements between major trading partners. </a:t>
            </a:r>
          </a:p>
          <a:p>
            <a:pPr eaLnBrk="0" hangingPunct="0"/>
            <a:endParaRPr lang="en-US" sz="2400" b="0" dirty="0"/>
          </a:p>
          <a:p>
            <a:pPr eaLnBrk="0" hangingPunct="0"/>
            <a:r>
              <a:rPr lang="en-US" sz="2400" b="0" dirty="0">
                <a:solidFill>
                  <a:srgbClr val="C00000"/>
                </a:solidFill>
              </a:rPr>
              <a:t>The </a:t>
            </a:r>
            <a:r>
              <a:rPr lang="en-US" sz="2400" b="0" dirty="0" smtClean="0">
                <a:solidFill>
                  <a:srgbClr val="C00000"/>
                </a:solidFill>
              </a:rPr>
              <a:t>Met</a:t>
            </a:r>
            <a:r>
              <a:rPr lang="tr-TR" sz="2400" b="0" dirty="0" smtClean="0">
                <a:solidFill>
                  <a:srgbClr val="C00000"/>
                </a:solidFill>
              </a:rPr>
              <a:t>re</a:t>
            </a:r>
            <a:r>
              <a:rPr lang="en-US" sz="2400" b="0" dirty="0" smtClean="0">
                <a:solidFill>
                  <a:srgbClr val="C00000"/>
                </a:solidFill>
              </a:rPr>
              <a:t> </a:t>
            </a:r>
            <a:r>
              <a:rPr lang="en-US" sz="2400" b="0" dirty="0">
                <a:solidFill>
                  <a:srgbClr val="C00000"/>
                </a:solidFill>
              </a:rPr>
              <a:t>Convention established the BIPM, CIPM and CGPM. </a:t>
            </a:r>
          </a:p>
        </p:txBody>
      </p:sp>
      <p:pic>
        <p:nvPicPr>
          <p:cNvPr id="10248" name="Picture 9" descr="Pavillon_de_Breteu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8325" y="3848100"/>
            <a:ext cx="5429250" cy="228600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4597" y="42038"/>
            <a:ext cx="764383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The Metre Convention</a:t>
            </a:r>
            <a:endParaRPr lang="en-GB" sz="3600" dirty="0">
              <a:solidFill>
                <a:schemeClr val="bg1"/>
              </a:solidFill>
              <a:latin typeface="Futura Bk BT" pitchFamily="34" charset="0"/>
              <a:ea typeface="+mj-ea"/>
              <a:cs typeface="+mj-cs"/>
            </a:endParaRP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9" name="Text Box 3"/>
          <p:cNvSpPr txBox="1">
            <a:spLocks noChangeArrowheads="1"/>
          </p:cNvSpPr>
          <p:nvPr/>
        </p:nvSpPr>
        <p:spPr bwMode="auto">
          <a:xfrm>
            <a:off x="206890" y="52824"/>
            <a:ext cx="7715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CGPM</a:t>
            </a:r>
          </a:p>
        </p:txBody>
      </p:sp>
      <p:sp>
        <p:nvSpPr>
          <p:cNvPr id="434180" name="Text Box 4"/>
          <p:cNvSpPr txBox="1">
            <a:spLocks noChangeArrowheads="1"/>
          </p:cNvSpPr>
          <p:nvPr/>
        </p:nvSpPr>
        <p:spPr bwMode="auto">
          <a:xfrm>
            <a:off x="357158" y="1295400"/>
            <a:ext cx="840584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GB" sz="2000" b="1" dirty="0">
                <a:solidFill>
                  <a:srgbClr val="FF0000"/>
                </a:solidFill>
              </a:rPr>
              <a:t>The General Conference on Weights and Measures (</a:t>
            </a:r>
            <a:r>
              <a:rPr lang="en-GB" sz="2000" b="1" dirty="0" err="1">
                <a:solidFill>
                  <a:srgbClr val="FF0000"/>
                </a:solidFill>
              </a:rPr>
              <a:t>Conférence</a:t>
            </a:r>
            <a:r>
              <a:rPr lang="en-GB" sz="2000" b="1" dirty="0">
                <a:solidFill>
                  <a:srgbClr val="FF0000"/>
                </a:solidFill>
              </a:rPr>
              <a:t> </a:t>
            </a:r>
            <a:r>
              <a:rPr lang="en-GB" sz="2000" b="1" dirty="0" err="1">
                <a:solidFill>
                  <a:srgbClr val="FF0000"/>
                </a:solidFill>
              </a:rPr>
              <a:t>Générale</a:t>
            </a:r>
            <a:r>
              <a:rPr lang="en-GB" sz="2000" b="1" dirty="0">
                <a:solidFill>
                  <a:srgbClr val="FF0000"/>
                </a:solidFill>
              </a:rPr>
              <a:t> des </a:t>
            </a:r>
            <a:r>
              <a:rPr lang="en-GB" sz="2000" b="1" dirty="0" err="1">
                <a:solidFill>
                  <a:srgbClr val="FF0000"/>
                </a:solidFill>
              </a:rPr>
              <a:t>Poids</a:t>
            </a:r>
            <a:r>
              <a:rPr lang="en-GB" sz="2000" b="1" dirty="0">
                <a:solidFill>
                  <a:srgbClr val="FF0000"/>
                </a:solidFill>
              </a:rPr>
              <a:t> et </a:t>
            </a:r>
            <a:r>
              <a:rPr lang="en-GB" sz="2000" b="1" dirty="0" err="1">
                <a:solidFill>
                  <a:srgbClr val="FF0000"/>
                </a:solidFill>
              </a:rPr>
              <a:t>Mesures</a:t>
            </a:r>
            <a:r>
              <a:rPr lang="en-GB" sz="2000" b="1" dirty="0">
                <a:solidFill>
                  <a:srgbClr val="FF0000"/>
                </a:solidFill>
              </a:rPr>
              <a:t>, CGPM) </a:t>
            </a:r>
            <a:r>
              <a:rPr lang="en-GB" sz="2000" dirty="0"/>
              <a:t>is made up of representatives of the governments of the </a:t>
            </a:r>
            <a:r>
              <a:rPr lang="tr-TR" sz="2000" dirty="0"/>
              <a:t>Member States </a:t>
            </a:r>
            <a:r>
              <a:rPr lang="en-GB" sz="2000" dirty="0"/>
              <a:t>and observers from the </a:t>
            </a:r>
            <a:r>
              <a:rPr lang="tr-TR" sz="2000" dirty="0"/>
              <a:t>Associates </a:t>
            </a:r>
            <a:r>
              <a:rPr lang="en-GB" sz="2000" dirty="0"/>
              <a:t>of the CGPM.</a:t>
            </a:r>
            <a:endParaRPr lang="tr-TR" sz="2000" dirty="0"/>
          </a:p>
          <a:p>
            <a:pPr algn="just">
              <a:spcBef>
                <a:spcPct val="50000"/>
              </a:spcBef>
            </a:pPr>
            <a:endParaRPr lang="tr-TR" sz="2000" dirty="0"/>
          </a:p>
          <a:p>
            <a:pPr algn="just">
              <a:spcBef>
                <a:spcPct val="50000"/>
              </a:spcBef>
            </a:pPr>
            <a:r>
              <a:rPr lang="en-GB" sz="2000" dirty="0"/>
              <a:t>Each General Conference receives the report of the International Committee for Weights and Measures </a:t>
            </a:r>
            <a:r>
              <a:rPr lang="tr-TR" sz="2000" dirty="0"/>
              <a:t>(CIPM)</a:t>
            </a:r>
            <a:r>
              <a:rPr lang="en-GB" sz="2000" dirty="0"/>
              <a:t> on work accomplished; it discusses and examines the arrangements required to ensure the propagation and improvement of the International System of Units</a:t>
            </a:r>
            <a:r>
              <a:rPr lang="tr-TR" sz="2000" dirty="0"/>
              <a:t> (SI)</a:t>
            </a:r>
            <a:r>
              <a:rPr lang="en-GB" sz="2000" dirty="0"/>
              <a:t>; it endorses the results of new fundamental metrological determinations and various scientific resolutions of international scope; and it decides all major issues concerning the organization and development of the </a:t>
            </a:r>
            <a:r>
              <a:rPr lang="tr-TR" sz="2000" dirty="0"/>
              <a:t>BIPM</a:t>
            </a:r>
            <a:r>
              <a:rPr lang="en-GB" sz="2000" dirty="0"/>
              <a:t>, including the budget of the BIPM for the next four-year period.</a:t>
            </a:r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Text Box 2"/>
          <p:cNvSpPr txBox="1">
            <a:spLocks noChangeArrowheads="1"/>
          </p:cNvSpPr>
          <p:nvPr/>
        </p:nvSpPr>
        <p:spPr bwMode="auto">
          <a:xfrm>
            <a:off x="135452" y="37058"/>
            <a:ext cx="79296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CIPM</a:t>
            </a:r>
          </a:p>
        </p:txBody>
      </p:sp>
      <p:sp>
        <p:nvSpPr>
          <p:cNvPr id="435203" name="Text Box 3"/>
          <p:cNvSpPr txBox="1">
            <a:spLocks noChangeArrowheads="1"/>
          </p:cNvSpPr>
          <p:nvPr/>
        </p:nvSpPr>
        <p:spPr bwMode="auto">
          <a:xfrm>
            <a:off x="357158" y="1071546"/>
            <a:ext cx="835824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GB" sz="2200" dirty="0" smtClean="0">
                <a:latin typeface="Futura Bk BT" pitchFamily="34" charset="0"/>
                <a:cs typeface="+mn-cs"/>
              </a:rPr>
              <a:t>The CIPM is made up of </a:t>
            </a:r>
            <a:r>
              <a:rPr lang="en-GB" sz="2200" b="1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eighteen individuals</a:t>
            </a:r>
            <a:r>
              <a:rPr lang="en-GB" sz="2200" dirty="0" smtClean="0">
                <a:latin typeface="Futura Bk BT" pitchFamily="34" charset="0"/>
                <a:cs typeface="+mn-cs"/>
              </a:rPr>
              <a:t>, each from a different Member State under the Metre Convention. Its principal task is to promote world-wide uniformity in units of measurement and it does this by direct action or by submitting draft resolutions to the General Conference </a:t>
            </a:r>
            <a:r>
              <a:rPr lang="tr-TR" sz="2200" dirty="0" smtClean="0">
                <a:latin typeface="Futura Bk BT" pitchFamily="34" charset="0"/>
                <a:cs typeface="+mn-cs"/>
              </a:rPr>
              <a:t>(CGPM).</a:t>
            </a:r>
          </a:p>
          <a:p>
            <a:pPr algn="just">
              <a:spcBef>
                <a:spcPct val="50000"/>
              </a:spcBef>
            </a:pPr>
            <a:r>
              <a:rPr lang="en-GB" sz="2200" dirty="0" smtClean="0">
                <a:latin typeface="Futura Bk BT" pitchFamily="34" charset="0"/>
                <a:cs typeface="+mn-cs"/>
              </a:rPr>
              <a:t>The </a:t>
            </a:r>
            <a:r>
              <a:rPr lang="en-GB" sz="22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CIPM meets annually at the BIPM </a:t>
            </a:r>
            <a:r>
              <a:rPr lang="en-GB" sz="2200" dirty="0" smtClean="0">
                <a:latin typeface="Futura Bk BT" pitchFamily="34" charset="0"/>
                <a:cs typeface="+mn-cs"/>
              </a:rPr>
              <a:t>and, among other matters, discusses reports presented to it by its Consultative Committees. </a:t>
            </a:r>
            <a:r>
              <a:rPr lang="tr-TR" sz="2200" dirty="0" smtClean="0">
                <a:latin typeface="Futura Bk BT" pitchFamily="34" charset="0"/>
                <a:cs typeface="+mn-cs"/>
              </a:rPr>
              <a:t>Reports of the meetings </a:t>
            </a:r>
            <a:r>
              <a:rPr lang="en-GB" sz="2200" dirty="0" smtClean="0">
                <a:latin typeface="Futura Bk BT" pitchFamily="34" charset="0"/>
                <a:cs typeface="+mn-cs"/>
              </a:rPr>
              <a:t>of the CGPM, the CIPM, and all the Consultative Committees, are published by the BIPM.</a:t>
            </a:r>
          </a:p>
          <a:p>
            <a:pPr algn="just">
              <a:spcBef>
                <a:spcPct val="50000"/>
              </a:spcBef>
            </a:pPr>
            <a:r>
              <a:rPr lang="en-GB" sz="2200" dirty="0" smtClean="0">
                <a:latin typeface="Futura Bk BT" pitchFamily="34" charset="0"/>
                <a:cs typeface="+mn-cs"/>
              </a:rPr>
              <a:t>Members of the CIPM act as Presidents of the </a:t>
            </a:r>
            <a:r>
              <a:rPr lang="tr-TR" sz="2200" dirty="0" smtClean="0">
                <a:latin typeface="Futura Bk BT" pitchFamily="34" charset="0"/>
                <a:cs typeface="+mn-cs"/>
              </a:rPr>
              <a:t>Consultative Committes.</a:t>
            </a:r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Text Box 3074"/>
          <p:cNvSpPr txBox="1">
            <a:spLocks noChangeArrowheads="1"/>
          </p:cNvSpPr>
          <p:nvPr/>
        </p:nvSpPr>
        <p:spPr bwMode="auto">
          <a:xfrm>
            <a:off x="159592" y="52824"/>
            <a:ext cx="78581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CIPM CCs</a:t>
            </a:r>
          </a:p>
        </p:txBody>
      </p:sp>
      <p:sp>
        <p:nvSpPr>
          <p:cNvPr id="436228" name="Text Box 3076"/>
          <p:cNvSpPr txBox="1">
            <a:spLocks noChangeArrowheads="1"/>
          </p:cNvSpPr>
          <p:nvPr/>
        </p:nvSpPr>
        <p:spPr bwMode="auto">
          <a:xfrm>
            <a:off x="285720" y="857232"/>
            <a:ext cx="8572560" cy="565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  <a:tabLst>
                <a:tab pos="725488" algn="l"/>
                <a:tab pos="1260475" algn="l"/>
              </a:tabLst>
            </a:pP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CCAUV: 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Consultative Committee for Acoustics, Ultrasound and </a:t>
            </a: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	 	 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Vibration </a:t>
            </a:r>
            <a:r>
              <a:rPr lang="en-GB" sz="2000" dirty="0" smtClean="0">
                <a:latin typeface="Futura Bk BT" pitchFamily="34" charset="0"/>
                <a:cs typeface="+mn-cs"/>
              </a:rPr>
              <a:t/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en-GB" sz="2000" dirty="0" smtClean="0">
                <a:latin typeface="Futura Bk BT" pitchFamily="34" charset="0"/>
                <a:cs typeface="+mn-cs"/>
              </a:rPr>
              <a:t>C</a:t>
            </a:r>
            <a:r>
              <a:rPr lang="tr-TR" sz="2000" dirty="0" smtClean="0">
                <a:latin typeface="Futura Bk BT" pitchFamily="34" charset="0"/>
                <a:cs typeface="+mn-cs"/>
              </a:rPr>
              <a:t>CEM:</a:t>
            </a:r>
            <a:r>
              <a:rPr lang="en-GB" sz="2000" dirty="0" smtClean="0">
                <a:latin typeface="Futura Bk BT" pitchFamily="34" charset="0"/>
                <a:cs typeface="+mn-cs"/>
              </a:rPr>
              <a:t> </a:t>
            </a:r>
            <a:r>
              <a:rPr lang="tr-TR" sz="2000" dirty="0" smtClean="0">
                <a:latin typeface="Futura Bk BT" pitchFamily="34" charset="0"/>
                <a:cs typeface="+mn-cs"/>
              </a:rPr>
              <a:t>  	</a:t>
            </a:r>
            <a:r>
              <a:rPr lang="en-GB" sz="2000" dirty="0" smtClean="0">
                <a:latin typeface="Futura Bk BT" pitchFamily="34" charset="0"/>
                <a:cs typeface="+mn-cs"/>
              </a:rPr>
              <a:t>Consultative Committee for Electricity and Magnetism </a:t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CC</a:t>
            </a: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L:	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Consultative Committee for Length </a:t>
            </a:r>
            <a:r>
              <a:rPr lang="en-GB" sz="2000" dirty="0" smtClean="0">
                <a:latin typeface="Futura Bk BT" pitchFamily="34" charset="0"/>
                <a:cs typeface="+mn-cs"/>
              </a:rPr>
              <a:t/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tr-TR" sz="2000" dirty="0" smtClean="0">
                <a:latin typeface="Futura Bk BT" pitchFamily="34" charset="0"/>
                <a:cs typeface="+mn-cs"/>
              </a:rPr>
              <a:t>CCM:	 	</a:t>
            </a:r>
            <a:r>
              <a:rPr lang="en-GB" sz="2000" dirty="0" smtClean="0">
                <a:latin typeface="Futura Bk BT" pitchFamily="34" charset="0"/>
                <a:cs typeface="+mn-cs"/>
              </a:rPr>
              <a:t>Consultative Committee for Mass and Related </a:t>
            </a:r>
            <a:r>
              <a:rPr lang="tr-TR" sz="2000" dirty="0" smtClean="0">
                <a:latin typeface="Futura Bk BT" pitchFamily="34" charset="0"/>
                <a:cs typeface="+mn-cs"/>
              </a:rPr>
              <a:t>				</a:t>
            </a:r>
            <a:r>
              <a:rPr lang="en-GB" sz="2000" dirty="0" smtClean="0">
                <a:latin typeface="Futura Bk BT" pitchFamily="34" charset="0"/>
                <a:cs typeface="+mn-cs"/>
              </a:rPr>
              <a:t>Quantities </a:t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CCPR: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Consultative Committee for Photometry and </a:t>
            </a: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				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Radiometry </a:t>
            </a:r>
            <a:r>
              <a:rPr lang="en-GB" sz="2000" dirty="0" smtClean="0">
                <a:latin typeface="Futura Bk BT" pitchFamily="34" charset="0"/>
                <a:cs typeface="+mn-cs"/>
              </a:rPr>
              <a:t/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CCQM: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 </a:t>
            </a: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 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Consultative Committee for Amount of Substance - </a:t>
            </a: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	 		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Metrology in Chemistry </a:t>
            </a:r>
            <a:r>
              <a:rPr lang="en-GB" sz="2000" dirty="0" smtClean="0">
                <a:latin typeface="Futura Bk BT" pitchFamily="34" charset="0"/>
                <a:cs typeface="+mn-cs"/>
              </a:rPr>
              <a:t/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en-GB" sz="2000" dirty="0" smtClean="0">
                <a:latin typeface="Futura Bk BT" pitchFamily="34" charset="0"/>
                <a:cs typeface="+mn-cs"/>
              </a:rPr>
              <a:t>CCR</a:t>
            </a:r>
            <a:r>
              <a:rPr lang="tr-TR" sz="2000" dirty="0" smtClean="0">
                <a:latin typeface="Futura Bk BT" pitchFamily="34" charset="0"/>
                <a:cs typeface="+mn-cs"/>
              </a:rPr>
              <a:t>I:		</a:t>
            </a:r>
            <a:r>
              <a:rPr lang="en-GB" sz="2000" dirty="0" smtClean="0">
                <a:latin typeface="Futura Bk BT" pitchFamily="34" charset="0"/>
                <a:cs typeface="+mn-cs"/>
              </a:rPr>
              <a:t>Consultative Committee for Ionizing Radiation </a:t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CCT: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 </a:t>
            </a:r>
            <a:r>
              <a:rPr lang="tr-TR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	</a:t>
            </a:r>
            <a:r>
              <a:rPr lang="en-GB" sz="2000" dirty="0" smtClean="0">
                <a:solidFill>
                  <a:srgbClr val="FF0000"/>
                </a:solidFill>
                <a:latin typeface="Futura Bk BT" pitchFamily="34" charset="0"/>
                <a:cs typeface="+mn-cs"/>
              </a:rPr>
              <a:t>Consultative Committee for Thermometry </a:t>
            </a:r>
            <a:r>
              <a:rPr lang="en-GB" sz="2000" dirty="0" smtClean="0">
                <a:latin typeface="Futura Bk BT" pitchFamily="34" charset="0"/>
                <a:cs typeface="+mn-cs"/>
              </a:rPr>
              <a:t/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tr-TR" sz="2000" dirty="0" smtClean="0">
                <a:latin typeface="Futura Bk BT" pitchFamily="34" charset="0"/>
                <a:cs typeface="+mn-cs"/>
              </a:rPr>
              <a:t>CCTF:	 </a:t>
            </a:r>
            <a:r>
              <a:rPr lang="en-GB" sz="2000" dirty="0" smtClean="0">
                <a:latin typeface="Futura Bk BT" pitchFamily="34" charset="0"/>
                <a:cs typeface="+mn-cs"/>
              </a:rPr>
              <a:t>Consultative Committee for Time and Frequency </a:t>
            </a:r>
            <a:br>
              <a:rPr lang="en-GB" sz="2000" dirty="0" smtClean="0">
                <a:latin typeface="Futura Bk BT" pitchFamily="34" charset="0"/>
                <a:cs typeface="+mn-cs"/>
              </a:rPr>
            </a:br>
            <a:r>
              <a:rPr lang="tr-TR" sz="2000" dirty="0" smtClean="0">
                <a:latin typeface="Futura Bk BT" pitchFamily="34" charset="0"/>
                <a:cs typeface="+mn-cs"/>
              </a:rPr>
              <a:t>CCU:	 	</a:t>
            </a:r>
            <a:r>
              <a:rPr lang="en-GB" sz="2000" dirty="0" smtClean="0">
                <a:latin typeface="Futura Bk BT" pitchFamily="34" charset="0"/>
                <a:cs typeface="+mn-cs"/>
              </a:rPr>
              <a:t>Consultative Committee for Units </a:t>
            </a:r>
            <a:endParaRPr lang="en-GB" sz="2000" b="1" dirty="0">
              <a:latin typeface="Verdana" pitchFamily="34" charset="0"/>
            </a:endParaRPr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Text Box 2"/>
          <p:cNvSpPr txBox="1">
            <a:spLocks noChangeArrowheads="1"/>
          </p:cNvSpPr>
          <p:nvPr/>
        </p:nvSpPr>
        <p:spPr bwMode="auto">
          <a:xfrm>
            <a:off x="135452" y="31532"/>
            <a:ext cx="8316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International Metrology Structure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58888" y="1268413"/>
            <a:ext cx="6940863" cy="4495800"/>
            <a:chOff x="561" y="1192"/>
            <a:chExt cx="4778" cy="3018"/>
          </a:xfrm>
        </p:grpSpPr>
        <p:sp>
          <p:nvSpPr>
            <p:cNvPr id="431108" name="Text Box 4"/>
            <p:cNvSpPr txBox="1">
              <a:spLocks noChangeArrowheads="1"/>
            </p:cNvSpPr>
            <p:nvPr/>
          </p:nvSpPr>
          <p:spPr bwMode="auto">
            <a:xfrm>
              <a:off x="2095" y="3836"/>
              <a:ext cx="2139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b="1">
                <a:latin typeface="Arial" pitchFamily="34" charset="0"/>
              </a:endParaRPr>
            </a:p>
          </p:txBody>
        </p:sp>
        <p:sp>
          <p:nvSpPr>
            <p:cNvPr id="431109" name="Text Box 5"/>
            <p:cNvSpPr txBox="1">
              <a:spLocks noChangeArrowheads="1"/>
            </p:cNvSpPr>
            <p:nvPr/>
          </p:nvSpPr>
          <p:spPr bwMode="auto">
            <a:xfrm>
              <a:off x="1404" y="3720"/>
              <a:ext cx="2736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b="1">
                <a:latin typeface="Arial" pitchFamily="34" charset="0"/>
              </a:endParaRPr>
            </a:p>
          </p:txBody>
        </p:sp>
        <p:sp>
          <p:nvSpPr>
            <p:cNvPr id="431110" name="Rectangle 6"/>
            <p:cNvSpPr>
              <a:spLocks noChangeArrowheads="1"/>
            </p:cNvSpPr>
            <p:nvPr/>
          </p:nvSpPr>
          <p:spPr bwMode="auto">
            <a:xfrm>
              <a:off x="2686" y="1522"/>
              <a:ext cx="624" cy="336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BIPM</a:t>
              </a:r>
            </a:p>
          </p:txBody>
        </p:sp>
        <p:sp>
          <p:nvSpPr>
            <p:cNvPr id="431111" name="Rectangle 7"/>
            <p:cNvSpPr>
              <a:spLocks noChangeArrowheads="1"/>
            </p:cNvSpPr>
            <p:nvPr/>
          </p:nvSpPr>
          <p:spPr bwMode="auto">
            <a:xfrm>
              <a:off x="2542" y="2626"/>
              <a:ext cx="1104" cy="336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EURAMET</a:t>
              </a:r>
            </a:p>
          </p:txBody>
        </p:sp>
        <p:sp>
          <p:nvSpPr>
            <p:cNvPr id="431112" name="Rectangle 8"/>
            <p:cNvSpPr>
              <a:spLocks noChangeArrowheads="1"/>
            </p:cNvSpPr>
            <p:nvPr/>
          </p:nvSpPr>
          <p:spPr bwMode="auto">
            <a:xfrm>
              <a:off x="2718" y="3818"/>
              <a:ext cx="624" cy="336"/>
            </a:xfrm>
            <a:prstGeom prst="rect">
              <a:avLst/>
            </a:prstGeom>
            <a:solidFill>
              <a:srgbClr val="CC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UME</a:t>
              </a:r>
            </a:p>
          </p:txBody>
        </p:sp>
        <p:sp>
          <p:nvSpPr>
            <p:cNvPr id="431113" name="Rectangle 9"/>
            <p:cNvSpPr>
              <a:spLocks noChangeArrowheads="1"/>
            </p:cNvSpPr>
            <p:nvPr/>
          </p:nvSpPr>
          <p:spPr bwMode="auto">
            <a:xfrm>
              <a:off x="4174" y="2626"/>
              <a:ext cx="1008" cy="336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WELMEC</a:t>
              </a:r>
            </a:p>
          </p:txBody>
        </p:sp>
        <p:sp>
          <p:nvSpPr>
            <p:cNvPr id="431114" name="Rectangle 10"/>
            <p:cNvSpPr>
              <a:spLocks noChangeArrowheads="1"/>
            </p:cNvSpPr>
            <p:nvPr/>
          </p:nvSpPr>
          <p:spPr bwMode="auto">
            <a:xfrm>
              <a:off x="958" y="2674"/>
              <a:ext cx="624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tr-TR" b="1"/>
            </a:p>
          </p:txBody>
        </p:sp>
        <p:sp>
          <p:nvSpPr>
            <p:cNvPr id="431115" name="Rectangle 11"/>
            <p:cNvSpPr>
              <a:spLocks noChangeArrowheads="1"/>
            </p:cNvSpPr>
            <p:nvPr/>
          </p:nvSpPr>
          <p:spPr bwMode="auto">
            <a:xfrm>
              <a:off x="814" y="1954"/>
              <a:ext cx="1008" cy="336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ILAC</a:t>
              </a:r>
            </a:p>
          </p:txBody>
        </p:sp>
        <p:sp>
          <p:nvSpPr>
            <p:cNvPr id="431116" name="Rectangle 12"/>
            <p:cNvSpPr>
              <a:spLocks noChangeArrowheads="1"/>
            </p:cNvSpPr>
            <p:nvPr/>
          </p:nvSpPr>
          <p:spPr bwMode="auto">
            <a:xfrm>
              <a:off x="814" y="3442"/>
              <a:ext cx="1008" cy="336"/>
            </a:xfrm>
            <a:prstGeom prst="rect">
              <a:avLst/>
            </a:prstGeom>
            <a:solidFill>
              <a:srgbClr val="CC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TÜRKAK</a:t>
              </a:r>
            </a:p>
          </p:txBody>
        </p:sp>
        <p:sp>
          <p:nvSpPr>
            <p:cNvPr id="431117" name="Rectangle 13"/>
            <p:cNvSpPr>
              <a:spLocks noChangeArrowheads="1"/>
            </p:cNvSpPr>
            <p:nvPr/>
          </p:nvSpPr>
          <p:spPr bwMode="auto">
            <a:xfrm>
              <a:off x="4174" y="1906"/>
              <a:ext cx="1008" cy="336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OIML</a:t>
              </a:r>
            </a:p>
          </p:txBody>
        </p:sp>
        <p:sp>
          <p:nvSpPr>
            <p:cNvPr id="431118" name="Rectangle 14"/>
            <p:cNvSpPr>
              <a:spLocks noChangeArrowheads="1"/>
            </p:cNvSpPr>
            <p:nvPr/>
          </p:nvSpPr>
          <p:spPr bwMode="auto">
            <a:xfrm>
              <a:off x="4222" y="3394"/>
              <a:ext cx="960" cy="336"/>
            </a:xfrm>
            <a:prstGeom prst="rect">
              <a:avLst/>
            </a:prstGeom>
            <a:solidFill>
              <a:srgbClr val="CC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 dirty="0" smtClean="0">
                  <a:latin typeface="Arial" pitchFamily="34" charset="0"/>
                </a:rPr>
                <a:t>DGMS</a:t>
              </a:r>
              <a:endParaRPr lang="tr-TR" b="1" dirty="0">
                <a:latin typeface="Arial" pitchFamily="34" charset="0"/>
              </a:endParaRPr>
            </a:p>
          </p:txBody>
        </p:sp>
        <p:sp>
          <p:nvSpPr>
            <p:cNvPr id="431119" name="Rectangle 15"/>
            <p:cNvSpPr>
              <a:spLocks noChangeArrowheads="1"/>
            </p:cNvSpPr>
            <p:nvPr/>
          </p:nvSpPr>
          <p:spPr bwMode="auto">
            <a:xfrm>
              <a:off x="814" y="2674"/>
              <a:ext cx="1008" cy="336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tr-TR" b="1">
                  <a:latin typeface="Arial" pitchFamily="34" charset="0"/>
                </a:rPr>
                <a:t>EA</a:t>
              </a:r>
            </a:p>
          </p:txBody>
        </p:sp>
        <p:sp>
          <p:nvSpPr>
            <p:cNvPr id="431120" name="Line 16"/>
            <p:cNvSpPr>
              <a:spLocks noChangeShapeType="1"/>
            </p:cNvSpPr>
            <p:nvPr/>
          </p:nvSpPr>
          <p:spPr bwMode="auto">
            <a:xfrm>
              <a:off x="3022" y="1858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1" name="Line 17"/>
            <p:cNvSpPr>
              <a:spLocks noChangeShapeType="1"/>
            </p:cNvSpPr>
            <p:nvPr/>
          </p:nvSpPr>
          <p:spPr bwMode="auto">
            <a:xfrm>
              <a:off x="3022" y="2962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2" name="Line 18"/>
            <p:cNvSpPr>
              <a:spLocks noChangeShapeType="1"/>
            </p:cNvSpPr>
            <p:nvPr/>
          </p:nvSpPr>
          <p:spPr bwMode="auto">
            <a:xfrm>
              <a:off x="3022" y="2962"/>
              <a:ext cx="0" cy="8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3" name="Line 19"/>
            <p:cNvSpPr>
              <a:spLocks noChangeShapeType="1"/>
            </p:cNvSpPr>
            <p:nvPr/>
          </p:nvSpPr>
          <p:spPr bwMode="auto">
            <a:xfrm>
              <a:off x="1246" y="229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4" name="Line 20"/>
            <p:cNvSpPr>
              <a:spLocks noChangeShapeType="1"/>
            </p:cNvSpPr>
            <p:nvPr/>
          </p:nvSpPr>
          <p:spPr bwMode="auto">
            <a:xfrm>
              <a:off x="4654" y="224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5" name="Line 21"/>
            <p:cNvSpPr>
              <a:spLocks noChangeShapeType="1"/>
            </p:cNvSpPr>
            <p:nvPr/>
          </p:nvSpPr>
          <p:spPr bwMode="auto">
            <a:xfrm>
              <a:off x="1822" y="281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6" name="Line 22"/>
            <p:cNvSpPr>
              <a:spLocks noChangeShapeType="1"/>
            </p:cNvSpPr>
            <p:nvPr/>
          </p:nvSpPr>
          <p:spPr bwMode="auto">
            <a:xfrm>
              <a:off x="3646" y="277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7" name="Line 23"/>
            <p:cNvSpPr>
              <a:spLocks noChangeShapeType="1"/>
            </p:cNvSpPr>
            <p:nvPr/>
          </p:nvSpPr>
          <p:spPr bwMode="auto">
            <a:xfrm flipV="1">
              <a:off x="1246" y="1666"/>
              <a:ext cx="144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8" name="Line 24"/>
            <p:cNvSpPr>
              <a:spLocks noChangeShapeType="1"/>
            </p:cNvSpPr>
            <p:nvPr/>
          </p:nvSpPr>
          <p:spPr bwMode="auto">
            <a:xfrm>
              <a:off x="3310" y="1666"/>
              <a:ext cx="134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29" name="Line 25"/>
            <p:cNvSpPr>
              <a:spLocks noChangeShapeType="1"/>
            </p:cNvSpPr>
            <p:nvPr/>
          </p:nvSpPr>
          <p:spPr bwMode="auto">
            <a:xfrm>
              <a:off x="1246" y="301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30" name="Line 26"/>
            <p:cNvSpPr>
              <a:spLocks noChangeShapeType="1"/>
            </p:cNvSpPr>
            <p:nvPr/>
          </p:nvSpPr>
          <p:spPr bwMode="auto">
            <a:xfrm>
              <a:off x="1246" y="3778"/>
              <a:ext cx="14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31" name="Line 27"/>
            <p:cNvSpPr>
              <a:spLocks noChangeShapeType="1"/>
            </p:cNvSpPr>
            <p:nvPr/>
          </p:nvSpPr>
          <p:spPr bwMode="auto">
            <a:xfrm>
              <a:off x="4654" y="296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32" name="Line 28"/>
            <p:cNvSpPr>
              <a:spLocks noChangeShapeType="1"/>
            </p:cNvSpPr>
            <p:nvPr/>
          </p:nvSpPr>
          <p:spPr bwMode="auto">
            <a:xfrm flipH="1">
              <a:off x="3358" y="3730"/>
              <a:ext cx="13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tr-TR" b="1"/>
            </a:p>
          </p:txBody>
        </p:sp>
        <p:sp>
          <p:nvSpPr>
            <p:cNvPr id="431133" name="Rectangle 29"/>
            <p:cNvSpPr>
              <a:spLocks noChangeArrowheads="1"/>
            </p:cNvSpPr>
            <p:nvPr/>
          </p:nvSpPr>
          <p:spPr bwMode="auto">
            <a:xfrm>
              <a:off x="2014" y="1474"/>
              <a:ext cx="1968" cy="2736"/>
            </a:xfrm>
            <a:prstGeom prst="rect">
              <a:avLst/>
            </a:prstGeom>
            <a:noFill/>
            <a:ln w="5715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tr-TR" b="1"/>
            </a:p>
          </p:txBody>
        </p:sp>
        <p:sp>
          <p:nvSpPr>
            <p:cNvPr id="431134" name="Text Box 30"/>
            <p:cNvSpPr txBox="1">
              <a:spLocks noChangeArrowheads="1"/>
            </p:cNvSpPr>
            <p:nvPr/>
          </p:nvSpPr>
          <p:spPr bwMode="auto">
            <a:xfrm>
              <a:off x="561" y="1386"/>
              <a:ext cx="1384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tr-TR" sz="1800" b="1">
                  <a:solidFill>
                    <a:schemeClr val="tx2"/>
                  </a:solidFill>
                  <a:latin typeface="Century Gothic" pitchFamily="34" charset="0"/>
                </a:rPr>
                <a:t>ACCREDITATION</a:t>
              </a:r>
            </a:p>
          </p:txBody>
        </p:sp>
        <p:sp>
          <p:nvSpPr>
            <p:cNvPr id="431135" name="Text Box 31"/>
            <p:cNvSpPr txBox="1">
              <a:spLocks noChangeArrowheads="1"/>
            </p:cNvSpPr>
            <p:nvPr/>
          </p:nvSpPr>
          <p:spPr bwMode="auto">
            <a:xfrm>
              <a:off x="2022" y="1192"/>
              <a:ext cx="1942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tr-TR" sz="1800" b="1" dirty="0">
                  <a:solidFill>
                    <a:srgbClr val="FF00FF"/>
                  </a:solidFill>
                  <a:latin typeface="Century Gothic" pitchFamily="34" charset="0"/>
                </a:rPr>
                <a:t>SCIENTIFIC METROLOGY</a:t>
              </a:r>
            </a:p>
          </p:txBody>
        </p:sp>
        <p:sp>
          <p:nvSpPr>
            <p:cNvPr id="431136" name="Text Box 32"/>
            <p:cNvSpPr txBox="1">
              <a:spLocks noChangeArrowheads="1"/>
            </p:cNvSpPr>
            <p:nvPr/>
          </p:nvSpPr>
          <p:spPr bwMode="auto">
            <a:xfrm>
              <a:off x="4235" y="1272"/>
              <a:ext cx="1104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tr-TR" sz="1800" b="1">
                  <a:solidFill>
                    <a:srgbClr val="F21E0E"/>
                  </a:solidFill>
                  <a:latin typeface="Century Gothic" pitchFamily="34" charset="0"/>
                </a:rPr>
                <a:t>LEGAL </a:t>
              </a:r>
            </a:p>
            <a:p>
              <a:pPr algn="ctr" eaLnBrk="1" hangingPunct="1"/>
              <a:r>
                <a:rPr lang="tr-TR" sz="1800" b="1">
                  <a:solidFill>
                    <a:srgbClr val="F21E0E"/>
                  </a:solidFill>
                  <a:latin typeface="Century Gothic" pitchFamily="34" charset="0"/>
                </a:rPr>
                <a:t>METROLOGY</a:t>
              </a:r>
            </a:p>
          </p:txBody>
        </p:sp>
      </p:grpSp>
      <p:sp>
        <p:nvSpPr>
          <p:cNvPr id="34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tr-TR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10191</TotalTime>
  <Words>730</Words>
  <Application>Microsoft Office PowerPoint</Application>
  <PresentationFormat>Ekran Gösterisi (4:3)</PresentationFormat>
  <Paragraphs>163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27</vt:i4>
      </vt:variant>
    </vt:vector>
  </HeadingPairs>
  <TitlesOfParts>
    <vt:vector size="30" baseType="lpstr">
      <vt:lpstr>Ulusal Yenilik Sistemimizin Geleceği_2</vt:lpstr>
      <vt:lpstr>1_Ulusal Yenilik Sistemimizin Geleceği_2</vt:lpstr>
      <vt:lpstr>Custom Design</vt:lpstr>
      <vt:lpstr>International Metrological Infrastructure</vt:lpstr>
      <vt:lpstr>Contents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EURAMET Members</vt:lpstr>
      <vt:lpstr>Slayt 14</vt:lpstr>
      <vt:lpstr>Slayt 15</vt:lpstr>
      <vt:lpstr>Slayt 16</vt:lpstr>
      <vt:lpstr>Slayt 17</vt:lpstr>
      <vt:lpstr>Slayt 18</vt:lpstr>
      <vt:lpstr>Slayt 19</vt:lpstr>
      <vt:lpstr>EMPIR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989</cp:revision>
  <cp:lastPrinted>2012-11-15T10:02:18Z</cp:lastPrinted>
  <dcterms:created xsi:type="dcterms:W3CDTF">2012-02-08T13:48:39Z</dcterms:created>
  <dcterms:modified xsi:type="dcterms:W3CDTF">2013-05-08T12:17:48Z</dcterms:modified>
</cp:coreProperties>
</file>