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Default Extension="emf" ContentType="image/x-emf"/>
  <Override PartName="/ppt/slideLayouts/slideLayout34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Default Extension="wmf" ContentType="image/x-wmf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1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651" r:id="rId2"/>
    <p:sldMasterId id="2147483652" r:id="rId3"/>
  </p:sldMasterIdLst>
  <p:notesMasterIdLst>
    <p:notesMasterId r:id="rId48"/>
  </p:notesMasterIdLst>
  <p:handoutMasterIdLst>
    <p:handoutMasterId r:id="rId49"/>
  </p:handoutMasterIdLst>
  <p:sldIdLst>
    <p:sldId id="691" r:id="rId4"/>
    <p:sldId id="633" r:id="rId5"/>
    <p:sldId id="657" r:id="rId6"/>
    <p:sldId id="632" r:id="rId7"/>
    <p:sldId id="635" r:id="rId8"/>
    <p:sldId id="634" r:id="rId9"/>
    <p:sldId id="637" r:id="rId10"/>
    <p:sldId id="639" r:id="rId11"/>
    <p:sldId id="638" r:id="rId12"/>
    <p:sldId id="658" r:id="rId13"/>
    <p:sldId id="647" r:id="rId14"/>
    <p:sldId id="651" r:id="rId15"/>
    <p:sldId id="682" r:id="rId16"/>
    <p:sldId id="640" r:id="rId17"/>
    <p:sldId id="649" r:id="rId18"/>
    <p:sldId id="685" r:id="rId19"/>
    <p:sldId id="686" r:id="rId20"/>
    <p:sldId id="641" r:id="rId21"/>
    <p:sldId id="659" r:id="rId22"/>
    <p:sldId id="662" r:id="rId23"/>
    <p:sldId id="668" r:id="rId24"/>
    <p:sldId id="663" r:id="rId25"/>
    <p:sldId id="666" r:id="rId26"/>
    <p:sldId id="664" r:id="rId27"/>
    <p:sldId id="669" r:id="rId28"/>
    <p:sldId id="683" r:id="rId29"/>
    <p:sldId id="688" r:id="rId30"/>
    <p:sldId id="689" r:id="rId31"/>
    <p:sldId id="660" r:id="rId32"/>
    <p:sldId id="652" r:id="rId33"/>
    <p:sldId id="656" r:id="rId34"/>
    <p:sldId id="654" r:id="rId35"/>
    <p:sldId id="677" r:id="rId36"/>
    <p:sldId id="687" r:id="rId37"/>
    <p:sldId id="679" r:id="rId38"/>
    <p:sldId id="661" r:id="rId39"/>
    <p:sldId id="655" r:id="rId40"/>
    <p:sldId id="675" r:id="rId41"/>
    <p:sldId id="670" r:id="rId42"/>
    <p:sldId id="680" r:id="rId43"/>
    <p:sldId id="681" r:id="rId44"/>
    <p:sldId id="671" r:id="rId45"/>
    <p:sldId id="674" r:id="rId46"/>
    <p:sldId id="676" r:id="rId47"/>
  </p:sldIdLst>
  <p:sldSz cx="9144000" cy="6858000" type="screen4x3"/>
  <p:notesSz cx="6797675" cy="9928225"/>
  <p:defaultTextStyle>
    <a:defPPr>
      <a:defRPr lang="tr-TR"/>
    </a:defPPr>
    <a:lvl1pPr algn="just" rtl="0" fontAlgn="base">
      <a:spcBef>
        <a:spcPct val="0"/>
      </a:spcBef>
      <a:spcAft>
        <a:spcPct val="0"/>
      </a:spcAft>
      <a:defRPr sz="1600" b="1" kern="1200">
        <a:solidFill>
          <a:srgbClr val="003399"/>
        </a:solidFill>
        <a:latin typeface="Arial" pitchFamily="34" charset="0"/>
        <a:ea typeface="+mn-ea"/>
        <a:cs typeface="Arial" pitchFamily="34" charset="0"/>
      </a:defRPr>
    </a:lvl1pPr>
    <a:lvl2pPr marL="457200" algn="just" rtl="0" fontAlgn="base">
      <a:spcBef>
        <a:spcPct val="0"/>
      </a:spcBef>
      <a:spcAft>
        <a:spcPct val="0"/>
      </a:spcAft>
      <a:defRPr sz="1600" b="1" kern="1200">
        <a:solidFill>
          <a:srgbClr val="003399"/>
        </a:solidFill>
        <a:latin typeface="Arial" pitchFamily="34" charset="0"/>
        <a:ea typeface="+mn-ea"/>
        <a:cs typeface="Arial" pitchFamily="34" charset="0"/>
      </a:defRPr>
    </a:lvl2pPr>
    <a:lvl3pPr marL="914400" algn="just" rtl="0" fontAlgn="base">
      <a:spcBef>
        <a:spcPct val="0"/>
      </a:spcBef>
      <a:spcAft>
        <a:spcPct val="0"/>
      </a:spcAft>
      <a:defRPr sz="1600" b="1" kern="1200">
        <a:solidFill>
          <a:srgbClr val="003399"/>
        </a:solidFill>
        <a:latin typeface="Arial" pitchFamily="34" charset="0"/>
        <a:ea typeface="+mn-ea"/>
        <a:cs typeface="Arial" pitchFamily="34" charset="0"/>
      </a:defRPr>
    </a:lvl3pPr>
    <a:lvl4pPr marL="1371600" algn="just" rtl="0" fontAlgn="base">
      <a:spcBef>
        <a:spcPct val="0"/>
      </a:spcBef>
      <a:spcAft>
        <a:spcPct val="0"/>
      </a:spcAft>
      <a:defRPr sz="1600" b="1" kern="1200">
        <a:solidFill>
          <a:srgbClr val="003399"/>
        </a:solidFill>
        <a:latin typeface="Arial" pitchFamily="34" charset="0"/>
        <a:ea typeface="+mn-ea"/>
        <a:cs typeface="Arial" pitchFamily="34" charset="0"/>
      </a:defRPr>
    </a:lvl4pPr>
    <a:lvl5pPr marL="1828800" algn="just" rtl="0" fontAlgn="base">
      <a:spcBef>
        <a:spcPct val="0"/>
      </a:spcBef>
      <a:spcAft>
        <a:spcPct val="0"/>
      </a:spcAft>
      <a:defRPr sz="1600" b="1" kern="1200">
        <a:solidFill>
          <a:srgbClr val="003399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600" b="1" kern="1200">
        <a:solidFill>
          <a:srgbClr val="003399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sz="1600" b="1" kern="1200">
        <a:solidFill>
          <a:srgbClr val="003399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sz="1600" b="1" kern="1200">
        <a:solidFill>
          <a:srgbClr val="003399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sz="1600" b="1" kern="1200">
        <a:solidFill>
          <a:srgbClr val="003399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00FF"/>
    <a:srgbClr val="66CCFF"/>
    <a:srgbClr val="FF0000"/>
    <a:srgbClr val="2512AE"/>
    <a:srgbClr val="003399"/>
    <a:srgbClr val="9CD5FC"/>
    <a:srgbClr val="FF9933"/>
    <a:srgbClr val="DEF1F2"/>
    <a:srgbClr val="FFFFCC"/>
    <a:srgbClr val="FFFF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4" autoAdjust="0"/>
    <p:restoredTop sz="94723" autoAdjust="0"/>
  </p:normalViewPr>
  <p:slideViewPr>
    <p:cSldViewPr>
      <p:cViewPr>
        <p:scale>
          <a:sx n="70" d="100"/>
          <a:sy n="70" d="100"/>
        </p:scale>
        <p:origin x="-1302" y="-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9114"/>
    </p:cViewPr>
  </p:sorterViewPr>
  <p:notesViewPr>
    <p:cSldViewPr>
      <p:cViewPr varScale="1">
        <p:scale>
          <a:sx n="48" d="100"/>
          <a:sy n="48" d="100"/>
        </p:scale>
        <p:origin x="-2988" y="-108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51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1EC3AAA2-7537-4899-85EE-E2D679CD9124}" type="datetimeFigureOut">
              <a:rPr lang="tr-TR"/>
              <a:pPr>
                <a:defRPr/>
              </a:pPr>
              <a:t>18.02.2013</a:t>
            </a:fld>
            <a:endParaRPr lang="tr-TR"/>
          </a:p>
        </p:txBody>
      </p:sp>
      <p:sp>
        <p:nvSpPr>
          <p:cNvPr id="563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63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D8B3A612-5734-4055-82F7-CFF8E2ACFBE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2012EB32-286E-4E52-85DB-8568371D31D2}" type="datetimeFigureOut">
              <a:rPr lang="tr-TR"/>
              <a:pPr>
                <a:defRPr/>
              </a:pPr>
              <a:t>18.02.2013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r-TR" noProof="0" smtClean="0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tr-TR" noProof="0" smtClean="0"/>
              <a:t>Asıl metin stillerini düzenlemek için tıklatın</a:t>
            </a:r>
          </a:p>
          <a:p>
            <a:pPr lvl="1"/>
            <a:r>
              <a:rPr lang="tr-TR" noProof="0" smtClean="0"/>
              <a:t>İkinci düzey</a:t>
            </a:r>
          </a:p>
          <a:p>
            <a:pPr lvl="2"/>
            <a:r>
              <a:rPr lang="tr-TR" noProof="0" smtClean="0"/>
              <a:t>Üçüncü düzey</a:t>
            </a:r>
          </a:p>
          <a:p>
            <a:pPr lvl="3"/>
            <a:r>
              <a:rPr lang="tr-TR" noProof="0" smtClean="0"/>
              <a:t>Dördüncü düzey</a:t>
            </a:r>
          </a:p>
          <a:p>
            <a:pPr lvl="4"/>
            <a:r>
              <a:rPr lang="tr-TR" noProof="0" smtClean="0"/>
              <a:t>Beşinci düzey</a:t>
            </a: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094F22CC-D33C-4518-B09F-F148EDFA992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4D987-5C72-4B2C-9CB4-416892837FCE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4B8043E-F464-4BB2-95CA-129EFFE6C925}" type="slidenum">
              <a:rPr lang="en-US"/>
              <a:pPr/>
              <a:t>21</a:t>
            </a:fld>
            <a:endParaRPr lang="en-US"/>
          </a:p>
        </p:txBody>
      </p:sp>
      <p:sp>
        <p:nvSpPr>
          <p:cNvPr id="1740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17575" y="754063"/>
            <a:ext cx="4962525" cy="3722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0323" y="4714967"/>
            <a:ext cx="5438418" cy="4467387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4B8043E-F464-4BB2-95CA-129EFFE6C925}" type="slidenum">
              <a:rPr lang="en-US"/>
              <a:pPr/>
              <a:t>22</a:t>
            </a:fld>
            <a:endParaRPr lang="en-US"/>
          </a:p>
        </p:txBody>
      </p:sp>
      <p:sp>
        <p:nvSpPr>
          <p:cNvPr id="1740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17575" y="754063"/>
            <a:ext cx="4962525" cy="3722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0323" y="4714967"/>
            <a:ext cx="5438418" cy="4467387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4B8043E-F464-4BB2-95CA-129EFFE6C925}" type="slidenum">
              <a:rPr lang="en-US"/>
              <a:pPr/>
              <a:t>23</a:t>
            </a:fld>
            <a:endParaRPr lang="en-US"/>
          </a:p>
        </p:txBody>
      </p:sp>
      <p:sp>
        <p:nvSpPr>
          <p:cNvPr id="1740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17575" y="754063"/>
            <a:ext cx="4962525" cy="3722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0323" y="4714967"/>
            <a:ext cx="5438418" cy="4467387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4B8043E-F464-4BB2-95CA-129EFFE6C925}" type="slidenum">
              <a:rPr lang="en-US"/>
              <a:pPr/>
              <a:t>24</a:t>
            </a:fld>
            <a:endParaRPr lang="en-US"/>
          </a:p>
        </p:txBody>
      </p:sp>
      <p:sp>
        <p:nvSpPr>
          <p:cNvPr id="1740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17575" y="754063"/>
            <a:ext cx="4962525" cy="3722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0323" y="4714967"/>
            <a:ext cx="5438418" cy="4467387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4B8043E-F464-4BB2-95CA-129EFFE6C925}" type="slidenum">
              <a:rPr lang="en-US"/>
              <a:pPr/>
              <a:t>25</a:t>
            </a:fld>
            <a:endParaRPr lang="en-US"/>
          </a:p>
        </p:txBody>
      </p:sp>
      <p:sp>
        <p:nvSpPr>
          <p:cNvPr id="1740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17575" y="754063"/>
            <a:ext cx="4962525" cy="3722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0323" y="4714967"/>
            <a:ext cx="5438418" cy="4467387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4B8043E-F464-4BB2-95CA-129EFFE6C925}" type="slidenum">
              <a:rPr lang="en-US"/>
              <a:pPr/>
              <a:t>26</a:t>
            </a:fld>
            <a:endParaRPr lang="en-US"/>
          </a:p>
        </p:txBody>
      </p:sp>
      <p:sp>
        <p:nvSpPr>
          <p:cNvPr id="1740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17575" y="754063"/>
            <a:ext cx="4962525" cy="3722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0323" y="4714967"/>
            <a:ext cx="5438418" cy="4467387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4B8043E-F464-4BB2-95CA-129EFFE6C925}" type="slidenum">
              <a:rPr lang="en-US"/>
              <a:pPr/>
              <a:t>27</a:t>
            </a:fld>
            <a:endParaRPr lang="en-US"/>
          </a:p>
        </p:txBody>
      </p:sp>
      <p:sp>
        <p:nvSpPr>
          <p:cNvPr id="1740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17575" y="754063"/>
            <a:ext cx="4962525" cy="3722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0323" y="4714967"/>
            <a:ext cx="5438418" cy="4467387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4B8043E-F464-4BB2-95CA-129EFFE6C925}" type="slidenum">
              <a:rPr lang="en-US"/>
              <a:pPr/>
              <a:t>28</a:t>
            </a:fld>
            <a:endParaRPr lang="en-US"/>
          </a:p>
        </p:txBody>
      </p:sp>
      <p:sp>
        <p:nvSpPr>
          <p:cNvPr id="1740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17575" y="754063"/>
            <a:ext cx="4962525" cy="3722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0323" y="4714967"/>
            <a:ext cx="5438418" cy="4467387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4B8043E-F464-4BB2-95CA-129EFFE6C925}" type="slidenum">
              <a:rPr lang="en-US"/>
              <a:pPr/>
              <a:t>30</a:t>
            </a:fld>
            <a:endParaRPr lang="en-US"/>
          </a:p>
        </p:txBody>
      </p:sp>
      <p:sp>
        <p:nvSpPr>
          <p:cNvPr id="1740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17575" y="754063"/>
            <a:ext cx="4962525" cy="3722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0323" y="4714967"/>
            <a:ext cx="5438418" cy="4467387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4B8043E-F464-4BB2-95CA-129EFFE6C925}" type="slidenum">
              <a:rPr lang="en-US"/>
              <a:pPr/>
              <a:t>31</a:t>
            </a:fld>
            <a:endParaRPr lang="en-US"/>
          </a:p>
        </p:txBody>
      </p:sp>
      <p:sp>
        <p:nvSpPr>
          <p:cNvPr id="1740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17575" y="754063"/>
            <a:ext cx="4962525" cy="3722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0323" y="4714967"/>
            <a:ext cx="5438418" cy="4467387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BAA6500-0445-45F8-B75B-3881275DCA4B}" type="slidenum">
              <a:rPr lang="en-US"/>
              <a:pPr/>
              <a:t>11</a:t>
            </a:fld>
            <a:endParaRPr lang="en-US"/>
          </a:p>
        </p:txBody>
      </p:sp>
      <p:sp>
        <p:nvSpPr>
          <p:cNvPr id="1228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17575" y="754063"/>
            <a:ext cx="4962525" cy="3722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0323" y="4714967"/>
            <a:ext cx="5438418" cy="4467387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4B8043E-F464-4BB2-95CA-129EFFE6C925}" type="slidenum">
              <a:rPr lang="en-US"/>
              <a:pPr/>
              <a:t>32</a:t>
            </a:fld>
            <a:endParaRPr lang="en-US"/>
          </a:p>
        </p:txBody>
      </p:sp>
      <p:sp>
        <p:nvSpPr>
          <p:cNvPr id="1740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17575" y="754063"/>
            <a:ext cx="4962525" cy="3722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0323" y="4714967"/>
            <a:ext cx="5438418" cy="4467387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92CDAA4-D6EC-425A-91B1-5793DCBB38F8}" type="slidenum">
              <a:rPr lang="en-US"/>
              <a:pPr/>
              <a:t>33</a:t>
            </a:fld>
            <a:endParaRPr lang="en-US"/>
          </a:p>
        </p:txBody>
      </p:sp>
      <p:sp>
        <p:nvSpPr>
          <p:cNvPr id="1433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17575" y="754063"/>
            <a:ext cx="4962525" cy="3722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0323" y="4714967"/>
            <a:ext cx="5438418" cy="4467387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4B8043E-F464-4BB2-95CA-129EFFE6C925}" type="slidenum">
              <a:rPr lang="en-US"/>
              <a:pPr/>
              <a:t>34</a:t>
            </a:fld>
            <a:endParaRPr lang="en-US"/>
          </a:p>
        </p:txBody>
      </p:sp>
      <p:sp>
        <p:nvSpPr>
          <p:cNvPr id="1740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17575" y="754063"/>
            <a:ext cx="4962525" cy="3722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0323" y="4714967"/>
            <a:ext cx="5438418" cy="4467387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9263147-EF46-4D38-87E0-99F01886AC4E}" type="slidenum">
              <a:rPr lang="en-US"/>
              <a:pPr/>
              <a:t>35</a:t>
            </a:fld>
            <a:endParaRPr lang="en-US"/>
          </a:p>
        </p:txBody>
      </p:sp>
      <p:sp>
        <p:nvSpPr>
          <p:cNvPr id="163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17575" y="754063"/>
            <a:ext cx="4962525" cy="3722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0323" y="4714967"/>
            <a:ext cx="5438418" cy="4467387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4B8043E-F464-4BB2-95CA-129EFFE6C925}" type="slidenum">
              <a:rPr lang="en-US"/>
              <a:pPr/>
              <a:t>37</a:t>
            </a:fld>
            <a:endParaRPr lang="en-US"/>
          </a:p>
        </p:txBody>
      </p:sp>
      <p:sp>
        <p:nvSpPr>
          <p:cNvPr id="1740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17575" y="754063"/>
            <a:ext cx="4962525" cy="3722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0323" y="4714967"/>
            <a:ext cx="5438418" cy="4467387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4B8043E-F464-4BB2-95CA-129EFFE6C925}" type="slidenum">
              <a:rPr lang="en-US"/>
              <a:pPr/>
              <a:t>38</a:t>
            </a:fld>
            <a:endParaRPr lang="en-US"/>
          </a:p>
        </p:txBody>
      </p:sp>
      <p:sp>
        <p:nvSpPr>
          <p:cNvPr id="1740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17575" y="754063"/>
            <a:ext cx="4962525" cy="3722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0323" y="4714967"/>
            <a:ext cx="5438418" cy="4467387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4B8043E-F464-4BB2-95CA-129EFFE6C925}" type="slidenum">
              <a:rPr lang="en-US"/>
              <a:pPr/>
              <a:t>39</a:t>
            </a:fld>
            <a:endParaRPr lang="en-US"/>
          </a:p>
        </p:txBody>
      </p:sp>
      <p:sp>
        <p:nvSpPr>
          <p:cNvPr id="1740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17575" y="754063"/>
            <a:ext cx="4962525" cy="3722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0323" y="4714967"/>
            <a:ext cx="5438418" cy="4467387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4B8043E-F464-4BB2-95CA-129EFFE6C925}" type="slidenum">
              <a:rPr lang="en-US"/>
              <a:pPr/>
              <a:t>40</a:t>
            </a:fld>
            <a:endParaRPr lang="en-US"/>
          </a:p>
        </p:txBody>
      </p:sp>
      <p:sp>
        <p:nvSpPr>
          <p:cNvPr id="1740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17575" y="754063"/>
            <a:ext cx="4962525" cy="3722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0323" y="4714967"/>
            <a:ext cx="5438418" cy="4467387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4B8043E-F464-4BB2-95CA-129EFFE6C925}" type="slidenum">
              <a:rPr lang="en-US"/>
              <a:pPr/>
              <a:t>41</a:t>
            </a:fld>
            <a:endParaRPr lang="en-US"/>
          </a:p>
        </p:txBody>
      </p:sp>
      <p:sp>
        <p:nvSpPr>
          <p:cNvPr id="1740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17575" y="754063"/>
            <a:ext cx="4962525" cy="3722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0323" y="4714967"/>
            <a:ext cx="5438418" cy="4467387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4B8043E-F464-4BB2-95CA-129EFFE6C925}" type="slidenum">
              <a:rPr lang="en-US"/>
              <a:pPr/>
              <a:t>42</a:t>
            </a:fld>
            <a:endParaRPr lang="en-US"/>
          </a:p>
        </p:txBody>
      </p:sp>
      <p:sp>
        <p:nvSpPr>
          <p:cNvPr id="1740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17575" y="754063"/>
            <a:ext cx="4962525" cy="3722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0323" y="4714967"/>
            <a:ext cx="5438418" cy="4467387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C91356B-0D59-442F-92B0-65D20ABBA65C}" type="slidenum">
              <a:rPr lang="en-US"/>
              <a:pPr/>
              <a:t>13</a:t>
            </a:fld>
            <a:endParaRPr lang="en-US"/>
          </a:p>
        </p:txBody>
      </p:sp>
      <p:sp>
        <p:nvSpPr>
          <p:cNvPr id="153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17575" y="754063"/>
            <a:ext cx="4962525" cy="3722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0323" y="4714967"/>
            <a:ext cx="5438418" cy="4467387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4B8043E-F464-4BB2-95CA-129EFFE6C925}" type="slidenum">
              <a:rPr lang="en-US"/>
              <a:pPr/>
              <a:t>43</a:t>
            </a:fld>
            <a:endParaRPr lang="en-US"/>
          </a:p>
        </p:txBody>
      </p:sp>
      <p:sp>
        <p:nvSpPr>
          <p:cNvPr id="1740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17575" y="754063"/>
            <a:ext cx="4962525" cy="3722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0323" y="4714967"/>
            <a:ext cx="5438418" cy="4467387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4B8043E-F464-4BB2-95CA-129EFFE6C925}" type="slidenum">
              <a:rPr lang="en-US"/>
              <a:pPr/>
              <a:t>44</a:t>
            </a:fld>
            <a:endParaRPr lang="en-US"/>
          </a:p>
        </p:txBody>
      </p:sp>
      <p:sp>
        <p:nvSpPr>
          <p:cNvPr id="1740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17575" y="754063"/>
            <a:ext cx="4962525" cy="3722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0323" y="4714967"/>
            <a:ext cx="5438418" cy="4467387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BAA6500-0445-45F8-B75B-3881275DCA4B}" type="slidenum">
              <a:rPr lang="en-US"/>
              <a:pPr/>
              <a:t>14</a:t>
            </a:fld>
            <a:endParaRPr lang="en-US"/>
          </a:p>
        </p:txBody>
      </p:sp>
      <p:sp>
        <p:nvSpPr>
          <p:cNvPr id="1228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17575" y="754063"/>
            <a:ext cx="4962525" cy="3722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0323" y="4714967"/>
            <a:ext cx="5438418" cy="4467387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BAA6500-0445-45F8-B75B-3881275DCA4B}" type="slidenum">
              <a:rPr lang="en-US"/>
              <a:pPr/>
              <a:t>15</a:t>
            </a:fld>
            <a:endParaRPr lang="en-US"/>
          </a:p>
        </p:txBody>
      </p:sp>
      <p:sp>
        <p:nvSpPr>
          <p:cNvPr id="1228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17575" y="754063"/>
            <a:ext cx="4962525" cy="3722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0323" y="4714967"/>
            <a:ext cx="5438418" cy="4467387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4B8043E-F464-4BB2-95CA-129EFFE6C925}" type="slidenum">
              <a:rPr lang="en-US"/>
              <a:pPr/>
              <a:t>16</a:t>
            </a:fld>
            <a:endParaRPr lang="en-US"/>
          </a:p>
        </p:txBody>
      </p:sp>
      <p:sp>
        <p:nvSpPr>
          <p:cNvPr id="1740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17575" y="754063"/>
            <a:ext cx="4962525" cy="3722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0323" y="4714967"/>
            <a:ext cx="5438418" cy="4467387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4B8043E-F464-4BB2-95CA-129EFFE6C925}" type="slidenum">
              <a:rPr lang="en-US"/>
              <a:pPr/>
              <a:t>17</a:t>
            </a:fld>
            <a:endParaRPr lang="en-US"/>
          </a:p>
        </p:txBody>
      </p:sp>
      <p:sp>
        <p:nvSpPr>
          <p:cNvPr id="1740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17575" y="754063"/>
            <a:ext cx="4962525" cy="3722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0323" y="4714967"/>
            <a:ext cx="5438418" cy="4467387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4E7C549-369F-434B-A715-27196396EDEA}" type="slidenum">
              <a:rPr lang="en-US"/>
              <a:pPr/>
              <a:t>18</a:t>
            </a:fld>
            <a:endParaRPr lang="en-US"/>
          </a:p>
        </p:txBody>
      </p:sp>
      <p:sp>
        <p:nvSpPr>
          <p:cNvPr id="1331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17575" y="754063"/>
            <a:ext cx="4962525" cy="3722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0323" y="4714967"/>
            <a:ext cx="5438418" cy="4467387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4B8043E-F464-4BB2-95CA-129EFFE6C925}" type="slidenum">
              <a:rPr lang="en-US"/>
              <a:pPr/>
              <a:t>20</a:t>
            </a:fld>
            <a:endParaRPr lang="en-US"/>
          </a:p>
        </p:txBody>
      </p:sp>
      <p:sp>
        <p:nvSpPr>
          <p:cNvPr id="1740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17575" y="754063"/>
            <a:ext cx="4962525" cy="3722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0323" y="4714967"/>
            <a:ext cx="5438418" cy="4467387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18.v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19.v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20.v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21.v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3.pn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22.v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23.v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24.v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25.v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26.v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27.v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28.v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12"/>
          <p:cNvGraphicFramePr>
            <a:graphicFrameLocks noChangeAspect="1"/>
          </p:cNvGraphicFramePr>
          <p:nvPr/>
        </p:nvGraphicFramePr>
        <p:xfrm>
          <a:off x="8243888" y="188913"/>
          <a:ext cx="657225" cy="792162"/>
        </p:xfrm>
        <a:graphic>
          <a:graphicData uri="http://schemas.openxmlformats.org/presentationml/2006/ole">
            <p:oleObj spid="_x0000_s79874" name="CorelDRAW" r:id="rId3" imgW="4760976" imgH="5745480" progId="">
              <p:embed/>
            </p:oleObj>
          </a:graphicData>
        </a:graphic>
      </p:graphicFrame>
      <p:grpSp>
        <p:nvGrpSpPr>
          <p:cNvPr id="5" name="Group 11"/>
          <p:cNvGrpSpPr>
            <a:grpSpLocks noChangeAspect="1"/>
          </p:cNvGrpSpPr>
          <p:nvPr userDrawn="1"/>
        </p:nvGrpSpPr>
        <p:grpSpPr bwMode="auto">
          <a:xfrm>
            <a:off x="131763" y="115888"/>
            <a:ext cx="1225550" cy="976312"/>
            <a:chOff x="158" y="119"/>
            <a:chExt cx="862" cy="687"/>
          </a:xfrm>
        </p:grpSpPr>
        <p:sp>
          <p:nvSpPr>
            <p:cNvPr id="6" name="AutoShape 10"/>
            <p:cNvSpPr>
              <a:spLocks noChangeAspect="1" noChangeArrowheads="1" noTextEdit="1"/>
            </p:cNvSpPr>
            <p:nvPr userDrawn="1"/>
          </p:nvSpPr>
          <p:spPr bwMode="auto">
            <a:xfrm>
              <a:off x="158" y="119"/>
              <a:ext cx="862" cy="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pic>
          <p:nvPicPr>
            <p:cNvPr id="7" name="Picture 12"/>
            <p:cNvPicPr>
              <a:picLocks noChangeAspect="1" noChangeArrowheads="1"/>
            </p:cNvPicPr>
            <p:nvPr userDrawn="1"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8" y="119"/>
              <a:ext cx="864" cy="6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</p:spTree>
  </p:cSld>
  <p:clrMapOvr>
    <a:masterClrMapping/>
  </p:clrMapOvr>
  <p:transition>
    <p:cover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12"/>
          <p:cNvGraphicFramePr>
            <a:graphicFrameLocks noChangeAspect="1"/>
          </p:cNvGraphicFramePr>
          <p:nvPr/>
        </p:nvGraphicFramePr>
        <p:xfrm>
          <a:off x="8243888" y="188913"/>
          <a:ext cx="657225" cy="792162"/>
        </p:xfrm>
        <a:graphic>
          <a:graphicData uri="http://schemas.openxmlformats.org/presentationml/2006/ole">
            <p:oleObj spid="_x0000_s89090" name="CorelDRAW" r:id="rId3" imgW="4760976" imgH="5745480" progId="">
              <p:embed/>
            </p:oleObj>
          </a:graphicData>
        </a:graphic>
      </p:graphicFrame>
      <p:grpSp>
        <p:nvGrpSpPr>
          <p:cNvPr id="5" name="Group 11"/>
          <p:cNvGrpSpPr>
            <a:grpSpLocks noChangeAspect="1"/>
          </p:cNvGrpSpPr>
          <p:nvPr userDrawn="1"/>
        </p:nvGrpSpPr>
        <p:grpSpPr bwMode="auto">
          <a:xfrm>
            <a:off x="131763" y="115888"/>
            <a:ext cx="1225550" cy="976312"/>
            <a:chOff x="158" y="119"/>
            <a:chExt cx="862" cy="687"/>
          </a:xfrm>
        </p:grpSpPr>
        <p:sp>
          <p:nvSpPr>
            <p:cNvPr id="6" name="AutoShape 10"/>
            <p:cNvSpPr>
              <a:spLocks noChangeAspect="1" noChangeArrowheads="1" noTextEdit="1"/>
            </p:cNvSpPr>
            <p:nvPr userDrawn="1"/>
          </p:nvSpPr>
          <p:spPr bwMode="auto">
            <a:xfrm>
              <a:off x="158" y="119"/>
              <a:ext cx="862" cy="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pic>
          <p:nvPicPr>
            <p:cNvPr id="7" name="Picture 12"/>
            <p:cNvPicPr>
              <a:picLocks noChangeAspect="1" noChangeArrowheads="1"/>
            </p:cNvPicPr>
            <p:nvPr userDrawn="1"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8" y="119"/>
              <a:ext cx="864" cy="6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</p:spTree>
  </p:cSld>
  <p:clrMapOvr>
    <a:masterClrMapping/>
  </p:clrMapOvr>
  <p:transition>
    <p:cover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12"/>
          <p:cNvGraphicFramePr>
            <a:graphicFrameLocks noChangeAspect="1"/>
          </p:cNvGraphicFramePr>
          <p:nvPr/>
        </p:nvGraphicFramePr>
        <p:xfrm>
          <a:off x="8243888" y="188913"/>
          <a:ext cx="657225" cy="792162"/>
        </p:xfrm>
        <a:graphic>
          <a:graphicData uri="http://schemas.openxmlformats.org/presentationml/2006/ole">
            <p:oleObj spid="_x0000_s90114" name="CorelDRAW" r:id="rId3" imgW="4760976" imgH="5745480" progId="">
              <p:embed/>
            </p:oleObj>
          </a:graphicData>
        </a:graphic>
      </p:graphicFrame>
      <p:grpSp>
        <p:nvGrpSpPr>
          <p:cNvPr id="5" name="Group 11"/>
          <p:cNvGrpSpPr>
            <a:grpSpLocks noChangeAspect="1"/>
          </p:cNvGrpSpPr>
          <p:nvPr userDrawn="1"/>
        </p:nvGrpSpPr>
        <p:grpSpPr bwMode="auto">
          <a:xfrm>
            <a:off x="131763" y="115888"/>
            <a:ext cx="1225550" cy="976312"/>
            <a:chOff x="158" y="119"/>
            <a:chExt cx="862" cy="687"/>
          </a:xfrm>
        </p:grpSpPr>
        <p:sp>
          <p:nvSpPr>
            <p:cNvPr id="6" name="AutoShape 10"/>
            <p:cNvSpPr>
              <a:spLocks noChangeAspect="1" noChangeArrowheads="1" noTextEdit="1"/>
            </p:cNvSpPr>
            <p:nvPr userDrawn="1"/>
          </p:nvSpPr>
          <p:spPr bwMode="auto">
            <a:xfrm>
              <a:off x="158" y="119"/>
              <a:ext cx="862" cy="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pic>
          <p:nvPicPr>
            <p:cNvPr id="7" name="Picture 12"/>
            <p:cNvPicPr>
              <a:picLocks noChangeAspect="1" noChangeArrowheads="1"/>
            </p:cNvPicPr>
            <p:nvPr userDrawn="1"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8" y="119"/>
              <a:ext cx="864" cy="6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</p:spTree>
  </p:cSld>
  <p:clrMapOvr>
    <a:masterClrMapping/>
  </p:clrMapOvr>
  <p:transition>
    <p:cover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Başlık, Metin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12"/>
          <p:cNvGraphicFramePr>
            <a:graphicFrameLocks noChangeAspect="1"/>
          </p:cNvGraphicFramePr>
          <p:nvPr/>
        </p:nvGraphicFramePr>
        <p:xfrm>
          <a:off x="8243888" y="188913"/>
          <a:ext cx="657225" cy="792162"/>
        </p:xfrm>
        <a:graphic>
          <a:graphicData uri="http://schemas.openxmlformats.org/presentationml/2006/ole">
            <p:oleObj spid="_x0000_s91138" name="CorelDRAW" r:id="rId3" imgW="4760976" imgH="5745480" progId="">
              <p:embed/>
            </p:oleObj>
          </a:graphicData>
        </a:graphic>
      </p:graphicFrame>
      <p:grpSp>
        <p:nvGrpSpPr>
          <p:cNvPr id="6" name="Group 11"/>
          <p:cNvGrpSpPr>
            <a:grpSpLocks noChangeAspect="1"/>
          </p:cNvGrpSpPr>
          <p:nvPr userDrawn="1"/>
        </p:nvGrpSpPr>
        <p:grpSpPr bwMode="auto">
          <a:xfrm>
            <a:off x="131763" y="115888"/>
            <a:ext cx="1225550" cy="976312"/>
            <a:chOff x="158" y="119"/>
            <a:chExt cx="862" cy="687"/>
          </a:xfrm>
        </p:grpSpPr>
        <p:sp>
          <p:nvSpPr>
            <p:cNvPr id="7" name="AutoShape 10"/>
            <p:cNvSpPr>
              <a:spLocks noChangeAspect="1" noChangeArrowheads="1" noTextEdit="1"/>
            </p:cNvSpPr>
            <p:nvPr userDrawn="1"/>
          </p:nvSpPr>
          <p:spPr bwMode="auto">
            <a:xfrm>
              <a:off x="158" y="119"/>
              <a:ext cx="862" cy="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pic>
          <p:nvPicPr>
            <p:cNvPr id="8" name="Picture 12"/>
            <p:cNvPicPr>
              <a:picLocks noChangeAspect="1" noChangeArrowheads="1"/>
            </p:cNvPicPr>
            <p:nvPr userDrawn="1"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8" y="119"/>
              <a:ext cx="864" cy="6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</p:spTree>
  </p:cSld>
  <p:clrMapOvr>
    <a:masterClrMapping/>
  </p:clrMapOvr>
  <p:transition>
    <p:cover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12"/>
          <p:cNvGraphicFramePr>
            <a:graphicFrameLocks noChangeAspect="1"/>
          </p:cNvGraphicFramePr>
          <p:nvPr/>
        </p:nvGraphicFramePr>
        <p:xfrm>
          <a:off x="8243888" y="188913"/>
          <a:ext cx="657225" cy="792162"/>
        </p:xfrm>
        <a:graphic>
          <a:graphicData uri="http://schemas.openxmlformats.org/presentationml/2006/ole">
            <p:oleObj spid="_x0000_s92162" name="CorelDRAW" r:id="rId3" imgW="4760976" imgH="5745480" progId="">
              <p:embed/>
            </p:oleObj>
          </a:graphicData>
        </a:graphic>
      </p:graphicFrame>
      <p:grpSp>
        <p:nvGrpSpPr>
          <p:cNvPr id="4" name="Group 11"/>
          <p:cNvGrpSpPr>
            <a:grpSpLocks noChangeAspect="1"/>
          </p:cNvGrpSpPr>
          <p:nvPr userDrawn="1"/>
        </p:nvGrpSpPr>
        <p:grpSpPr bwMode="auto">
          <a:xfrm>
            <a:off x="131763" y="115888"/>
            <a:ext cx="1225550" cy="976312"/>
            <a:chOff x="158" y="119"/>
            <a:chExt cx="862" cy="687"/>
          </a:xfrm>
        </p:grpSpPr>
        <p:sp>
          <p:nvSpPr>
            <p:cNvPr id="5" name="AutoShape 10"/>
            <p:cNvSpPr>
              <a:spLocks noChangeAspect="1" noChangeArrowheads="1" noTextEdit="1"/>
            </p:cNvSpPr>
            <p:nvPr userDrawn="1"/>
          </p:nvSpPr>
          <p:spPr bwMode="auto">
            <a:xfrm>
              <a:off x="158" y="119"/>
              <a:ext cx="862" cy="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pic>
          <p:nvPicPr>
            <p:cNvPr id="6" name="Picture 12"/>
            <p:cNvPicPr>
              <a:picLocks noChangeAspect="1" noChangeArrowheads="1"/>
            </p:cNvPicPr>
            <p:nvPr userDrawn="1"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8" y="119"/>
              <a:ext cx="864" cy="6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1 İçerik Yer Tutucusu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</p:spTree>
  </p:cSld>
  <p:clrMapOvr>
    <a:masterClrMapping/>
  </p:clrMapOvr>
  <p:transition>
    <p:cover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Başlık, İçerik ve 2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12"/>
          <p:cNvGraphicFramePr>
            <a:graphicFrameLocks noChangeAspect="1"/>
          </p:cNvGraphicFramePr>
          <p:nvPr/>
        </p:nvGraphicFramePr>
        <p:xfrm>
          <a:off x="8243888" y="188913"/>
          <a:ext cx="657225" cy="792162"/>
        </p:xfrm>
        <a:graphic>
          <a:graphicData uri="http://schemas.openxmlformats.org/presentationml/2006/ole">
            <p:oleObj spid="_x0000_s93186" name="CorelDRAW" r:id="rId3" imgW="4760976" imgH="5745480" progId="">
              <p:embed/>
            </p:oleObj>
          </a:graphicData>
        </a:graphic>
      </p:graphicFrame>
      <p:grpSp>
        <p:nvGrpSpPr>
          <p:cNvPr id="7" name="Group 11"/>
          <p:cNvGrpSpPr>
            <a:grpSpLocks noChangeAspect="1"/>
          </p:cNvGrpSpPr>
          <p:nvPr userDrawn="1"/>
        </p:nvGrpSpPr>
        <p:grpSpPr bwMode="auto">
          <a:xfrm>
            <a:off x="131763" y="115888"/>
            <a:ext cx="1225550" cy="976312"/>
            <a:chOff x="158" y="119"/>
            <a:chExt cx="862" cy="687"/>
          </a:xfrm>
        </p:grpSpPr>
        <p:sp>
          <p:nvSpPr>
            <p:cNvPr id="8" name="AutoShape 10"/>
            <p:cNvSpPr>
              <a:spLocks noChangeAspect="1" noChangeArrowheads="1" noTextEdit="1"/>
            </p:cNvSpPr>
            <p:nvPr userDrawn="1"/>
          </p:nvSpPr>
          <p:spPr bwMode="auto">
            <a:xfrm>
              <a:off x="158" y="119"/>
              <a:ext cx="862" cy="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pic>
          <p:nvPicPr>
            <p:cNvPr id="9" name="Picture 12"/>
            <p:cNvPicPr>
              <a:picLocks noChangeAspect="1" noChangeArrowheads="1"/>
            </p:cNvPicPr>
            <p:nvPr userDrawn="1"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8" y="119"/>
              <a:ext cx="864" cy="6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</p:spTree>
  </p:cSld>
  <p:clrMapOvr>
    <a:masterClrMapping/>
  </p:clrMapOvr>
  <p:transition>
    <p:cover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12"/>
          <p:cNvGraphicFramePr>
            <a:graphicFrameLocks noChangeAspect="1"/>
          </p:cNvGraphicFramePr>
          <p:nvPr/>
        </p:nvGraphicFramePr>
        <p:xfrm>
          <a:off x="8243888" y="188913"/>
          <a:ext cx="657225" cy="792162"/>
        </p:xfrm>
        <a:graphic>
          <a:graphicData uri="http://schemas.openxmlformats.org/presentationml/2006/ole">
            <p:oleObj spid="_x0000_s80898" name="CorelDRAW" r:id="rId3" imgW="4760976" imgH="5745480" progId="">
              <p:embed/>
            </p:oleObj>
          </a:graphicData>
        </a:graphic>
      </p:graphicFrame>
      <p:grpSp>
        <p:nvGrpSpPr>
          <p:cNvPr id="5" name="Group 11"/>
          <p:cNvGrpSpPr>
            <a:grpSpLocks noChangeAspect="1"/>
          </p:cNvGrpSpPr>
          <p:nvPr userDrawn="1"/>
        </p:nvGrpSpPr>
        <p:grpSpPr bwMode="auto">
          <a:xfrm>
            <a:off x="131763" y="115888"/>
            <a:ext cx="1225550" cy="976312"/>
            <a:chOff x="158" y="119"/>
            <a:chExt cx="862" cy="687"/>
          </a:xfrm>
        </p:grpSpPr>
        <p:sp>
          <p:nvSpPr>
            <p:cNvPr id="6" name="AutoShape 10"/>
            <p:cNvSpPr>
              <a:spLocks noChangeAspect="1" noChangeArrowheads="1" noTextEdit="1"/>
            </p:cNvSpPr>
            <p:nvPr userDrawn="1"/>
          </p:nvSpPr>
          <p:spPr bwMode="auto">
            <a:xfrm>
              <a:off x="158" y="119"/>
              <a:ext cx="862" cy="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pic>
          <p:nvPicPr>
            <p:cNvPr id="7" name="Picture 12"/>
            <p:cNvPicPr>
              <a:picLocks noChangeAspect="1" noChangeArrowheads="1"/>
            </p:cNvPicPr>
            <p:nvPr userDrawn="1"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8" y="119"/>
              <a:ext cx="864" cy="6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</p:spTree>
  </p:cSld>
  <p:clrMapOvr>
    <a:masterClrMapping/>
  </p:clrMapOvr>
  <p:transition>
    <p:cover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 smtClean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12"/>
          <p:cNvGraphicFramePr>
            <a:graphicFrameLocks noChangeAspect="1"/>
          </p:cNvGraphicFramePr>
          <p:nvPr/>
        </p:nvGraphicFramePr>
        <p:xfrm>
          <a:off x="8243888" y="188913"/>
          <a:ext cx="657225" cy="792162"/>
        </p:xfrm>
        <a:graphic>
          <a:graphicData uri="http://schemas.openxmlformats.org/presentationml/2006/ole">
            <p:oleObj spid="_x0000_s94210" name="CorelDRAW" r:id="rId3" imgW="4760976" imgH="5745480" progId="">
              <p:embed/>
            </p:oleObj>
          </a:graphicData>
        </a:graphic>
      </p:graphicFrame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24DBC-9E94-47FC-AC2D-AFC8DAC3F85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cover dir="r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12"/>
          <p:cNvGraphicFramePr>
            <a:graphicFrameLocks noChangeAspect="1"/>
          </p:cNvGraphicFramePr>
          <p:nvPr/>
        </p:nvGraphicFramePr>
        <p:xfrm>
          <a:off x="8243888" y="188913"/>
          <a:ext cx="657225" cy="792162"/>
        </p:xfrm>
        <a:graphic>
          <a:graphicData uri="http://schemas.openxmlformats.org/presentationml/2006/ole">
            <p:oleObj spid="_x0000_s95234" name="CorelDRAW" r:id="rId3" imgW="4760976" imgH="5745480" progId="">
              <p:embed/>
            </p:oleObj>
          </a:graphicData>
        </a:graphic>
      </p:graphicFrame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7A5DE-9E9B-4E6B-8CE4-A69257EC5E8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cover dir="r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12"/>
          <p:cNvGraphicFramePr>
            <a:graphicFrameLocks noChangeAspect="1"/>
          </p:cNvGraphicFramePr>
          <p:nvPr/>
        </p:nvGraphicFramePr>
        <p:xfrm>
          <a:off x="8243888" y="188913"/>
          <a:ext cx="657225" cy="792162"/>
        </p:xfrm>
        <a:graphic>
          <a:graphicData uri="http://schemas.openxmlformats.org/presentationml/2006/ole">
            <p:oleObj spid="_x0000_s96258" name="CorelDRAW" r:id="rId3" imgW="4760976" imgH="5745480" progId="">
              <p:embed/>
            </p:oleObj>
          </a:graphicData>
        </a:graphic>
      </p:graphicFrame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2C1310-BA5F-4D36-BA08-46B0DD42680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cover dir="r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12"/>
          <p:cNvGraphicFramePr>
            <a:graphicFrameLocks noChangeAspect="1"/>
          </p:cNvGraphicFramePr>
          <p:nvPr/>
        </p:nvGraphicFramePr>
        <p:xfrm>
          <a:off x="8243888" y="188913"/>
          <a:ext cx="657225" cy="792162"/>
        </p:xfrm>
        <a:graphic>
          <a:graphicData uri="http://schemas.openxmlformats.org/presentationml/2006/ole">
            <p:oleObj spid="_x0000_s97282" name="CorelDRAW" r:id="rId3" imgW="4760976" imgH="5745480" progId="">
              <p:embed/>
            </p:oleObj>
          </a:graphicData>
        </a:graphic>
      </p:graphicFrame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BEDC29-1A06-4572-B6AE-7DF00B46903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cover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12"/>
          <p:cNvGraphicFramePr>
            <a:graphicFrameLocks noChangeAspect="1"/>
          </p:cNvGraphicFramePr>
          <p:nvPr/>
        </p:nvGraphicFramePr>
        <p:xfrm>
          <a:off x="8243888" y="188913"/>
          <a:ext cx="657225" cy="792162"/>
        </p:xfrm>
        <a:graphic>
          <a:graphicData uri="http://schemas.openxmlformats.org/presentationml/2006/ole">
            <p:oleObj spid="_x0000_s81922" name="CorelDRAW" r:id="rId3" imgW="4760976" imgH="5745480" progId="">
              <p:embed/>
            </p:oleObj>
          </a:graphicData>
        </a:graphic>
      </p:graphicFrame>
      <p:grpSp>
        <p:nvGrpSpPr>
          <p:cNvPr id="5" name="Group 11"/>
          <p:cNvGrpSpPr>
            <a:grpSpLocks noChangeAspect="1"/>
          </p:cNvGrpSpPr>
          <p:nvPr userDrawn="1"/>
        </p:nvGrpSpPr>
        <p:grpSpPr bwMode="auto">
          <a:xfrm>
            <a:off x="131763" y="115888"/>
            <a:ext cx="1225550" cy="976312"/>
            <a:chOff x="158" y="119"/>
            <a:chExt cx="862" cy="687"/>
          </a:xfrm>
        </p:grpSpPr>
        <p:sp>
          <p:nvSpPr>
            <p:cNvPr id="6" name="AutoShape 10"/>
            <p:cNvSpPr>
              <a:spLocks noChangeAspect="1" noChangeArrowheads="1" noTextEdit="1"/>
            </p:cNvSpPr>
            <p:nvPr userDrawn="1"/>
          </p:nvSpPr>
          <p:spPr bwMode="auto">
            <a:xfrm>
              <a:off x="158" y="119"/>
              <a:ext cx="862" cy="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pic>
          <p:nvPicPr>
            <p:cNvPr id="7" name="Picture 12"/>
            <p:cNvPicPr>
              <a:picLocks noChangeAspect="1" noChangeArrowheads="1"/>
            </p:cNvPicPr>
            <p:nvPr userDrawn="1"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8" y="119"/>
              <a:ext cx="864" cy="6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</p:spTree>
  </p:cSld>
  <p:clrMapOvr>
    <a:masterClrMapping/>
  </p:clrMapOvr>
  <p:transition>
    <p:cover dir="r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12"/>
          <p:cNvGraphicFramePr>
            <a:graphicFrameLocks noChangeAspect="1"/>
          </p:cNvGraphicFramePr>
          <p:nvPr/>
        </p:nvGraphicFramePr>
        <p:xfrm>
          <a:off x="8243888" y="188913"/>
          <a:ext cx="657225" cy="792162"/>
        </p:xfrm>
        <a:graphic>
          <a:graphicData uri="http://schemas.openxmlformats.org/presentationml/2006/ole">
            <p:oleObj spid="_x0000_s98306" name="CorelDRAW" r:id="rId3" imgW="4760976" imgH="5745480" progId="">
              <p:embed/>
            </p:oleObj>
          </a:graphicData>
        </a:graphic>
      </p:graphicFrame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5E4EC0-9961-4893-A24B-82F5F96185D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cover dir="r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12"/>
          <p:cNvGraphicFramePr>
            <a:graphicFrameLocks noChangeAspect="1"/>
          </p:cNvGraphicFramePr>
          <p:nvPr/>
        </p:nvGraphicFramePr>
        <p:xfrm>
          <a:off x="8243888" y="188913"/>
          <a:ext cx="657225" cy="792162"/>
        </p:xfrm>
        <a:graphic>
          <a:graphicData uri="http://schemas.openxmlformats.org/presentationml/2006/ole">
            <p:oleObj spid="_x0000_s99330" name="CorelDRAW" r:id="rId3" imgW="4760976" imgH="5745480" progId="">
              <p:embed/>
            </p:oleObj>
          </a:graphicData>
        </a:graphic>
      </p:graphicFrame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C87DB-8A67-454E-8D60-DE9051E3B01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cover dir="r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2"/>
          <p:cNvGraphicFramePr>
            <a:graphicFrameLocks noChangeAspect="1"/>
          </p:cNvGraphicFramePr>
          <p:nvPr/>
        </p:nvGraphicFramePr>
        <p:xfrm>
          <a:off x="8243888" y="188913"/>
          <a:ext cx="657225" cy="792162"/>
        </p:xfrm>
        <a:graphic>
          <a:graphicData uri="http://schemas.openxmlformats.org/presentationml/2006/ole">
            <p:oleObj spid="_x0000_s100354" name="CorelDRAW" r:id="rId3" imgW="4760976" imgH="5745480" progId="">
              <p:embed/>
            </p:oleObj>
          </a:graphicData>
        </a:graphic>
      </p:graphicFrame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DB1F55-B86B-4CCA-BB82-7E04830B0E3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cover dir="r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12"/>
          <p:cNvGraphicFramePr>
            <a:graphicFrameLocks noChangeAspect="1"/>
          </p:cNvGraphicFramePr>
          <p:nvPr/>
        </p:nvGraphicFramePr>
        <p:xfrm>
          <a:off x="8243888" y="188913"/>
          <a:ext cx="657225" cy="792162"/>
        </p:xfrm>
        <a:graphic>
          <a:graphicData uri="http://schemas.openxmlformats.org/presentationml/2006/ole">
            <p:oleObj spid="_x0000_s101378" name="CorelDRAW" r:id="rId3" imgW="4760976" imgH="5745480" progId="">
              <p:embed/>
            </p:oleObj>
          </a:graphicData>
        </a:graphic>
      </p:graphicFrame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0F797-AF09-49EC-94AB-5FC5E2B2324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cover dir="r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12"/>
          <p:cNvGraphicFramePr>
            <a:graphicFrameLocks noChangeAspect="1"/>
          </p:cNvGraphicFramePr>
          <p:nvPr/>
        </p:nvGraphicFramePr>
        <p:xfrm>
          <a:off x="8243888" y="188913"/>
          <a:ext cx="657225" cy="792162"/>
        </p:xfrm>
        <a:graphic>
          <a:graphicData uri="http://schemas.openxmlformats.org/presentationml/2006/ole">
            <p:oleObj spid="_x0000_s102402" name="CorelDRAW" r:id="rId3" imgW="4760976" imgH="5745480" progId="">
              <p:embed/>
            </p:oleObj>
          </a:graphicData>
        </a:graphic>
      </p:graphicFrame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 smtClean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43D8F9-5884-4196-B4F7-B96E217497F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cover dir="r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12"/>
          <p:cNvGraphicFramePr>
            <a:graphicFrameLocks noChangeAspect="1"/>
          </p:cNvGraphicFramePr>
          <p:nvPr/>
        </p:nvGraphicFramePr>
        <p:xfrm>
          <a:off x="8243888" y="188913"/>
          <a:ext cx="657225" cy="792162"/>
        </p:xfrm>
        <a:graphic>
          <a:graphicData uri="http://schemas.openxmlformats.org/presentationml/2006/ole">
            <p:oleObj spid="_x0000_s103426" name="CorelDRAW" r:id="rId3" imgW="4760976" imgH="5745480" progId="">
              <p:embed/>
            </p:oleObj>
          </a:graphicData>
        </a:graphic>
      </p:graphicFrame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AC0812-5AFE-4D05-AEFC-296F89F426C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cover dir="r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12"/>
          <p:cNvGraphicFramePr>
            <a:graphicFrameLocks noChangeAspect="1"/>
          </p:cNvGraphicFramePr>
          <p:nvPr/>
        </p:nvGraphicFramePr>
        <p:xfrm>
          <a:off x="8243888" y="188913"/>
          <a:ext cx="657225" cy="792162"/>
        </p:xfrm>
        <a:graphic>
          <a:graphicData uri="http://schemas.openxmlformats.org/presentationml/2006/ole">
            <p:oleObj spid="_x0000_s104450" name="CorelDRAW" r:id="rId3" imgW="4760976" imgH="5745480" progId="">
              <p:embed/>
            </p:oleObj>
          </a:graphicData>
        </a:graphic>
      </p:graphicFrame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D7C997-0977-4C74-B74C-FD23D71F1DE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cover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12"/>
          <p:cNvGraphicFramePr>
            <a:graphicFrameLocks noChangeAspect="1"/>
          </p:cNvGraphicFramePr>
          <p:nvPr/>
        </p:nvGraphicFramePr>
        <p:xfrm>
          <a:off x="8243888" y="188913"/>
          <a:ext cx="657225" cy="792162"/>
        </p:xfrm>
        <a:graphic>
          <a:graphicData uri="http://schemas.openxmlformats.org/presentationml/2006/ole">
            <p:oleObj spid="_x0000_s82946" name="CorelDRAW" r:id="rId3" imgW="4760976" imgH="5745480" progId="">
              <p:embed/>
            </p:oleObj>
          </a:graphicData>
        </a:graphic>
      </p:graphicFrame>
      <p:grpSp>
        <p:nvGrpSpPr>
          <p:cNvPr id="6" name="Group 11"/>
          <p:cNvGrpSpPr>
            <a:grpSpLocks noChangeAspect="1"/>
          </p:cNvGrpSpPr>
          <p:nvPr userDrawn="1"/>
        </p:nvGrpSpPr>
        <p:grpSpPr bwMode="auto">
          <a:xfrm>
            <a:off x="131763" y="115888"/>
            <a:ext cx="1225550" cy="976312"/>
            <a:chOff x="158" y="119"/>
            <a:chExt cx="862" cy="687"/>
          </a:xfrm>
        </p:grpSpPr>
        <p:sp>
          <p:nvSpPr>
            <p:cNvPr id="7" name="AutoShape 10"/>
            <p:cNvSpPr>
              <a:spLocks noChangeAspect="1" noChangeArrowheads="1" noTextEdit="1"/>
            </p:cNvSpPr>
            <p:nvPr userDrawn="1"/>
          </p:nvSpPr>
          <p:spPr bwMode="auto">
            <a:xfrm>
              <a:off x="158" y="119"/>
              <a:ext cx="862" cy="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pic>
          <p:nvPicPr>
            <p:cNvPr id="8" name="Picture 12"/>
            <p:cNvPicPr>
              <a:picLocks noChangeAspect="1" noChangeArrowheads="1"/>
            </p:cNvPicPr>
            <p:nvPr userDrawn="1"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8" y="119"/>
              <a:ext cx="864" cy="6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</p:spTree>
  </p:cSld>
  <p:clrMapOvr>
    <a:masterClrMapping/>
  </p:clrMapOvr>
  <p:transition>
    <p:cover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12"/>
          <p:cNvGraphicFramePr>
            <a:graphicFrameLocks noChangeAspect="1"/>
          </p:cNvGraphicFramePr>
          <p:nvPr/>
        </p:nvGraphicFramePr>
        <p:xfrm>
          <a:off x="8243888" y="188913"/>
          <a:ext cx="657225" cy="792162"/>
        </p:xfrm>
        <a:graphic>
          <a:graphicData uri="http://schemas.openxmlformats.org/presentationml/2006/ole">
            <p:oleObj spid="_x0000_s83970" name="CorelDRAW" r:id="rId3" imgW="4760976" imgH="5745480" progId="">
              <p:embed/>
            </p:oleObj>
          </a:graphicData>
        </a:graphic>
      </p:graphicFrame>
      <p:grpSp>
        <p:nvGrpSpPr>
          <p:cNvPr id="8" name="Group 11"/>
          <p:cNvGrpSpPr>
            <a:grpSpLocks noChangeAspect="1"/>
          </p:cNvGrpSpPr>
          <p:nvPr userDrawn="1"/>
        </p:nvGrpSpPr>
        <p:grpSpPr bwMode="auto">
          <a:xfrm>
            <a:off x="131763" y="115888"/>
            <a:ext cx="1225550" cy="976312"/>
            <a:chOff x="158" y="119"/>
            <a:chExt cx="862" cy="687"/>
          </a:xfrm>
        </p:grpSpPr>
        <p:sp>
          <p:nvSpPr>
            <p:cNvPr id="9" name="AutoShape 10"/>
            <p:cNvSpPr>
              <a:spLocks noChangeAspect="1" noChangeArrowheads="1" noTextEdit="1"/>
            </p:cNvSpPr>
            <p:nvPr userDrawn="1"/>
          </p:nvSpPr>
          <p:spPr bwMode="auto">
            <a:xfrm>
              <a:off x="158" y="119"/>
              <a:ext cx="862" cy="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pic>
          <p:nvPicPr>
            <p:cNvPr id="10" name="Picture 12"/>
            <p:cNvPicPr>
              <a:picLocks noChangeAspect="1" noChangeArrowheads="1"/>
            </p:cNvPicPr>
            <p:nvPr userDrawn="1"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8" y="119"/>
              <a:ext cx="864" cy="6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</p:spTree>
  </p:cSld>
  <p:clrMapOvr>
    <a:masterClrMapping/>
  </p:clrMapOvr>
  <p:transition>
    <p:cover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12"/>
          <p:cNvGraphicFramePr>
            <a:graphicFrameLocks noChangeAspect="1"/>
          </p:cNvGraphicFramePr>
          <p:nvPr/>
        </p:nvGraphicFramePr>
        <p:xfrm>
          <a:off x="8243888" y="188913"/>
          <a:ext cx="657225" cy="792162"/>
        </p:xfrm>
        <a:graphic>
          <a:graphicData uri="http://schemas.openxmlformats.org/presentationml/2006/ole">
            <p:oleObj spid="_x0000_s84994" name="CorelDRAW" r:id="rId3" imgW="4760976" imgH="5745480" progId="">
              <p:embed/>
            </p:oleObj>
          </a:graphicData>
        </a:graphic>
      </p:graphicFrame>
      <p:grpSp>
        <p:nvGrpSpPr>
          <p:cNvPr id="4" name="Group 11"/>
          <p:cNvGrpSpPr>
            <a:grpSpLocks noChangeAspect="1"/>
          </p:cNvGrpSpPr>
          <p:nvPr userDrawn="1"/>
        </p:nvGrpSpPr>
        <p:grpSpPr bwMode="auto">
          <a:xfrm>
            <a:off x="131763" y="115888"/>
            <a:ext cx="1225550" cy="976312"/>
            <a:chOff x="158" y="119"/>
            <a:chExt cx="862" cy="687"/>
          </a:xfrm>
        </p:grpSpPr>
        <p:sp>
          <p:nvSpPr>
            <p:cNvPr id="5" name="AutoShape 10"/>
            <p:cNvSpPr>
              <a:spLocks noChangeAspect="1" noChangeArrowheads="1" noTextEdit="1"/>
            </p:cNvSpPr>
            <p:nvPr userDrawn="1"/>
          </p:nvSpPr>
          <p:spPr bwMode="auto">
            <a:xfrm>
              <a:off x="158" y="119"/>
              <a:ext cx="862" cy="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pic>
          <p:nvPicPr>
            <p:cNvPr id="6" name="Picture 12"/>
            <p:cNvPicPr>
              <a:picLocks noChangeAspect="1" noChangeArrowheads="1"/>
            </p:cNvPicPr>
            <p:nvPr userDrawn="1"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8" y="119"/>
              <a:ext cx="864" cy="6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</p:spTree>
  </p:cSld>
  <p:clrMapOvr>
    <a:masterClrMapping/>
  </p:clrMapOvr>
  <p:transition>
    <p:cover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2"/>
          <p:cNvGraphicFramePr>
            <a:graphicFrameLocks noChangeAspect="1"/>
          </p:cNvGraphicFramePr>
          <p:nvPr/>
        </p:nvGraphicFramePr>
        <p:xfrm>
          <a:off x="8243888" y="188913"/>
          <a:ext cx="657225" cy="792162"/>
        </p:xfrm>
        <a:graphic>
          <a:graphicData uri="http://schemas.openxmlformats.org/presentationml/2006/ole">
            <p:oleObj spid="_x0000_s86018" name="CorelDRAW" r:id="rId3" imgW="4760976" imgH="5745480" progId="">
              <p:embed/>
            </p:oleObj>
          </a:graphicData>
        </a:graphic>
      </p:graphicFrame>
      <p:grpSp>
        <p:nvGrpSpPr>
          <p:cNvPr id="3" name="Group 11"/>
          <p:cNvGrpSpPr>
            <a:grpSpLocks noChangeAspect="1"/>
          </p:cNvGrpSpPr>
          <p:nvPr userDrawn="1"/>
        </p:nvGrpSpPr>
        <p:grpSpPr bwMode="auto">
          <a:xfrm>
            <a:off x="131763" y="115888"/>
            <a:ext cx="1225550" cy="976312"/>
            <a:chOff x="158" y="119"/>
            <a:chExt cx="862" cy="687"/>
          </a:xfrm>
        </p:grpSpPr>
        <p:sp>
          <p:nvSpPr>
            <p:cNvPr id="4" name="AutoShape 10"/>
            <p:cNvSpPr>
              <a:spLocks noChangeAspect="1" noChangeArrowheads="1" noTextEdit="1"/>
            </p:cNvSpPr>
            <p:nvPr userDrawn="1"/>
          </p:nvSpPr>
          <p:spPr bwMode="auto">
            <a:xfrm>
              <a:off x="158" y="119"/>
              <a:ext cx="862" cy="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pic>
          <p:nvPicPr>
            <p:cNvPr id="5" name="Picture 12"/>
            <p:cNvPicPr>
              <a:picLocks noChangeAspect="1" noChangeArrowheads="1"/>
            </p:cNvPicPr>
            <p:nvPr userDrawn="1"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8" y="119"/>
              <a:ext cx="864" cy="6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>
    <p:cover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12"/>
          <p:cNvGraphicFramePr>
            <a:graphicFrameLocks noChangeAspect="1"/>
          </p:cNvGraphicFramePr>
          <p:nvPr/>
        </p:nvGraphicFramePr>
        <p:xfrm>
          <a:off x="8243888" y="188913"/>
          <a:ext cx="657225" cy="792162"/>
        </p:xfrm>
        <a:graphic>
          <a:graphicData uri="http://schemas.openxmlformats.org/presentationml/2006/ole">
            <p:oleObj spid="_x0000_s87042" name="CorelDRAW" r:id="rId3" imgW="4760976" imgH="5745480" progId="">
              <p:embed/>
            </p:oleObj>
          </a:graphicData>
        </a:graphic>
      </p:graphicFrame>
      <p:grpSp>
        <p:nvGrpSpPr>
          <p:cNvPr id="6" name="Group 11"/>
          <p:cNvGrpSpPr>
            <a:grpSpLocks noChangeAspect="1"/>
          </p:cNvGrpSpPr>
          <p:nvPr userDrawn="1"/>
        </p:nvGrpSpPr>
        <p:grpSpPr bwMode="auto">
          <a:xfrm>
            <a:off x="131763" y="115888"/>
            <a:ext cx="1225550" cy="976312"/>
            <a:chOff x="158" y="119"/>
            <a:chExt cx="862" cy="687"/>
          </a:xfrm>
        </p:grpSpPr>
        <p:sp>
          <p:nvSpPr>
            <p:cNvPr id="7" name="AutoShape 10"/>
            <p:cNvSpPr>
              <a:spLocks noChangeAspect="1" noChangeArrowheads="1" noTextEdit="1"/>
            </p:cNvSpPr>
            <p:nvPr userDrawn="1"/>
          </p:nvSpPr>
          <p:spPr bwMode="auto">
            <a:xfrm>
              <a:off x="158" y="119"/>
              <a:ext cx="862" cy="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pic>
          <p:nvPicPr>
            <p:cNvPr id="8" name="Picture 12"/>
            <p:cNvPicPr>
              <a:picLocks noChangeAspect="1" noChangeArrowheads="1"/>
            </p:cNvPicPr>
            <p:nvPr userDrawn="1"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8" y="119"/>
              <a:ext cx="864" cy="6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</p:spTree>
  </p:cSld>
  <p:clrMapOvr>
    <a:masterClrMapping/>
  </p:clrMapOvr>
  <p:transition>
    <p:cover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12"/>
          <p:cNvGraphicFramePr>
            <a:graphicFrameLocks noChangeAspect="1"/>
          </p:cNvGraphicFramePr>
          <p:nvPr/>
        </p:nvGraphicFramePr>
        <p:xfrm>
          <a:off x="8243888" y="188913"/>
          <a:ext cx="657225" cy="792162"/>
        </p:xfrm>
        <a:graphic>
          <a:graphicData uri="http://schemas.openxmlformats.org/presentationml/2006/ole">
            <p:oleObj spid="_x0000_s88066" name="CorelDRAW" r:id="rId3" imgW="4760976" imgH="5745480" progId="">
              <p:embed/>
            </p:oleObj>
          </a:graphicData>
        </a:graphic>
      </p:graphicFrame>
      <p:grpSp>
        <p:nvGrpSpPr>
          <p:cNvPr id="6" name="Group 11"/>
          <p:cNvGrpSpPr>
            <a:grpSpLocks noChangeAspect="1"/>
          </p:cNvGrpSpPr>
          <p:nvPr userDrawn="1"/>
        </p:nvGrpSpPr>
        <p:grpSpPr bwMode="auto">
          <a:xfrm>
            <a:off x="131763" y="115888"/>
            <a:ext cx="1225550" cy="976312"/>
            <a:chOff x="158" y="119"/>
            <a:chExt cx="862" cy="687"/>
          </a:xfrm>
        </p:grpSpPr>
        <p:sp>
          <p:nvSpPr>
            <p:cNvPr id="7" name="AutoShape 10"/>
            <p:cNvSpPr>
              <a:spLocks noChangeAspect="1" noChangeArrowheads="1" noTextEdit="1"/>
            </p:cNvSpPr>
            <p:nvPr userDrawn="1"/>
          </p:nvSpPr>
          <p:spPr bwMode="auto">
            <a:xfrm>
              <a:off x="158" y="119"/>
              <a:ext cx="862" cy="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pic>
          <p:nvPicPr>
            <p:cNvPr id="8" name="Picture 12"/>
            <p:cNvPicPr>
              <a:picLocks noChangeAspect="1" noChangeArrowheads="1"/>
            </p:cNvPicPr>
            <p:nvPr userDrawn="1"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8" y="119"/>
              <a:ext cx="864" cy="6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 smtClean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</p:spTree>
  </p:cSld>
  <p:clrMapOvr>
    <a:masterClrMapping/>
  </p:clrMapOvr>
  <p:transition>
    <p:cover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oleObject" Target="../embeddings/oleObject1.bin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vmlDrawing" Target="../drawings/vmlDrawing1.v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vmlDrawing" Target="../drawings/vmlDrawing16.vml"/><Relationship Id="rId18" Type="http://schemas.openxmlformats.org/officeDocument/2006/relationships/image" Target="../media/image6.emf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17" Type="http://schemas.openxmlformats.org/officeDocument/2006/relationships/oleObject" Target="../embeddings/oleObject16.bin"/><Relationship Id="rId2" Type="http://schemas.openxmlformats.org/officeDocument/2006/relationships/slideLayout" Target="../slideLayouts/slideLayout16.xml"/><Relationship Id="rId16" Type="http://schemas.openxmlformats.org/officeDocument/2006/relationships/image" Target="../media/image5.jpeg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image" Target="../media/image4.jpeg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vmlDrawing" Target="../drawings/vmlDrawing17.v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oleObject" Target="../embeddings/oleObject17.bin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7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12"/>
          <p:cNvGraphicFramePr>
            <a:graphicFrameLocks noChangeAspect="1"/>
          </p:cNvGraphicFramePr>
          <p:nvPr/>
        </p:nvGraphicFramePr>
        <p:xfrm>
          <a:off x="8243888" y="188913"/>
          <a:ext cx="657225" cy="792162"/>
        </p:xfrm>
        <a:graphic>
          <a:graphicData uri="http://schemas.openxmlformats.org/presentationml/2006/ole">
            <p:oleObj spid="_x0000_s1026" name="CorelDRAW" r:id="rId18" imgW="4760976" imgH="5745480" progId="">
              <p:embed/>
            </p:oleObj>
          </a:graphicData>
        </a:graphic>
      </p:graphicFrame>
      <p:grpSp>
        <p:nvGrpSpPr>
          <p:cNvPr id="1028" name="Group 11"/>
          <p:cNvGrpSpPr>
            <a:grpSpLocks noChangeAspect="1"/>
          </p:cNvGrpSpPr>
          <p:nvPr userDrawn="1"/>
        </p:nvGrpSpPr>
        <p:grpSpPr bwMode="auto">
          <a:xfrm>
            <a:off x="131763" y="115888"/>
            <a:ext cx="1225550" cy="976312"/>
            <a:chOff x="158" y="119"/>
            <a:chExt cx="862" cy="687"/>
          </a:xfrm>
        </p:grpSpPr>
        <p:sp>
          <p:nvSpPr>
            <p:cNvPr id="2" name="AutoShape 10"/>
            <p:cNvSpPr>
              <a:spLocks noChangeAspect="1" noChangeArrowheads="1" noTextEdit="1"/>
            </p:cNvSpPr>
            <p:nvPr userDrawn="1"/>
          </p:nvSpPr>
          <p:spPr bwMode="auto">
            <a:xfrm>
              <a:off x="158" y="119"/>
              <a:ext cx="862" cy="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pic>
          <p:nvPicPr>
            <p:cNvPr id="1030" name="Picture 12"/>
            <p:cNvPicPr>
              <a:picLocks noChangeAspect="1" noChangeArrowheads="1"/>
            </p:cNvPicPr>
            <p:nvPr userDrawn="1"/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8" y="119"/>
              <a:ext cx="864" cy="6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1" r:id="rId1"/>
    <p:sldLayoutId id="2147484092" r:id="rId2"/>
    <p:sldLayoutId id="2147484093" r:id="rId3"/>
    <p:sldLayoutId id="2147484094" r:id="rId4"/>
    <p:sldLayoutId id="2147484095" r:id="rId5"/>
    <p:sldLayoutId id="2147484096" r:id="rId6"/>
    <p:sldLayoutId id="2147484097" r:id="rId7"/>
    <p:sldLayoutId id="2147484098" r:id="rId8"/>
    <p:sldLayoutId id="2147484099" r:id="rId9"/>
    <p:sldLayoutId id="2147484100" r:id="rId10"/>
    <p:sldLayoutId id="2147484101" r:id="rId11"/>
    <p:sldLayoutId id="2147484102" r:id="rId12"/>
    <p:sldLayoutId id="2147484103" r:id="rId13"/>
    <p:sldLayoutId id="2147484104" r:id="rId14"/>
  </p:sldLayoutIdLst>
  <p:transition/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14" descr="Resim2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1588"/>
            <a:ext cx="9144000" cy="111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11" descr="Resim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1139825"/>
            <a:ext cx="9144000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 Box 9"/>
          <p:cNvSpPr txBox="1">
            <a:spLocks noChangeArrowheads="1"/>
          </p:cNvSpPr>
          <p:nvPr/>
        </p:nvSpPr>
        <p:spPr bwMode="auto">
          <a:xfrm>
            <a:off x="8072438" y="6559550"/>
            <a:ext cx="827087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lIns="36000" tIns="36000" rIns="36000" bIns="36000">
            <a:spAutoFit/>
          </a:bodyPr>
          <a:lstStyle>
            <a:lvl1pPr eaLnBrk="0" hangingPunct="0">
              <a:defRPr sz="1600" b="1">
                <a:solidFill>
                  <a:srgbClr val="003399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600" b="1">
                <a:solidFill>
                  <a:srgbClr val="003399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600" b="1">
                <a:solidFill>
                  <a:srgbClr val="003399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600" b="1">
                <a:solidFill>
                  <a:srgbClr val="003399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600" b="1">
                <a:solidFill>
                  <a:srgbClr val="003399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003399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003399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003399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003399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E08CCD17-8A17-4E98-B5F3-99D1DD72F80E}" type="slidenum">
              <a:rPr lang="tr-TR" sz="900" smtClean="0">
                <a:solidFill>
                  <a:schemeClr val="accent2"/>
                </a:solidFill>
                <a:latin typeface="Tahoma" pitchFamily="34" charset="0"/>
              </a:rPr>
              <a:pPr algn="r">
                <a:spcBef>
                  <a:spcPct val="50000"/>
                </a:spcBef>
                <a:defRPr/>
              </a:pPr>
              <a:t>‹#›</a:t>
            </a:fld>
            <a:r>
              <a:rPr lang="tr-TR" sz="900" smtClean="0">
                <a:solidFill>
                  <a:schemeClr val="accent2"/>
                </a:solidFill>
                <a:latin typeface="Tahoma" pitchFamily="34" charset="0"/>
              </a:rPr>
              <a:t>/87</a:t>
            </a:r>
          </a:p>
        </p:txBody>
      </p:sp>
      <p:sp>
        <p:nvSpPr>
          <p:cNvPr id="3" name="Line 10"/>
          <p:cNvSpPr>
            <a:spLocks noChangeShapeType="1"/>
          </p:cNvSpPr>
          <p:nvPr/>
        </p:nvSpPr>
        <p:spPr bwMode="auto">
          <a:xfrm flipH="1">
            <a:off x="0" y="6669088"/>
            <a:ext cx="8277225" cy="0"/>
          </a:xfrm>
          <a:prstGeom prst="line">
            <a:avLst/>
          </a:prstGeom>
          <a:noFill/>
          <a:ln w="76200" cmpd="tri">
            <a:solidFill>
              <a:srgbClr val="003366"/>
            </a:solidFill>
            <a:round/>
            <a:headEnd/>
            <a:tailEnd/>
          </a:ln>
        </p:spPr>
        <p:txBody>
          <a:bodyPr lIns="36000" tIns="36000" rIns="36000" bIns="36000"/>
          <a:lstStyle/>
          <a:p>
            <a:pPr>
              <a:defRPr/>
            </a:pPr>
            <a:endParaRPr lang="tr-TR"/>
          </a:p>
        </p:txBody>
      </p:sp>
      <p:graphicFrame>
        <p:nvGraphicFramePr>
          <p:cNvPr id="16386" name="Object 12"/>
          <p:cNvGraphicFramePr>
            <a:graphicFrameLocks noChangeAspect="1"/>
          </p:cNvGraphicFramePr>
          <p:nvPr/>
        </p:nvGraphicFramePr>
        <p:xfrm>
          <a:off x="8321675" y="33338"/>
          <a:ext cx="785813" cy="947737"/>
        </p:xfrm>
        <a:graphic>
          <a:graphicData uri="http://schemas.openxmlformats.org/presentationml/2006/ole">
            <p:oleObj spid="_x0000_s16386" name="CorelDRAW" r:id="rId17" imgW="4760976" imgH="5745480" progId="">
              <p:embed/>
            </p:oleObj>
          </a:graphicData>
        </a:graphic>
      </p:graphicFrame>
      <p:pic>
        <p:nvPicPr>
          <p:cNvPr id="16392" name="Picture 7"/>
          <p:cNvPicPr>
            <a:picLocks noChangeAspect="1" noChangeArrowheads="1"/>
          </p:cNvPicPr>
          <p:nvPr userDrawn="1"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107950" y="0"/>
            <a:ext cx="107950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80" r:id="rId1"/>
    <p:sldLayoutId id="2147484081" r:id="rId2"/>
    <p:sldLayoutId id="2147484082" r:id="rId3"/>
    <p:sldLayoutId id="2147484083" r:id="rId4"/>
    <p:sldLayoutId id="2147484084" r:id="rId5"/>
    <p:sldLayoutId id="2147484085" r:id="rId6"/>
    <p:sldLayoutId id="2147484086" r:id="rId7"/>
    <p:sldLayoutId id="2147484087" r:id="rId8"/>
    <p:sldLayoutId id="2147484088" r:id="rId9"/>
    <p:sldLayoutId id="2147484089" r:id="rId10"/>
    <p:sldLayoutId id="2147484090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628775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fontAlgn="auto">
              <a:spcBef>
                <a:spcPts val="0"/>
              </a:spcBef>
              <a:spcAft>
                <a:spcPts val="0"/>
              </a:spcAft>
              <a:defRPr sz="1400" b="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 b="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b="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E221B68-C6E6-46E1-9EBB-BB28C1491B4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  <p:graphicFrame>
        <p:nvGraphicFramePr>
          <p:cNvPr id="17410" name="Object 12"/>
          <p:cNvGraphicFramePr>
            <a:graphicFrameLocks noChangeAspect="1"/>
          </p:cNvGraphicFramePr>
          <p:nvPr/>
        </p:nvGraphicFramePr>
        <p:xfrm>
          <a:off x="8243888" y="188913"/>
          <a:ext cx="657225" cy="792162"/>
        </p:xfrm>
        <a:graphic>
          <a:graphicData uri="http://schemas.openxmlformats.org/presentationml/2006/ole">
            <p:oleObj spid="_x0000_s17410" name="CorelDRAW" r:id="rId15" imgW="4760976" imgH="5745480" progId="">
              <p:embed/>
            </p:oleObj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4105" r:id="rId1"/>
    <p:sldLayoutId id="2147484106" r:id="rId2"/>
    <p:sldLayoutId id="2147484107" r:id="rId3"/>
    <p:sldLayoutId id="2147484108" r:id="rId4"/>
    <p:sldLayoutId id="2147484109" r:id="rId5"/>
    <p:sldLayoutId id="2147484110" r:id="rId6"/>
    <p:sldLayoutId id="2147484111" r:id="rId7"/>
    <p:sldLayoutId id="2147484112" r:id="rId8"/>
    <p:sldLayoutId id="2147484113" r:id="rId9"/>
    <p:sldLayoutId id="2147484114" r:id="rId10"/>
    <p:sldLayoutId id="2147484115" r:id="rId11"/>
  </p:sldLayoutIdLst>
  <p:transition/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hezarfen.mgm.gov.tr/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gm.gov.tr/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5.jpeg"/><Relationship Id="rId4" Type="http://schemas.openxmlformats.org/officeDocument/2006/relationships/image" Target="../media/image6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hezarfen.mgm.gov.tr/" TargetMode="External"/><Relationship Id="rId5" Type="http://schemas.openxmlformats.org/officeDocument/2006/relationships/image" Target="../media/image69.jpeg"/><Relationship Id="rId4" Type="http://schemas.openxmlformats.org/officeDocument/2006/relationships/image" Target="../media/image6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l="3386" t="2061" r="1217" b="372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6024" y="5373216"/>
            <a:ext cx="8532440" cy="1142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7" descr="C:\Users\fdagli\Desktop\Resim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1880" y="2636912"/>
            <a:ext cx="2088232" cy="2311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11 Dikdörtgen"/>
          <p:cNvSpPr>
            <a:spLocks noChangeArrowheads="1"/>
          </p:cNvSpPr>
          <p:nvPr/>
        </p:nvSpPr>
        <p:spPr bwMode="auto">
          <a:xfrm>
            <a:off x="0" y="1052736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WEATHER FORECASTING , WARNING and NWP ACTIVITIES </a:t>
            </a: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AT</a:t>
            </a:r>
            <a:r>
              <a:rPr lang="tr-TR" sz="2400" dirty="0" smtClean="0">
                <a:solidFill>
                  <a:srgbClr val="0000FF"/>
                </a:solidFill>
                <a:latin typeface="Calibri" pitchFamily="34" charset="0"/>
              </a:rPr>
              <a:t> </a:t>
            </a: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TSMS</a:t>
            </a:r>
            <a:endParaRPr lang="en-US" sz="2400" dirty="0" smtClean="0">
              <a:solidFill>
                <a:srgbClr val="0000FF"/>
              </a:solidFill>
              <a:latin typeface="Calibri" pitchFamily="34" charset="0"/>
            </a:endParaRPr>
          </a:p>
          <a:p>
            <a:pPr algn="ctr"/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&amp;</a:t>
            </a:r>
          </a:p>
          <a:p>
            <a:pPr algn="ctr"/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COOPERATION OPPO</a:t>
            </a:r>
            <a:r>
              <a:rPr lang="tr-TR" sz="2400" dirty="0" smtClean="0">
                <a:solidFill>
                  <a:srgbClr val="0000FF"/>
                </a:solidFill>
                <a:latin typeface="Calibri" pitchFamily="34" charset="0"/>
              </a:rPr>
              <a:t>R</a:t>
            </a: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TUN</a:t>
            </a:r>
            <a:r>
              <a:rPr lang="tr-TR" sz="2400" dirty="0" smtClean="0">
                <a:solidFill>
                  <a:srgbClr val="0000FF"/>
                </a:solidFill>
                <a:latin typeface="Calibri" pitchFamily="34" charset="0"/>
              </a:rPr>
              <a:t>I</a:t>
            </a: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TIES AMONG D-8 PARTIES</a:t>
            </a:r>
            <a:endParaRPr lang="en-US" sz="1400" dirty="0" smtClean="0">
              <a:solidFill>
                <a:srgbClr val="0000FF"/>
              </a:solidFill>
              <a:latin typeface="Calibri" pitchFamily="34" charset="0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0" y="-27384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cap="all" dirty="0" smtClean="0">
                <a:solidFill>
                  <a:srgbClr val="FF0000"/>
                </a:solidFill>
                <a:latin typeface="Calibri" pitchFamily="34" charset="0"/>
              </a:rPr>
              <a:t>Republic of Turkey </a:t>
            </a:r>
            <a:endParaRPr lang="tr-TR" sz="2000" cap="all" dirty="0" smtClean="0">
              <a:solidFill>
                <a:srgbClr val="FF0000"/>
              </a:solidFill>
              <a:latin typeface="Calibri" pitchFamily="34" charset="0"/>
            </a:endParaRPr>
          </a:p>
          <a:p>
            <a:pPr algn="ctr"/>
            <a:r>
              <a:rPr lang="en-US" sz="2000" cap="all" dirty="0" smtClean="0">
                <a:solidFill>
                  <a:srgbClr val="FF0000"/>
                </a:solidFill>
                <a:latin typeface="Calibri" pitchFamily="34" charset="0"/>
              </a:rPr>
              <a:t>Ministry of Forestry and Water Affairs</a:t>
            </a:r>
            <a:r>
              <a:rPr lang="tr-TR" sz="2000" cap="all" dirty="0" smtClean="0">
                <a:solidFill>
                  <a:srgbClr val="FF0000"/>
                </a:solidFill>
                <a:latin typeface="Calibri" pitchFamily="34" charset="0"/>
              </a:rPr>
              <a:t> </a:t>
            </a:r>
          </a:p>
          <a:p>
            <a:pPr algn="ctr"/>
            <a:r>
              <a:rPr lang="en-US" sz="2000" cap="all" dirty="0" smtClean="0">
                <a:solidFill>
                  <a:srgbClr val="FF0000"/>
                </a:solidFill>
                <a:latin typeface="Calibri" pitchFamily="34" charset="0"/>
              </a:rPr>
              <a:t>General Directorate of Meteorology</a:t>
            </a:r>
            <a:endParaRPr lang="tr-TR" sz="20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4294967295"/>
          </p:nvPr>
        </p:nvSpPr>
        <p:spPr>
          <a:xfrm>
            <a:off x="8460432" y="6492875"/>
            <a:ext cx="611560" cy="365125"/>
          </a:xfrm>
          <a:prstGeom prst="rect">
            <a:avLst/>
          </a:prstGeom>
        </p:spPr>
        <p:txBody>
          <a:bodyPr/>
          <a:lstStyle/>
          <a:p>
            <a:fld id="{5361C1BF-906F-4B23-820C-C7A882B1F46A}" type="slidenum">
              <a:rPr lang="tr-TR" b="1" smtClean="0">
                <a:solidFill>
                  <a:schemeClr val="bg1">
                    <a:lumMod val="50000"/>
                  </a:schemeClr>
                </a:solidFill>
              </a:rPr>
              <a:pPr/>
              <a:t>1</a:t>
            </a:fld>
            <a:r>
              <a:rPr lang="tr-TR" b="1" dirty="0" smtClean="0">
                <a:solidFill>
                  <a:schemeClr val="bg1">
                    <a:lumMod val="50000"/>
                  </a:schemeClr>
                </a:solidFill>
              </a:rPr>
              <a:t>/35</a:t>
            </a:r>
            <a:endParaRPr lang="tr-TR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0" y="4941168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err="1" smtClean="0">
                <a:solidFill>
                  <a:srgbClr val="3224EC"/>
                </a:solidFill>
              </a:rPr>
              <a:t>Mehmet</a:t>
            </a:r>
            <a:r>
              <a:rPr lang="en-US" b="1" dirty="0" smtClean="0">
                <a:solidFill>
                  <a:srgbClr val="3224EC"/>
                </a:solidFill>
              </a:rPr>
              <a:t> </a:t>
            </a:r>
            <a:r>
              <a:rPr lang="en-US" b="1" dirty="0" err="1" smtClean="0">
                <a:solidFill>
                  <a:srgbClr val="3224EC"/>
                </a:solidFill>
              </a:rPr>
              <a:t>Fatih</a:t>
            </a:r>
            <a:r>
              <a:rPr lang="en-US" b="1" dirty="0" smtClean="0">
                <a:solidFill>
                  <a:srgbClr val="3224EC"/>
                </a:solidFill>
              </a:rPr>
              <a:t> BÜYÜKKASABBAŞI</a:t>
            </a:r>
          </a:p>
          <a:p>
            <a:pPr algn="ctr"/>
            <a:r>
              <a:rPr lang="en-US" dirty="0" smtClean="0">
                <a:solidFill>
                  <a:srgbClr val="3224EC"/>
                </a:solidFill>
              </a:rPr>
              <a:t>Head, Weather Forecasting Department</a:t>
            </a:r>
            <a:endParaRPr lang="en-US" b="1" dirty="0">
              <a:solidFill>
                <a:srgbClr val="3224EC"/>
              </a:solidFill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899592" y="1373867"/>
            <a:ext cx="7272808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lvl="2">
              <a:buClr>
                <a:srgbClr val="C00000"/>
              </a:buClr>
              <a:buFont typeface="Wingdings" pitchFamily="2" charset="2"/>
              <a:buChar char="ü"/>
            </a:pPr>
            <a:r>
              <a:rPr lang="en-US" sz="2400" dirty="0" smtClean="0">
                <a:solidFill>
                  <a:srgbClr val="66CCFF"/>
                </a:solidFill>
                <a:latin typeface="Calibri" pitchFamily="34" charset="0"/>
              </a:rPr>
              <a:t> Weather forecasting and warnings</a:t>
            </a:r>
          </a:p>
          <a:p>
            <a:pPr marL="0" lvl="2">
              <a:buClr>
                <a:srgbClr val="C00000"/>
              </a:buClr>
            </a:pPr>
            <a:endParaRPr lang="en-US" sz="2400" dirty="0" smtClean="0">
              <a:solidFill>
                <a:srgbClr val="0000FF"/>
              </a:solidFill>
              <a:latin typeface="Calibri" pitchFamily="34" charset="0"/>
            </a:endParaRPr>
          </a:p>
          <a:p>
            <a:pPr marL="0" lvl="2">
              <a:buClr>
                <a:srgbClr val="C00000"/>
              </a:buClr>
              <a:buFont typeface="Wingdings" pitchFamily="2" charset="2"/>
              <a:buChar char="ü"/>
            </a:pPr>
            <a:r>
              <a:rPr lang="en-US" sz="2400" u="sng" dirty="0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US" sz="2400" dirty="0" smtClean="0">
                <a:solidFill>
                  <a:srgbClr val="C00000"/>
                </a:solidFill>
                <a:latin typeface="Calibri" pitchFamily="34" charset="0"/>
              </a:rPr>
              <a:t>Numerical Weather Prediction</a:t>
            </a:r>
          </a:p>
          <a:p>
            <a:pPr marL="0" lvl="2">
              <a:buClr>
                <a:srgbClr val="C00000"/>
              </a:buClr>
            </a:pPr>
            <a:endParaRPr lang="en-US" sz="2400" dirty="0" smtClean="0">
              <a:solidFill>
                <a:srgbClr val="66CCFF"/>
              </a:solidFill>
              <a:latin typeface="Calibri" pitchFamily="34" charset="0"/>
            </a:endParaRPr>
          </a:p>
          <a:p>
            <a:pPr marL="0" lvl="2">
              <a:buClr>
                <a:srgbClr val="C00000"/>
              </a:buClr>
              <a:buFont typeface="Wingdings" pitchFamily="2" charset="2"/>
              <a:buChar char="ü"/>
            </a:pPr>
            <a:r>
              <a:rPr lang="en-US" sz="2400" dirty="0" smtClean="0">
                <a:solidFill>
                  <a:srgbClr val="66CCFF"/>
                </a:solidFill>
                <a:latin typeface="Calibri" pitchFamily="34" charset="0"/>
              </a:rPr>
              <a:t> </a:t>
            </a:r>
            <a:r>
              <a:rPr lang="tr-TR" sz="2400" dirty="0" err="1" smtClean="0">
                <a:solidFill>
                  <a:srgbClr val="66CCFF"/>
                </a:solidFill>
                <a:latin typeface="Calibri" pitchFamily="34" charset="0"/>
              </a:rPr>
              <a:t>Meteorological</a:t>
            </a:r>
            <a:r>
              <a:rPr lang="tr-TR" sz="2400" dirty="0" smtClean="0">
                <a:solidFill>
                  <a:srgbClr val="66CCFF"/>
                </a:solidFill>
                <a:latin typeface="Calibri" pitchFamily="34" charset="0"/>
              </a:rPr>
              <a:t> </a:t>
            </a:r>
            <a:r>
              <a:rPr lang="tr-TR" sz="2400" dirty="0" err="1" smtClean="0">
                <a:solidFill>
                  <a:srgbClr val="66CCFF"/>
                </a:solidFill>
                <a:latin typeface="Calibri" pitchFamily="34" charset="0"/>
              </a:rPr>
              <a:t>Remote</a:t>
            </a:r>
            <a:r>
              <a:rPr lang="tr-TR" sz="2400" dirty="0" smtClean="0">
                <a:solidFill>
                  <a:srgbClr val="66CCFF"/>
                </a:solidFill>
                <a:latin typeface="Calibri" pitchFamily="34" charset="0"/>
              </a:rPr>
              <a:t> </a:t>
            </a:r>
            <a:r>
              <a:rPr lang="tr-TR" sz="2400" dirty="0" err="1" smtClean="0">
                <a:solidFill>
                  <a:srgbClr val="66CCFF"/>
                </a:solidFill>
                <a:latin typeface="Calibri" pitchFamily="34" charset="0"/>
              </a:rPr>
              <a:t>Sensing</a:t>
            </a:r>
            <a:endParaRPr lang="en-US" sz="2400" dirty="0" smtClean="0">
              <a:solidFill>
                <a:srgbClr val="66CCFF"/>
              </a:solidFill>
              <a:latin typeface="Calibri" pitchFamily="34" charset="0"/>
            </a:endParaRPr>
          </a:p>
          <a:p>
            <a:pPr marL="0" lvl="2">
              <a:buClr>
                <a:srgbClr val="C00000"/>
              </a:buClr>
            </a:pPr>
            <a:endParaRPr lang="en-US" sz="2400" dirty="0" smtClean="0">
              <a:solidFill>
                <a:srgbClr val="66CCFF"/>
              </a:solidFill>
              <a:latin typeface="Calibri" pitchFamily="34" charset="0"/>
            </a:endParaRPr>
          </a:p>
          <a:p>
            <a:pPr marL="0" lvl="2">
              <a:buClr>
                <a:srgbClr val="C00000"/>
              </a:buClr>
              <a:buFont typeface="Wingdings" pitchFamily="2" charset="2"/>
              <a:buChar char="ü"/>
            </a:pPr>
            <a:r>
              <a:rPr lang="en-US" sz="2400" dirty="0" smtClean="0">
                <a:solidFill>
                  <a:srgbClr val="66CCFF"/>
                </a:solidFill>
                <a:latin typeface="Calibri" pitchFamily="34" charset="0"/>
              </a:rPr>
              <a:t> Marine </a:t>
            </a:r>
            <a:r>
              <a:rPr lang="tr-TR" sz="2400" dirty="0" smtClean="0">
                <a:solidFill>
                  <a:srgbClr val="66CCFF"/>
                </a:solidFill>
                <a:latin typeface="Calibri" pitchFamily="34" charset="0"/>
              </a:rPr>
              <a:t>M</a:t>
            </a:r>
            <a:r>
              <a:rPr lang="en-US" sz="2400" dirty="0" err="1" smtClean="0">
                <a:solidFill>
                  <a:srgbClr val="66CCFF"/>
                </a:solidFill>
                <a:latin typeface="Calibri" pitchFamily="34" charset="0"/>
              </a:rPr>
              <a:t>eteorology</a:t>
            </a:r>
            <a:endParaRPr lang="en-US" sz="2400" dirty="0" smtClean="0">
              <a:solidFill>
                <a:srgbClr val="66CCFF"/>
              </a:solidFill>
              <a:latin typeface="Calibri" pitchFamily="34" charset="0"/>
            </a:endParaRPr>
          </a:p>
          <a:p>
            <a:pPr marL="0" lvl="2">
              <a:buClr>
                <a:srgbClr val="C00000"/>
              </a:buClr>
            </a:pPr>
            <a:endParaRPr lang="en-US" sz="2400" dirty="0" smtClean="0">
              <a:solidFill>
                <a:srgbClr val="66CCFF"/>
              </a:solidFill>
              <a:latin typeface="Calibri" pitchFamily="34" charset="0"/>
            </a:endParaRPr>
          </a:p>
          <a:p>
            <a:pPr marL="0" lvl="2">
              <a:buClr>
                <a:srgbClr val="C00000"/>
              </a:buClr>
              <a:buFont typeface="Wingdings" pitchFamily="2" charset="2"/>
              <a:buChar char="ü"/>
            </a:pPr>
            <a:r>
              <a:rPr lang="en-US" sz="2400" dirty="0" smtClean="0">
                <a:solidFill>
                  <a:srgbClr val="66CCFF"/>
                </a:solidFill>
                <a:latin typeface="Calibri" pitchFamily="34" charset="0"/>
              </a:rPr>
              <a:t> Aviation </a:t>
            </a:r>
            <a:r>
              <a:rPr lang="tr-TR" sz="2400" dirty="0" smtClean="0">
                <a:solidFill>
                  <a:srgbClr val="66CCFF"/>
                </a:solidFill>
                <a:latin typeface="Calibri" pitchFamily="34" charset="0"/>
              </a:rPr>
              <a:t>M</a:t>
            </a:r>
            <a:r>
              <a:rPr lang="en-US" sz="2400" dirty="0" err="1" smtClean="0">
                <a:solidFill>
                  <a:srgbClr val="66CCFF"/>
                </a:solidFill>
                <a:latin typeface="Calibri" pitchFamily="34" charset="0"/>
              </a:rPr>
              <a:t>eteorology</a:t>
            </a:r>
            <a:endParaRPr lang="en-US" sz="2400" dirty="0" smtClean="0">
              <a:solidFill>
                <a:srgbClr val="66CCFF"/>
              </a:solidFill>
              <a:latin typeface="Calibri" pitchFamily="34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0" y="303039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 smtClean="0">
                <a:solidFill>
                  <a:srgbClr val="FF0000"/>
                </a:solidFill>
              </a:rPr>
              <a:t>NUMERICAL WEATHER PREDICTION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3"/>
          <p:cNvGrpSpPr>
            <a:grpSpLocks/>
          </p:cNvGrpSpPr>
          <p:nvPr/>
        </p:nvGrpSpPr>
        <p:grpSpPr bwMode="auto">
          <a:xfrm>
            <a:off x="2195736" y="3140670"/>
            <a:ext cx="4896346" cy="3384674"/>
            <a:chOff x="253" y="1113"/>
            <a:chExt cx="3392" cy="2265"/>
          </a:xfrm>
        </p:grpSpPr>
        <p:pic>
          <p:nvPicPr>
            <p:cNvPr id="13" name="Picture 4" descr="aladin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5496" t="18707" r="5867" b="8160"/>
            <a:stretch>
              <a:fillRect/>
            </a:stretch>
          </p:blipFill>
          <p:spPr bwMode="auto">
            <a:xfrm>
              <a:off x="253" y="1113"/>
              <a:ext cx="1953" cy="20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Line 5"/>
            <p:cNvSpPr>
              <a:spLocks noChangeShapeType="1"/>
            </p:cNvSpPr>
            <p:nvPr/>
          </p:nvSpPr>
          <p:spPr bwMode="auto">
            <a:xfrm>
              <a:off x="1496" y="1814"/>
              <a:ext cx="2029" cy="27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anchor="ctr"/>
            <a:lstStyle/>
            <a:p>
              <a:endParaRPr lang="tr-TR"/>
            </a:p>
          </p:txBody>
        </p:sp>
        <p:sp>
          <p:nvSpPr>
            <p:cNvPr id="15" name="Line 6"/>
            <p:cNvSpPr>
              <a:spLocks noChangeShapeType="1"/>
            </p:cNvSpPr>
            <p:nvPr/>
          </p:nvSpPr>
          <p:spPr bwMode="auto">
            <a:xfrm>
              <a:off x="989" y="1848"/>
              <a:ext cx="937" cy="41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anchor="ctr"/>
            <a:lstStyle/>
            <a:p>
              <a:endParaRPr lang="tr-TR"/>
            </a:p>
          </p:txBody>
        </p:sp>
        <p:sp>
          <p:nvSpPr>
            <p:cNvPr id="16" name="Line 7"/>
            <p:cNvSpPr>
              <a:spLocks noChangeShapeType="1"/>
            </p:cNvSpPr>
            <p:nvPr/>
          </p:nvSpPr>
          <p:spPr bwMode="auto">
            <a:xfrm>
              <a:off x="1530" y="2158"/>
              <a:ext cx="2115" cy="105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anchor="ctr"/>
            <a:lstStyle/>
            <a:p>
              <a:endParaRPr lang="tr-TR"/>
            </a:p>
          </p:txBody>
        </p:sp>
        <p:sp>
          <p:nvSpPr>
            <p:cNvPr id="17" name="Line 8"/>
            <p:cNvSpPr>
              <a:spLocks noChangeShapeType="1"/>
            </p:cNvSpPr>
            <p:nvPr/>
          </p:nvSpPr>
          <p:spPr bwMode="auto">
            <a:xfrm>
              <a:off x="1032" y="2192"/>
              <a:ext cx="1031" cy="118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anchor="ctr"/>
            <a:lstStyle/>
            <a:p>
              <a:endParaRPr lang="tr-TR"/>
            </a:p>
          </p:txBody>
        </p:sp>
        <p:pic>
          <p:nvPicPr>
            <p:cNvPr id="18" name="Picture 9" descr="turkey_domain"/>
            <p:cNvPicPr>
              <a:picLocks noChangeAspect="1" noChangeArrowheads="1"/>
            </p:cNvPicPr>
            <p:nvPr/>
          </p:nvPicPr>
          <p:blipFill>
            <a:blip r:embed="rId4" cstate="print"/>
            <a:srcRect l="5133" t="25470" r="6429" b="25845"/>
            <a:stretch>
              <a:fillRect/>
            </a:stretch>
          </p:blipFill>
          <p:spPr bwMode="auto">
            <a:xfrm rot="-338223">
              <a:off x="1971" y="2155"/>
              <a:ext cx="1637" cy="11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250825" y="1196752"/>
            <a:ext cx="8642350" cy="50405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algn="ctr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sz="2400" dirty="0" smtClean="0">
                <a:solidFill>
                  <a:srgbClr val="3333FF"/>
                </a:solidFill>
                <a:latin typeface="Calibri" pitchFamily="34" charset="0"/>
              </a:rPr>
              <a:t>MWP Models at TSMS</a:t>
            </a: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1271588" y="392113"/>
            <a:ext cx="6799262" cy="2730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899592" y="1768748"/>
            <a:ext cx="7704137" cy="230832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65113" indent="-265113">
              <a:buFont typeface="Wingdings" pitchFamily="2" charset="2"/>
              <a:buChar char="ü"/>
            </a:pPr>
            <a:r>
              <a:rPr lang="en-US" sz="2400" b="1" dirty="0">
                <a:solidFill>
                  <a:srgbClr val="C00000"/>
                </a:solidFill>
                <a:latin typeface="Calibri" pitchFamily="34" charset="0"/>
              </a:rPr>
              <a:t>Medium and Long </a:t>
            </a:r>
            <a:r>
              <a:rPr lang="en-US" sz="2400" b="1" dirty="0" smtClean="0">
                <a:solidFill>
                  <a:srgbClr val="C00000"/>
                </a:solidFill>
                <a:latin typeface="Calibri" pitchFamily="34" charset="0"/>
              </a:rPr>
              <a:t>Range and Seasonal </a:t>
            </a:r>
            <a:r>
              <a:rPr lang="en-US" sz="2400" b="1" dirty="0">
                <a:solidFill>
                  <a:srgbClr val="C00000"/>
                </a:solidFill>
                <a:latin typeface="Calibri" pitchFamily="34" charset="0"/>
              </a:rPr>
              <a:t>Forecasting</a:t>
            </a:r>
            <a:r>
              <a:rPr lang="en-US" sz="2400" b="1" dirty="0">
                <a:solidFill>
                  <a:srgbClr val="0000FF"/>
                </a:solidFill>
                <a:latin typeface="Calibri" pitchFamily="34" charset="0"/>
              </a:rPr>
              <a:t>: IFS, </a:t>
            </a:r>
            <a:r>
              <a:rPr lang="en-US" sz="2400" b="1" dirty="0" smtClean="0">
                <a:solidFill>
                  <a:srgbClr val="0000FF"/>
                </a:solidFill>
                <a:latin typeface="Calibri" pitchFamily="34" charset="0"/>
              </a:rPr>
              <a:t>EPS, Monthly and </a:t>
            </a:r>
            <a:r>
              <a:rPr lang="en-US" sz="2400" b="1" dirty="0">
                <a:solidFill>
                  <a:srgbClr val="0000FF"/>
                </a:solidFill>
                <a:latin typeface="Calibri" pitchFamily="34" charset="0"/>
              </a:rPr>
              <a:t>Seasonal </a:t>
            </a:r>
            <a:r>
              <a:rPr lang="en-US" sz="2400" b="1" dirty="0" smtClean="0">
                <a:solidFill>
                  <a:srgbClr val="0000FF"/>
                </a:solidFill>
                <a:latin typeface="Calibri" pitchFamily="34" charset="0"/>
              </a:rPr>
              <a:t>Forecast(ECMWF)</a:t>
            </a:r>
            <a:endParaRPr lang="en-US" sz="2400" b="1" dirty="0">
              <a:solidFill>
                <a:srgbClr val="0000FF"/>
              </a:solidFill>
              <a:latin typeface="Calibri" pitchFamily="34" charset="0"/>
            </a:endParaRPr>
          </a:p>
          <a:p>
            <a:pPr marL="265113" indent="-265113">
              <a:buFont typeface="Wingdings" pitchFamily="2" charset="2"/>
              <a:buChar char="ü"/>
            </a:pPr>
            <a:endParaRPr lang="en-US" sz="2400" dirty="0">
              <a:solidFill>
                <a:srgbClr val="C00000"/>
              </a:solidFill>
              <a:latin typeface="Calibri" pitchFamily="34" charset="0"/>
            </a:endParaRPr>
          </a:p>
          <a:p>
            <a:pPr marL="265113" indent="-265113">
              <a:buFont typeface="Wingdings" pitchFamily="2" charset="2"/>
              <a:buChar char="ü"/>
            </a:pPr>
            <a:r>
              <a:rPr lang="en-US" sz="2400" b="1" dirty="0" smtClean="0">
                <a:solidFill>
                  <a:srgbClr val="C00000"/>
                </a:solidFill>
                <a:latin typeface="Calibri" pitchFamily="34" charset="0"/>
              </a:rPr>
              <a:t>Short </a:t>
            </a:r>
            <a:r>
              <a:rPr lang="en-US" sz="2400" b="1" dirty="0">
                <a:solidFill>
                  <a:srgbClr val="C00000"/>
                </a:solidFill>
                <a:latin typeface="Calibri" pitchFamily="34" charset="0"/>
              </a:rPr>
              <a:t>Range Forecasting: </a:t>
            </a:r>
            <a:r>
              <a:rPr lang="en-US" sz="2400" b="1" dirty="0" smtClean="0">
                <a:solidFill>
                  <a:srgbClr val="0000FF"/>
                </a:solidFill>
                <a:latin typeface="Calibri" pitchFamily="34" charset="0"/>
              </a:rPr>
              <a:t>ALADIN, MM5 and WRF</a:t>
            </a:r>
            <a:endParaRPr lang="en-US" sz="2400" b="1" dirty="0">
              <a:solidFill>
                <a:srgbClr val="0000FF"/>
              </a:solidFill>
              <a:latin typeface="Calibri" pitchFamily="34" charset="0"/>
            </a:endParaRPr>
          </a:p>
          <a:p>
            <a:pPr marL="265113" indent="-265113">
              <a:buFont typeface="Wingdings" pitchFamily="2" charset="2"/>
              <a:buChar char="ü"/>
            </a:pPr>
            <a:endParaRPr lang="en-US" sz="2400" b="1" dirty="0">
              <a:solidFill>
                <a:srgbClr val="C00000"/>
              </a:solidFill>
              <a:latin typeface="Calibri" pitchFamily="34" charset="0"/>
            </a:endParaRPr>
          </a:p>
          <a:p>
            <a:pPr marL="265113" indent="-265113">
              <a:buFont typeface="Wingdings" pitchFamily="2" charset="2"/>
              <a:buChar char="ü"/>
            </a:pPr>
            <a:r>
              <a:rPr lang="en-US" sz="2400" b="1" dirty="0">
                <a:solidFill>
                  <a:srgbClr val="C00000"/>
                </a:solidFill>
                <a:latin typeface="Calibri" pitchFamily="34" charset="0"/>
              </a:rPr>
              <a:t>Wave Forecasting: </a:t>
            </a:r>
            <a:r>
              <a:rPr lang="en-US" sz="2400" b="1" dirty="0" smtClean="0">
                <a:solidFill>
                  <a:srgbClr val="0000FF"/>
                </a:solidFill>
                <a:latin typeface="Calibri" pitchFamily="34" charset="0"/>
              </a:rPr>
              <a:t>METU-3, ECMWF Wave Models</a:t>
            </a:r>
            <a:endParaRPr lang="en-US" sz="2400" dirty="0">
              <a:solidFill>
                <a:srgbClr val="0000FF"/>
              </a:solidFill>
              <a:latin typeface="Calibri" pitchFamily="34" charset="0"/>
            </a:endParaRPr>
          </a:p>
        </p:txBody>
      </p:sp>
      <p:sp>
        <p:nvSpPr>
          <p:cNvPr id="19" name="18 Metin kutusu"/>
          <p:cNvSpPr txBox="1"/>
          <p:nvPr/>
        </p:nvSpPr>
        <p:spPr>
          <a:xfrm>
            <a:off x="0" y="303039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 smtClean="0">
                <a:solidFill>
                  <a:srgbClr val="FF0000"/>
                </a:solidFill>
              </a:rPr>
              <a:t>NUMERICAL WEATHER PREDICTION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179388" y="1628775"/>
            <a:ext cx="15128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tr-TR" sz="1400"/>
          </a:p>
        </p:txBody>
      </p:sp>
      <p:grpSp>
        <p:nvGrpSpPr>
          <p:cNvPr id="2" name="22 Grup"/>
          <p:cNvGrpSpPr>
            <a:grpSpLocks/>
          </p:cNvGrpSpPr>
          <p:nvPr/>
        </p:nvGrpSpPr>
        <p:grpSpPr bwMode="auto">
          <a:xfrm>
            <a:off x="250701" y="2290465"/>
            <a:ext cx="8713787" cy="4306887"/>
            <a:chOff x="179512" y="1628800"/>
            <a:chExt cx="8712968" cy="4306863"/>
          </a:xfrm>
        </p:grpSpPr>
        <p:sp>
          <p:nvSpPr>
            <p:cNvPr id="11" name="Line 6"/>
            <p:cNvSpPr>
              <a:spLocks noChangeShapeType="1"/>
            </p:cNvSpPr>
            <p:nvPr/>
          </p:nvSpPr>
          <p:spPr bwMode="auto">
            <a:xfrm>
              <a:off x="539750" y="5516563"/>
              <a:ext cx="7993063" cy="0"/>
            </a:xfrm>
            <a:prstGeom prst="line">
              <a:avLst/>
            </a:prstGeom>
            <a:noFill/>
            <a:ln w="76200">
              <a:solidFill>
                <a:srgbClr val="3333FF"/>
              </a:solidFill>
              <a:prstDash val="sysDot"/>
              <a:round/>
              <a:headEnd type="diamond" w="med" len="med"/>
              <a:tailEnd type="diamond" w="med" len="med"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2" name="Line 7"/>
            <p:cNvSpPr>
              <a:spLocks noChangeShapeType="1"/>
            </p:cNvSpPr>
            <p:nvPr/>
          </p:nvSpPr>
          <p:spPr bwMode="auto">
            <a:xfrm>
              <a:off x="1042988" y="4724400"/>
              <a:ext cx="0" cy="792163"/>
            </a:xfrm>
            <a:prstGeom prst="line">
              <a:avLst/>
            </a:prstGeom>
            <a:noFill/>
            <a:ln w="50800">
              <a:solidFill>
                <a:srgbClr val="3333FF"/>
              </a:solidFill>
              <a:prstDash val="sysDot"/>
              <a:round/>
              <a:headEnd type="triangle" w="med" len="med"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3" name="Line 8"/>
            <p:cNvSpPr>
              <a:spLocks noChangeShapeType="1"/>
            </p:cNvSpPr>
            <p:nvPr/>
          </p:nvSpPr>
          <p:spPr bwMode="auto">
            <a:xfrm>
              <a:off x="3276600" y="4705350"/>
              <a:ext cx="0" cy="792163"/>
            </a:xfrm>
            <a:prstGeom prst="line">
              <a:avLst/>
            </a:prstGeom>
            <a:noFill/>
            <a:ln w="50800">
              <a:solidFill>
                <a:srgbClr val="3333FF"/>
              </a:solidFill>
              <a:prstDash val="sysDot"/>
              <a:round/>
              <a:headEnd type="triangle" w="med" len="med"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4" name="Line 9"/>
            <p:cNvSpPr>
              <a:spLocks noChangeShapeType="1"/>
            </p:cNvSpPr>
            <p:nvPr/>
          </p:nvSpPr>
          <p:spPr bwMode="auto">
            <a:xfrm>
              <a:off x="5508625" y="4724400"/>
              <a:ext cx="0" cy="792163"/>
            </a:xfrm>
            <a:prstGeom prst="line">
              <a:avLst/>
            </a:prstGeom>
            <a:noFill/>
            <a:ln w="50800">
              <a:solidFill>
                <a:srgbClr val="3333FF"/>
              </a:solidFill>
              <a:prstDash val="sysDot"/>
              <a:round/>
              <a:headEnd type="triangle" w="med" len="med"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5" name="Line 10"/>
            <p:cNvSpPr>
              <a:spLocks noChangeShapeType="1"/>
            </p:cNvSpPr>
            <p:nvPr/>
          </p:nvSpPr>
          <p:spPr bwMode="auto">
            <a:xfrm>
              <a:off x="7885113" y="4724400"/>
              <a:ext cx="0" cy="792163"/>
            </a:xfrm>
            <a:prstGeom prst="line">
              <a:avLst/>
            </a:prstGeom>
            <a:noFill/>
            <a:ln w="50800">
              <a:solidFill>
                <a:srgbClr val="3333FF"/>
              </a:solidFill>
              <a:prstDash val="sysDot"/>
              <a:round/>
              <a:headEnd type="triangle" w="med" len="med"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6" name="Text Box 11"/>
            <p:cNvSpPr txBox="1">
              <a:spLocks noChangeArrowheads="1"/>
            </p:cNvSpPr>
            <p:nvPr/>
          </p:nvSpPr>
          <p:spPr bwMode="auto">
            <a:xfrm>
              <a:off x="611188" y="5661025"/>
              <a:ext cx="792162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tr-TR" sz="1200" b="1" dirty="0"/>
                <a:t>00 UTC</a:t>
              </a:r>
              <a:endParaRPr lang="en-US" sz="1200" b="1" dirty="0"/>
            </a:p>
          </p:txBody>
        </p:sp>
        <p:sp>
          <p:nvSpPr>
            <p:cNvPr id="17" name="Text Box 12"/>
            <p:cNvSpPr txBox="1">
              <a:spLocks noChangeArrowheads="1"/>
            </p:cNvSpPr>
            <p:nvPr/>
          </p:nvSpPr>
          <p:spPr bwMode="auto">
            <a:xfrm>
              <a:off x="2843213" y="5661025"/>
              <a:ext cx="792162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tr-TR" sz="1200" b="1"/>
                <a:t>06 UTC</a:t>
              </a:r>
              <a:endParaRPr lang="en-US" sz="1200" b="1"/>
            </a:p>
          </p:txBody>
        </p:sp>
        <p:sp>
          <p:nvSpPr>
            <p:cNvPr id="18" name="Text Box 13"/>
            <p:cNvSpPr txBox="1">
              <a:spLocks noChangeArrowheads="1"/>
            </p:cNvSpPr>
            <p:nvPr/>
          </p:nvSpPr>
          <p:spPr bwMode="auto">
            <a:xfrm>
              <a:off x="5076825" y="5661025"/>
              <a:ext cx="792163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tr-TR" sz="1200" b="1" dirty="0"/>
                <a:t>12 UTC</a:t>
              </a:r>
              <a:endParaRPr lang="en-US" sz="1200" b="1" dirty="0"/>
            </a:p>
          </p:txBody>
        </p:sp>
        <p:sp>
          <p:nvSpPr>
            <p:cNvPr id="19" name="Text Box 14"/>
            <p:cNvSpPr txBox="1">
              <a:spLocks noChangeArrowheads="1"/>
            </p:cNvSpPr>
            <p:nvPr/>
          </p:nvSpPr>
          <p:spPr bwMode="auto">
            <a:xfrm>
              <a:off x="7451725" y="5661025"/>
              <a:ext cx="792163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tr-TR" sz="1200" b="1"/>
                <a:t>18 UTC</a:t>
              </a:r>
              <a:endParaRPr lang="en-US" sz="1200" b="1"/>
            </a:p>
          </p:txBody>
        </p:sp>
        <p:sp>
          <p:nvSpPr>
            <p:cNvPr id="20" name="Text Box 16"/>
            <p:cNvSpPr txBox="1">
              <a:spLocks noChangeArrowheads="1"/>
            </p:cNvSpPr>
            <p:nvPr/>
          </p:nvSpPr>
          <p:spPr bwMode="auto">
            <a:xfrm>
              <a:off x="179512" y="1687215"/>
              <a:ext cx="1992313" cy="3000821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dirty="0">
                  <a:solidFill>
                    <a:srgbClr val="3333FF"/>
                  </a:solidFill>
                </a:rPr>
                <a:t>IFS:</a:t>
              </a:r>
              <a:r>
                <a:rPr lang="en-US" sz="1400" dirty="0"/>
                <a:t>10 day forecast</a:t>
              </a:r>
            </a:p>
            <a:p>
              <a:pPr>
                <a:spcBef>
                  <a:spcPct val="50000"/>
                </a:spcBef>
              </a:pPr>
              <a:r>
                <a:rPr lang="en-US" sz="1400" dirty="0">
                  <a:solidFill>
                    <a:srgbClr val="3333FF"/>
                  </a:solidFill>
                </a:rPr>
                <a:t>EPS:</a:t>
              </a:r>
              <a:r>
                <a:rPr lang="en-US" sz="1400" dirty="0"/>
                <a:t> 10/15 day forecast</a:t>
              </a:r>
            </a:p>
            <a:p>
              <a:pPr>
                <a:spcBef>
                  <a:spcPct val="50000"/>
                </a:spcBef>
              </a:pPr>
              <a:r>
                <a:rPr lang="en-US" sz="1400" dirty="0">
                  <a:solidFill>
                    <a:srgbClr val="3333FF"/>
                  </a:solidFill>
                </a:rPr>
                <a:t>ALARO 4.5 km</a:t>
              </a:r>
              <a:r>
                <a:rPr lang="en-US" sz="1400" dirty="0"/>
                <a:t>: 72 hourly forecast</a:t>
              </a:r>
            </a:p>
            <a:p>
              <a:pPr>
                <a:spcBef>
                  <a:spcPct val="50000"/>
                </a:spcBef>
              </a:pPr>
              <a:r>
                <a:rPr lang="en-US" sz="1400" dirty="0">
                  <a:solidFill>
                    <a:srgbClr val="3333FF"/>
                  </a:solidFill>
                </a:rPr>
                <a:t>MM5 4.5 km:</a:t>
              </a:r>
              <a:r>
                <a:rPr lang="en-US" sz="1400" dirty="0"/>
                <a:t> 72 hourly forecast</a:t>
              </a:r>
              <a:endParaRPr lang="tr-TR" sz="1400" dirty="0"/>
            </a:p>
            <a:p>
              <a:pPr>
                <a:spcBef>
                  <a:spcPct val="50000"/>
                </a:spcBef>
              </a:pPr>
              <a:r>
                <a:rPr lang="tr-TR" sz="1400" dirty="0">
                  <a:solidFill>
                    <a:srgbClr val="3333FF"/>
                  </a:solidFill>
                </a:rPr>
                <a:t>WRF</a:t>
              </a:r>
              <a:r>
                <a:rPr lang="en-US" sz="1400" dirty="0">
                  <a:solidFill>
                    <a:srgbClr val="3333FF"/>
                  </a:solidFill>
                </a:rPr>
                <a:t> 4.5 km:</a:t>
              </a:r>
              <a:r>
                <a:rPr lang="en-US" sz="1400" dirty="0"/>
                <a:t> 72 hourly forecast</a:t>
              </a:r>
              <a:endParaRPr lang="tr-TR" sz="1400" dirty="0"/>
            </a:p>
            <a:p>
              <a:pPr>
                <a:spcBef>
                  <a:spcPct val="50000"/>
                </a:spcBef>
              </a:pPr>
              <a:r>
                <a:rPr lang="en-US" sz="1400" dirty="0">
                  <a:solidFill>
                    <a:srgbClr val="3333FF"/>
                  </a:solidFill>
                </a:rPr>
                <a:t>METU-3:</a:t>
              </a:r>
              <a:r>
                <a:rPr lang="en-US" sz="1400" dirty="0"/>
                <a:t> </a:t>
              </a:r>
              <a:r>
                <a:rPr lang="tr-TR" sz="1400" dirty="0" smtClean="0"/>
                <a:t>120</a:t>
              </a:r>
              <a:r>
                <a:rPr lang="en-US" sz="1400" dirty="0" smtClean="0"/>
                <a:t> </a:t>
              </a:r>
              <a:r>
                <a:rPr lang="en-US" sz="1400" dirty="0"/>
                <a:t>hourly forecast</a:t>
              </a:r>
            </a:p>
          </p:txBody>
        </p:sp>
        <p:sp>
          <p:nvSpPr>
            <p:cNvPr id="21" name="Text Box 19"/>
            <p:cNvSpPr txBox="1">
              <a:spLocks noChangeArrowheads="1"/>
            </p:cNvSpPr>
            <p:nvPr/>
          </p:nvSpPr>
          <p:spPr bwMode="auto">
            <a:xfrm>
              <a:off x="2363788" y="3055359"/>
              <a:ext cx="1992312" cy="1600438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dirty="0">
                  <a:solidFill>
                    <a:srgbClr val="3333FF"/>
                  </a:solidFill>
                </a:rPr>
                <a:t>ALARO 4.5 km:</a:t>
              </a:r>
              <a:r>
                <a:rPr lang="en-US" sz="1400" dirty="0"/>
                <a:t> 72 hourly forecast</a:t>
              </a:r>
            </a:p>
            <a:p>
              <a:pPr>
                <a:spcBef>
                  <a:spcPct val="50000"/>
                </a:spcBef>
              </a:pPr>
              <a:r>
                <a:rPr lang="en-US" sz="1400" dirty="0">
                  <a:solidFill>
                    <a:srgbClr val="3333FF"/>
                  </a:solidFill>
                </a:rPr>
                <a:t>MM5 4.5 km:</a:t>
              </a:r>
              <a:r>
                <a:rPr lang="en-US" sz="1400" dirty="0"/>
                <a:t> 72 hourly forecast</a:t>
              </a:r>
              <a:endParaRPr lang="tr-TR" sz="1400" dirty="0"/>
            </a:p>
            <a:p>
              <a:pPr>
                <a:spcBef>
                  <a:spcPct val="50000"/>
                </a:spcBef>
              </a:pPr>
              <a:r>
                <a:rPr lang="tr-TR" sz="1400" dirty="0">
                  <a:solidFill>
                    <a:srgbClr val="3333FF"/>
                  </a:solidFill>
                </a:rPr>
                <a:t>WRF</a:t>
              </a:r>
              <a:r>
                <a:rPr lang="en-US" sz="1400" dirty="0">
                  <a:solidFill>
                    <a:srgbClr val="3333FF"/>
                  </a:solidFill>
                </a:rPr>
                <a:t> 4.5 km:</a:t>
              </a:r>
              <a:r>
                <a:rPr lang="en-US" sz="1400" dirty="0"/>
                <a:t> 72 hourly forecast</a:t>
              </a:r>
              <a:endParaRPr lang="tr-TR" sz="1400" dirty="0"/>
            </a:p>
          </p:txBody>
        </p:sp>
        <p:sp>
          <p:nvSpPr>
            <p:cNvPr id="22" name="Text Box 16"/>
            <p:cNvSpPr txBox="1">
              <a:spLocks noChangeArrowheads="1"/>
            </p:cNvSpPr>
            <p:nvPr/>
          </p:nvSpPr>
          <p:spPr bwMode="auto">
            <a:xfrm>
              <a:off x="4523903" y="1628800"/>
              <a:ext cx="1992313" cy="3000821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dirty="0">
                  <a:solidFill>
                    <a:srgbClr val="3333FF"/>
                  </a:solidFill>
                </a:rPr>
                <a:t>IFS:</a:t>
              </a:r>
              <a:r>
                <a:rPr lang="en-US" sz="1400" dirty="0"/>
                <a:t>10 day forecast</a:t>
              </a:r>
            </a:p>
            <a:p>
              <a:pPr>
                <a:spcBef>
                  <a:spcPct val="50000"/>
                </a:spcBef>
              </a:pPr>
              <a:r>
                <a:rPr lang="en-US" sz="1400" dirty="0">
                  <a:solidFill>
                    <a:srgbClr val="3333FF"/>
                  </a:solidFill>
                </a:rPr>
                <a:t>EPS:</a:t>
              </a:r>
              <a:r>
                <a:rPr lang="en-US" sz="1400" dirty="0"/>
                <a:t> 10/15 day forecast</a:t>
              </a:r>
            </a:p>
            <a:p>
              <a:pPr>
                <a:spcBef>
                  <a:spcPct val="50000"/>
                </a:spcBef>
              </a:pPr>
              <a:r>
                <a:rPr lang="en-US" sz="1400" dirty="0">
                  <a:solidFill>
                    <a:srgbClr val="3333FF"/>
                  </a:solidFill>
                </a:rPr>
                <a:t>ALARO 4.5 km</a:t>
              </a:r>
              <a:r>
                <a:rPr lang="en-US" sz="1400" dirty="0"/>
                <a:t>: 72 hourly forecast</a:t>
              </a:r>
            </a:p>
            <a:p>
              <a:pPr>
                <a:spcBef>
                  <a:spcPct val="50000"/>
                </a:spcBef>
              </a:pPr>
              <a:r>
                <a:rPr lang="en-US" sz="1400" dirty="0">
                  <a:solidFill>
                    <a:srgbClr val="3333FF"/>
                  </a:solidFill>
                </a:rPr>
                <a:t>MM5 4.5 km:</a:t>
              </a:r>
              <a:r>
                <a:rPr lang="en-US" sz="1400" dirty="0"/>
                <a:t> 72 hourly forecast</a:t>
              </a:r>
              <a:endParaRPr lang="tr-TR" sz="1400" dirty="0"/>
            </a:p>
            <a:p>
              <a:pPr>
                <a:spcBef>
                  <a:spcPct val="50000"/>
                </a:spcBef>
              </a:pPr>
              <a:r>
                <a:rPr lang="tr-TR" sz="1400" dirty="0">
                  <a:solidFill>
                    <a:srgbClr val="3333FF"/>
                  </a:solidFill>
                </a:rPr>
                <a:t>WRF</a:t>
              </a:r>
              <a:r>
                <a:rPr lang="en-US" sz="1400" dirty="0">
                  <a:solidFill>
                    <a:srgbClr val="3333FF"/>
                  </a:solidFill>
                </a:rPr>
                <a:t> 4.5 km:</a:t>
              </a:r>
              <a:r>
                <a:rPr lang="en-US" sz="1400" dirty="0"/>
                <a:t> 72 hourly forecast</a:t>
              </a:r>
              <a:endParaRPr lang="tr-TR" sz="1400" dirty="0"/>
            </a:p>
            <a:p>
              <a:pPr>
                <a:spcBef>
                  <a:spcPct val="50000"/>
                </a:spcBef>
              </a:pPr>
              <a:r>
                <a:rPr lang="en-US" sz="1400" dirty="0">
                  <a:solidFill>
                    <a:srgbClr val="3333FF"/>
                  </a:solidFill>
                </a:rPr>
                <a:t>METU-3:</a:t>
              </a:r>
              <a:r>
                <a:rPr lang="en-US" sz="1400" dirty="0"/>
                <a:t> </a:t>
              </a:r>
              <a:r>
                <a:rPr lang="tr-TR" sz="1400" dirty="0" smtClean="0"/>
                <a:t>120</a:t>
              </a:r>
              <a:r>
                <a:rPr lang="en-US" sz="1400" dirty="0" smtClean="0"/>
                <a:t> </a:t>
              </a:r>
              <a:r>
                <a:rPr lang="en-US" sz="1400" dirty="0"/>
                <a:t>hourly forecast</a:t>
              </a:r>
            </a:p>
          </p:txBody>
        </p:sp>
        <p:sp>
          <p:nvSpPr>
            <p:cNvPr id="23" name="Text Box 19"/>
            <p:cNvSpPr txBox="1">
              <a:spLocks noChangeArrowheads="1"/>
            </p:cNvSpPr>
            <p:nvPr/>
          </p:nvSpPr>
          <p:spPr bwMode="auto">
            <a:xfrm>
              <a:off x="6900168" y="2996952"/>
              <a:ext cx="1992312" cy="1600438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>
                  <a:solidFill>
                    <a:srgbClr val="3333FF"/>
                  </a:solidFill>
                </a:rPr>
                <a:t>ALARO 4.5 km:</a:t>
              </a:r>
              <a:r>
                <a:rPr lang="en-US" sz="1400"/>
                <a:t> </a:t>
              </a:r>
              <a:r>
                <a:rPr lang="tr-TR" sz="1400"/>
                <a:t>60</a:t>
              </a:r>
              <a:r>
                <a:rPr lang="en-US" sz="1400"/>
                <a:t> hourly forecast</a:t>
              </a:r>
            </a:p>
            <a:p>
              <a:pPr>
                <a:spcBef>
                  <a:spcPct val="50000"/>
                </a:spcBef>
              </a:pPr>
              <a:r>
                <a:rPr lang="en-US" sz="1400">
                  <a:solidFill>
                    <a:srgbClr val="3333FF"/>
                  </a:solidFill>
                </a:rPr>
                <a:t>MM5 4.5 km:</a:t>
              </a:r>
              <a:r>
                <a:rPr lang="en-US" sz="1400"/>
                <a:t> 72 hourly forecast</a:t>
              </a:r>
              <a:endParaRPr lang="tr-TR" sz="1400"/>
            </a:p>
            <a:p>
              <a:pPr>
                <a:spcBef>
                  <a:spcPct val="50000"/>
                </a:spcBef>
              </a:pPr>
              <a:r>
                <a:rPr lang="tr-TR" sz="1400">
                  <a:solidFill>
                    <a:srgbClr val="3333FF"/>
                  </a:solidFill>
                </a:rPr>
                <a:t>WRF</a:t>
              </a:r>
              <a:r>
                <a:rPr lang="en-US" sz="1400">
                  <a:solidFill>
                    <a:srgbClr val="3333FF"/>
                  </a:solidFill>
                </a:rPr>
                <a:t> 4.5 km:</a:t>
              </a:r>
              <a:r>
                <a:rPr lang="en-US" sz="1400"/>
                <a:t> 72 hourly forecast</a:t>
              </a:r>
              <a:endParaRPr lang="tr-TR" sz="1400"/>
            </a:p>
          </p:txBody>
        </p:sp>
      </p:grpSp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360362" y="1412776"/>
            <a:ext cx="8783638" cy="5760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algn="ctr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en-US" sz="2400" b="1" dirty="0" smtClean="0">
                <a:solidFill>
                  <a:srgbClr val="0000FF"/>
                </a:solidFill>
                <a:latin typeface="Calibri" pitchFamily="34" charset="0"/>
                <a:ea typeface="Droid Sans Fallback" charset="0"/>
                <a:cs typeface="Droid Sans Fallback" charset="0"/>
              </a:rPr>
              <a:t>The </a:t>
            </a: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  <a:ea typeface="Droid Sans Fallback" charset="0"/>
                <a:cs typeface="Droid Sans Fallback" charset="0"/>
              </a:rPr>
              <a:t>s</a:t>
            </a:r>
            <a:r>
              <a:rPr lang="en-US" sz="2400" b="1" dirty="0" smtClean="0">
                <a:solidFill>
                  <a:srgbClr val="0000FF"/>
                </a:solidFill>
                <a:latin typeface="Calibri" pitchFamily="34" charset="0"/>
                <a:ea typeface="Droid Sans Fallback" charset="0"/>
                <a:cs typeface="Droid Sans Fallback" charset="0"/>
              </a:rPr>
              <a:t>ummary of 24 Hourly </a:t>
            </a:r>
            <a:r>
              <a:rPr lang="en-US" sz="2400" b="1" dirty="0" smtClean="0">
                <a:solidFill>
                  <a:srgbClr val="FF0000"/>
                </a:solidFill>
                <a:latin typeface="Calibri" pitchFamily="34" charset="0"/>
                <a:ea typeface="Droid Sans Fallback" charset="0"/>
                <a:cs typeface="Droid Sans Fallback" charset="0"/>
              </a:rPr>
              <a:t>Operational NWP </a:t>
            </a:r>
            <a:r>
              <a:rPr lang="en-US" sz="2400" b="1" dirty="0" smtClean="0">
                <a:solidFill>
                  <a:srgbClr val="0000FF"/>
                </a:solidFill>
                <a:latin typeface="Calibri" pitchFamily="34" charset="0"/>
                <a:ea typeface="Droid Sans Fallback" charset="0"/>
                <a:cs typeface="Droid Sans Fallback" charset="0"/>
              </a:rPr>
              <a:t>Service at TSMS  </a:t>
            </a:r>
            <a:endParaRPr lang="en-US" sz="2400" b="1" u="sng" dirty="0">
              <a:solidFill>
                <a:srgbClr val="0000FF"/>
              </a:solidFill>
              <a:latin typeface="Calibri" pitchFamily="34" charset="0"/>
              <a:ea typeface="Droid Sans Fallback" charset="0"/>
              <a:cs typeface="Droid Sans Fallback" charset="0"/>
              <a:hlinkClick r:id="rId2"/>
            </a:endParaRPr>
          </a:p>
        </p:txBody>
      </p:sp>
      <p:sp>
        <p:nvSpPr>
          <p:cNvPr id="24" name="23 Metin kutusu"/>
          <p:cNvSpPr txBox="1"/>
          <p:nvPr/>
        </p:nvSpPr>
        <p:spPr>
          <a:xfrm>
            <a:off x="0" y="303039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 smtClean="0">
                <a:solidFill>
                  <a:srgbClr val="FF0000"/>
                </a:solidFill>
              </a:rPr>
              <a:t>NUMERICAL WEATHER PREDICTION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3717032"/>
            <a:ext cx="2409825" cy="27225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550" y="3573016"/>
            <a:ext cx="4948238" cy="299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254571" y="1340768"/>
            <a:ext cx="8709917" cy="162026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algn="just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</a:pPr>
            <a:r>
              <a:rPr lang="en-US" sz="2400" b="1" dirty="0">
                <a:solidFill>
                  <a:srgbClr val="0000FF"/>
                </a:solidFill>
                <a:latin typeface="Calibri" pitchFamily="34" charset="0"/>
                <a:ea typeface="Droid Sans Fallback" charset="0"/>
                <a:cs typeface="Droid Sans Fallback" charset="0"/>
              </a:rPr>
              <a:t>The </a:t>
            </a:r>
            <a:r>
              <a:rPr lang="en-US" sz="2400" b="1" dirty="0" smtClean="0">
                <a:solidFill>
                  <a:srgbClr val="0000FF"/>
                </a:solidFill>
                <a:latin typeface="Calibri" pitchFamily="34" charset="0"/>
                <a:ea typeface="Droid Sans Fallback" charset="0"/>
                <a:cs typeface="Droid Sans Fallback" charset="0"/>
              </a:rPr>
              <a:t>METU-3 Wave Model is run twice </a:t>
            </a:r>
            <a:r>
              <a:rPr lang="en-US" sz="2400" b="1" dirty="0">
                <a:solidFill>
                  <a:srgbClr val="0000FF"/>
                </a:solidFill>
                <a:latin typeface="Calibri" pitchFamily="34" charset="0"/>
                <a:ea typeface="Droid Sans Fallback" charset="0"/>
                <a:cs typeface="Droid Sans Fallback" charset="0"/>
              </a:rPr>
              <a:t>a day </a:t>
            </a:r>
            <a:r>
              <a:rPr lang="en-US" sz="2400" b="1" dirty="0" smtClean="0">
                <a:solidFill>
                  <a:srgbClr val="0000FF"/>
                </a:solidFill>
                <a:latin typeface="Calibri" pitchFamily="34" charset="0"/>
                <a:ea typeface="Droid Sans Fallback" charset="0"/>
                <a:cs typeface="Droid Sans Fallback" charset="0"/>
              </a:rPr>
              <a:t>and it produces sea forecast from </a:t>
            </a:r>
            <a:r>
              <a:rPr lang="en-US" sz="2400" b="1" dirty="0">
                <a:solidFill>
                  <a:srgbClr val="0000FF"/>
                </a:solidFill>
                <a:latin typeface="Calibri" pitchFamily="34" charset="0"/>
                <a:ea typeface="Droid Sans Fallback" charset="0"/>
                <a:cs typeface="Droid Sans Fallback" charset="0"/>
              </a:rPr>
              <a:t>the Strait of Gibraltar to the Caspian Sea and </a:t>
            </a:r>
            <a:r>
              <a:rPr lang="en-US" sz="2400" b="1" dirty="0" smtClean="0">
                <a:solidFill>
                  <a:srgbClr val="0000FF"/>
                </a:solidFill>
                <a:latin typeface="Calibri" pitchFamily="34" charset="0"/>
                <a:ea typeface="Droid Sans Fallback" charset="0"/>
                <a:cs typeface="Droid Sans Fallback" charset="0"/>
              </a:rPr>
              <a:t>the forecasts are </a:t>
            </a:r>
            <a:r>
              <a:rPr lang="en-US" sz="2400" b="1" dirty="0">
                <a:solidFill>
                  <a:srgbClr val="0000FF"/>
                </a:solidFill>
                <a:latin typeface="Calibri" pitchFamily="34" charset="0"/>
                <a:ea typeface="Droid Sans Fallback" charset="0"/>
                <a:cs typeface="Droid Sans Fallback" charset="0"/>
              </a:rPr>
              <a:t>shared with all mariners of the region from </a:t>
            </a:r>
            <a:r>
              <a:rPr lang="en-US" sz="2400" b="1" u="sng" dirty="0" err="1" smtClean="0">
                <a:solidFill>
                  <a:srgbClr val="FF0000"/>
                </a:solidFill>
                <a:latin typeface="Calibri" pitchFamily="34" charset="0"/>
                <a:ea typeface="Droid Sans Fallback" charset="0"/>
                <a:cs typeface="Droid Sans Fallback" charset="0"/>
              </a:rPr>
              <a:t>Piri</a:t>
            </a:r>
            <a:r>
              <a:rPr lang="tr-TR" sz="2400" b="1" u="sng" dirty="0" smtClean="0">
                <a:solidFill>
                  <a:srgbClr val="FF0000"/>
                </a:solidFill>
                <a:latin typeface="Calibri" pitchFamily="34" charset="0"/>
                <a:ea typeface="Droid Sans Fallback" charset="0"/>
                <a:cs typeface="Droid Sans Fallback" charset="0"/>
              </a:rPr>
              <a:t> R</a:t>
            </a:r>
            <a:r>
              <a:rPr lang="en-US" sz="2400" b="1" u="sng" dirty="0" err="1" smtClean="0">
                <a:solidFill>
                  <a:srgbClr val="FF0000"/>
                </a:solidFill>
                <a:latin typeface="Calibri" pitchFamily="34" charset="0"/>
                <a:ea typeface="Droid Sans Fallback" charset="0"/>
                <a:cs typeface="Droid Sans Fallback" charset="0"/>
              </a:rPr>
              <a:t>eis</a:t>
            </a:r>
            <a:r>
              <a:rPr lang="en-US" sz="2400" b="1" dirty="0" smtClean="0">
                <a:solidFill>
                  <a:srgbClr val="0000FF"/>
                </a:solidFill>
                <a:latin typeface="Calibri" pitchFamily="34" charset="0"/>
                <a:ea typeface="Droid Sans Fallback" charset="0"/>
                <a:cs typeface="Droid Sans Fallback" charset="0"/>
              </a:rPr>
              <a:t> </a:t>
            </a:r>
            <a:r>
              <a:rPr lang="en-US" sz="2400" b="1" dirty="0">
                <a:solidFill>
                  <a:srgbClr val="0000FF"/>
                </a:solidFill>
                <a:latin typeface="Calibri" pitchFamily="34" charset="0"/>
                <a:ea typeface="Droid Sans Fallback" charset="0"/>
                <a:cs typeface="Droid Sans Fallback" charset="0"/>
              </a:rPr>
              <a:t>marine  </a:t>
            </a:r>
            <a:r>
              <a:rPr lang="en-US" sz="2400" b="1" dirty="0" smtClean="0">
                <a:solidFill>
                  <a:srgbClr val="0000FF"/>
                </a:solidFill>
                <a:latin typeface="Calibri" pitchFamily="34" charset="0"/>
                <a:ea typeface="Droid Sans Fallback" charset="0"/>
                <a:cs typeface="Droid Sans Fallback" charset="0"/>
              </a:rPr>
              <a:t>web</a:t>
            </a:r>
            <a:r>
              <a:rPr lang="tr-TR" sz="2400" b="1" dirty="0" smtClean="0">
                <a:solidFill>
                  <a:srgbClr val="0000FF"/>
                </a:solidFill>
                <a:latin typeface="Calibri" pitchFamily="34" charset="0"/>
                <a:ea typeface="Droid Sans Fallback" charset="0"/>
                <a:cs typeface="Droid Sans Fallback" charset="0"/>
              </a:rPr>
              <a:t> </a:t>
            </a:r>
            <a:r>
              <a:rPr lang="en-US" sz="2400" b="1" dirty="0" smtClean="0">
                <a:solidFill>
                  <a:srgbClr val="0000FF"/>
                </a:solidFill>
                <a:latin typeface="Calibri" pitchFamily="34" charset="0"/>
                <a:ea typeface="Droid Sans Fallback" charset="0"/>
                <a:cs typeface="Droid Sans Fallback" charset="0"/>
              </a:rPr>
              <a:t>pages.</a:t>
            </a:r>
            <a:endParaRPr lang="en-US" sz="2400" dirty="0">
              <a:solidFill>
                <a:srgbClr val="0000FF"/>
              </a:solidFill>
              <a:latin typeface="Calibri" pitchFamily="34" charset="0"/>
              <a:ea typeface="Droid Sans Fallback" charset="0"/>
              <a:cs typeface="Droid Sans Fallback" charset="0"/>
            </a:endParaRPr>
          </a:p>
          <a:p>
            <a:pPr algn="ctr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</a:pPr>
            <a:r>
              <a:rPr lang="en-US" sz="2400" b="1" u="sng" dirty="0">
                <a:solidFill>
                  <a:srgbClr val="FF0000"/>
                </a:solidFill>
                <a:latin typeface="Calibri" pitchFamily="34" charset="0"/>
                <a:ea typeface="Droid Sans Fallback" charset="0"/>
                <a:cs typeface="Droid Sans Fallback" charset="0"/>
              </a:rPr>
              <a:t>http://www.mgm.gov.tr/deniz/metu3-ayrintili.aspx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0" y="303039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 smtClean="0">
                <a:solidFill>
                  <a:srgbClr val="FF0000"/>
                </a:solidFill>
              </a:rPr>
              <a:t>NUMERICAL WEATHER PREDICTION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250825" y="1089422"/>
            <a:ext cx="8642350" cy="11874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algn="just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sz="2400" b="1" dirty="0">
                <a:solidFill>
                  <a:srgbClr val="0000FF"/>
                </a:solidFill>
                <a:latin typeface="Calibri" pitchFamily="34" charset="0"/>
                <a:ea typeface="DejaVu Sans" charset="0"/>
                <a:cs typeface="DejaVu Sans" charset="0"/>
              </a:rPr>
              <a:t>In addition to the current high performance computer system </a:t>
            </a:r>
            <a:r>
              <a:rPr lang="en-US" sz="2400" b="1" dirty="0" smtClean="0">
                <a:solidFill>
                  <a:srgbClr val="0000FF"/>
                </a:solidFill>
                <a:latin typeface="Calibri" pitchFamily="34" charset="0"/>
                <a:ea typeface="DejaVu Sans" charset="0"/>
                <a:cs typeface="DejaVu Sans" charset="0"/>
              </a:rPr>
              <a:t>having </a:t>
            </a:r>
            <a:r>
              <a:rPr lang="en-US" sz="2400" b="1" dirty="0" smtClean="0">
                <a:solidFill>
                  <a:srgbClr val="FF0000"/>
                </a:solidFill>
                <a:latin typeface="Calibri" pitchFamily="34" charset="0"/>
                <a:ea typeface="DejaVu Sans" charset="0"/>
                <a:cs typeface="DejaVu Sans" charset="0"/>
              </a:rPr>
              <a:t>512 </a:t>
            </a:r>
            <a:r>
              <a:rPr lang="en-US" sz="2400" b="1" dirty="0">
                <a:solidFill>
                  <a:srgbClr val="FF0000"/>
                </a:solidFill>
                <a:latin typeface="Calibri" pitchFamily="34" charset="0"/>
                <a:ea typeface="DejaVu Sans" charset="0"/>
                <a:cs typeface="DejaVu Sans" charset="0"/>
              </a:rPr>
              <a:t>processors</a:t>
            </a:r>
            <a:r>
              <a:rPr lang="en-US" sz="2400" b="1" dirty="0">
                <a:solidFill>
                  <a:srgbClr val="0000FF"/>
                </a:solidFill>
                <a:latin typeface="Calibri" pitchFamily="34" charset="0"/>
                <a:ea typeface="DejaVu Sans" charset="0"/>
                <a:cs typeface="DejaVu Sans" charset="0"/>
              </a:rPr>
              <a:t>, a new high performance computer </a:t>
            </a:r>
            <a:r>
              <a:rPr lang="en-US" sz="2400" b="1" dirty="0" smtClean="0">
                <a:solidFill>
                  <a:srgbClr val="0000FF"/>
                </a:solidFill>
                <a:latin typeface="Calibri" pitchFamily="34" charset="0"/>
                <a:ea typeface="DejaVu Sans" charset="0"/>
                <a:cs typeface="DejaVu Sans" charset="0"/>
              </a:rPr>
              <a:t>having </a:t>
            </a:r>
            <a:r>
              <a:rPr lang="en-US" sz="2400" b="1" dirty="0" smtClean="0">
                <a:solidFill>
                  <a:srgbClr val="FF0000"/>
                </a:solidFill>
                <a:latin typeface="Calibri" pitchFamily="34" charset="0"/>
                <a:ea typeface="DejaVu Sans" charset="0"/>
                <a:cs typeface="DejaVu Sans" charset="0"/>
              </a:rPr>
              <a:t>256 </a:t>
            </a:r>
            <a:r>
              <a:rPr lang="en-US" sz="2400" b="1" dirty="0">
                <a:solidFill>
                  <a:srgbClr val="FF0000"/>
                </a:solidFill>
                <a:latin typeface="Calibri" pitchFamily="34" charset="0"/>
                <a:ea typeface="DejaVu Sans" charset="0"/>
                <a:cs typeface="DejaVu Sans" charset="0"/>
              </a:rPr>
              <a:t>processors </a:t>
            </a:r>
            <a:r>
              <a:rPr lang="en-US" sz="2400" b="1" dirty="0" smtClean="0">
                <a:solidFill>
                  <a:srgbClr val="0000FF"/>
                </a:solidFill>
                <a:latin typeface="Calibri" pitchFamily="34" charset="0"/>
                <a:ea typeface="DejaVu Sans" charset="0"/>
                <a:cs typeface="DejaVu Sans" charset="0"/>
              </a:rPr>
              <a:t>has been </a:t>
            </a:r>
            <a:r>
              <a:rPr lang="en-US" sz="2400" b="1" dirty="0" smtClean="0">
                <a:solidFill>
                  <a:srgbClr val="0000FF"/>
                </a:solidFill>
                <a:latin typeface="Calibri" pitchFamily="34" charset="0"/>
                <a:ea typeface="DejaVu Sans" charset="0"/>
                <a:cs typeface="DejaVu Sans" charset="0"/>
              </a:rPr>
              <a:t>installed.</a:t>
            </a:r>
            <a:endParaRPr lang="en-US" sz="2400" b="1" dirty="0">
              <a:solidFill>
                <a:srgbClr val="0000FF"/>
              </a:solidFill>
              <a:latin typeface="Calibri" pitchFamily="34" charset="0"/>
              <a:ea typeface="DejaVu Sans" charset="0"/>
              <a:cs typeface="DejaVu Sans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1271588" y="392113"/>
            <a:ext cx="6799262" cy="2730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2205038"/>
            <a:ext cx="2293938" cy="41767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51116" y="2636912"/>
            <a:ext cx="5972197" cy="33828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8" name="7 Metin kutusu"/>
          <p:cNvSpPr txBox="1"/>
          <p:nvPr/>
        </p:nvSpPr>
        <p:spPr>
          <a:xfrm>
            <a:off x="0" y="303039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 smtClean="0">
                <a:solidFill>
                  <a:srgbClr val="FF0000"/>
                </a:solidFill>
              </a:rPr>
              <a:t>NUMERICAL WEATHER PREDICTION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4" descr="DOMAIN_LAE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2204864"/>
            <a:ext cx="4320480" cy="4365104"/>
          </a:xfrm>
          <a:prstGeom prst="rect">
            <a:avLst/>
          </a:prstGeom>
          <a:noFill/>
        </p:spPr>
      </p:pic>
      <p:pic>
        <p:nvPicPr>
          <p:cNvPr id="5" name="Picture 43" descr="LAEFNEW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2204864"/>
            <a:ext cx="3384376" cy="4392488"/>
          </a:xfrm>
          <a:prstGeom prst="rect">
            <a:avLst/>
          </a:prstGeom>
          <a:noFill/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613097" y="1412776"/>
            <a:ext cx="8207375" cy="72008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algn="ctr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sz="2400" b="1" dirty="0" smtClean="0">
                <a:solidFill>
                  <a:srgbClr val="C00000"/>
                </a:solidFill>
                <a:latin typeface="Calibri" pitchFamily="34" charset="0"/>
                <a:ea typeface="Droid Sans Fallback" charset="0"/>
                <a:cs typeface="Droid Sans Fallback" charset="0"/>
              </a:rPr>
              <a:t>ALADIN LAEF PROJECT</a:t>
            </a:r>
            <a:r>
              <a:rPr lang="en-US" sz="2400" b="1" dirty="0" smtClean="0">
                <a:solidFill>
                  <a:srgbClr val="0000FF"/>
                </a:solidFill>
                <a:latin typeface="Calibri" pitchFamily="34" charset="0"/>
                <a:ea typeface="Droid Sans Fallback" charset="0"/>
                <a:cs typeface="Droid Sans Fallback" charset="0"/>
              </a:rPr>
              <a:t>: Limited Area Ensemble Forecasting</a:t>
            </a:r>
            <a:endParaRPr lang="en-US" sz="2400" b="1" dirty="0">
              <a:solidFill>
                <a:srgbClr val="0000FF"/>
              </a:solidFill>
              <a:latin typeface="Calibri" pitchFamily="34" charset="0"/>
              <a:ea typeface="Droid Sans Fallback" charset="0"/>
              <a:cs typeface="Droid Sans Fallback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0" y="303039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 smtClean="0">
                <a:solidFill>
                  <a:srgbClr val="FF0000"/>
                </a:solidFill>
              </a:rPr>
              <a:t>NUMERICAL WEATHER PREDICTION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900113" y="1196975"/>
            <a:ext cx="7704137" cy="193899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The European Centre for Medium-Range Weather Forecasts </a:t>
            </a:r>
            <a:r>
              <a:rPr lang="en-US" sz="2400" dirty="0" smtClean="0">
                <a:solidFill>
                  <a:srgbClr val="C00000"/>
                </a:solidFill>
                <a:latin typeface="Calibri" pitchFamily="34" charset="0"/>
              </a:rPr>
              <a:t>ECMWF</a:t>
            </a: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 is an intergovernmental </a:t>
            </a:r>
            <a:r>
              <a:rPr lang="en-US" sz="2400" dirty="0" err="1" smtClean="0">
                <a:solidFill>
                  <a:srgbClr val="0000FF"/>
                </a:solidFill>
                <a:latin typeface="Calibri" pitchFamily="34" charset="0"/>
              </a:rPr>
              <a:t>organi</a:t>
            </a:r>
            <a:r>
              <a:rPr lang="tr-TR" sz="2400" dirty="0" smtClean="0">
                <a:solidFill>
                  <a:srgbClr val="0000FF"/>
                </a:solidFill>
                <a:latin typeface="Calibri" pitchFamily="34" charset="0"/>
              </a:rPr>
              <a:t>z</a:t>
            </a:r>
            <a:r>
              <a:rPr lang="en-US" sz="2400" dirty="0" err="1" smtClean="0">
                <a:solidFill>
                  <a:srgbClr val="0000FF"/>
                </a:solidFill>
                <a:latin typeface="Calibri" pitchFamily="34" charset="0"/>
              </a:rPr>
              <a:t>ation</a:t>
            </a: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 supported by 34 States, in U</a:t>
            </a:r>
            <a:r>
              <a:rPr lang="tr-TR" sz="2400" dirty="0" smtClean="0">
                <a:solidFill>
                  <a:srgbClr val="0000FF"/>
                </a:solidFill>
                <a:latin typeface="Calibri" pitchFamily="34" charset="0"/>
              </a:rPr>
              <a:t>K.</a:t>
            </a: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 Turkey </a:t>
            </a:r>
            <a:r>
              <a:rPr lang="en-US" sz="2400" dirty="0">
                <a:solidFill>
                  <a:srgbClr val="0000FF"/>
                </a:solidFill>
                <a:latin typeface="Calibri" pitchFamily="34" charset="0"/>
              </a:rPr>
              <a:t>is a charter member of ECMWF since 1975. </a:t>
            </a:r>
            <a:r>
              <a:rPr lang="tr-TR" sz="2400" dirty="0" smtClean="0">
                <a:solidFill>
                  <a:srgbClr val="0000FF"/>
                </a:solidFill>
                <a:latin typeface="Calibri" pitchFamily="34" charset="0"/>
              </a:rPr>
              <a:t>ECMWF </a:t>
            </a: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provide</a:t>
            </a:r>
            <a:r>
              <a:rPr lang="tr-TR" sz="2400" dirty="0" smtClean="0">
                <a:solidFill>
                  <a:srgbClr val="0000FF"/>
                </a:solidFill>
                <a:latin typeface="Calibri" pitchFamily="34" charset="0"/>
              </a:rPr>
              <a:t>s</a:t>
            </a: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 state-of-the-art weather forecast data and products to Member States</a:t>
            </a:r>
            <a:r>
              <a:rPr lang="tr-TR" sz="2400" dirty="0" smtClean="0">
                <a:solidFill>
                  <a:srgbClr val="0000FF"/>
                </a:solidFill>
                <a:latin typeface="Calibri" pitchFamily="34" charset="0"/>
              </a:rPr>
              <a:t>.</a:t>
            </a:r>
            <a:endParaRPr lang="en-US" sz="2400" dirty="0">
              <a:solidFill>
                <a:srgbClr val="0000FF"/>
              </a:solidFill>
              <a:latin typeface="Calibri" pitchFamily="34" charset="0"/>
            </a:endParaRPr>
          </a:p>
        </p:txBody>
      </p:sp>
      <p:pic>
        <p:nvPicPr>
          <p:cNvPr id="119814" name="Picture 6" descr="http://www.eu-interact.org/uploads/RTEmagicC_ECMWF-headquarters.jp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3933056"/>
            <a:ext cx="2857500" cy="1895476"/>
          </a:xfrm>
          <a:prstGeom prst="rect">
            <a:avLst/>
          </a:prstGeom>
          <a:noFill/>
        </p:spPr>
      </p:pic>
      <p:pic>
        <p:nvPicPr>
          <p:cNvPr id="119816" name="Picture 8" descr="http://www.eu-interact.org/uploads/RTEmagicC_council-chamber.jp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41590" y="3933056"/>
            <a:ext cx="2990850" cy="1885950"/>
          </a:xfrm>
          <a:prstGeom prst="rect">
            <a:avLst/>
          </a:prstGeom>
          <a:noFill/>
        </p:spPr>
      </p:pic>
      <p:pic>
        <p:nvPicPr>
          <p:cNvPr id="119812" name="Picture 4" descr="http://www.esa-da.org/sites/default/files/logos/ECMWF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872" y="3429000"/>
            <a:ext cx="2562225" cy="457200"/>
          </a:xfrm>
          <a:prstGeom prst="rect">
            <a:avLst/>
          </a:prstGeom>
          <a:noFill/>
        </p:spPr>
      </p:pic>
      <p:sp>
        <p:nvSpPr>
          <p:cNvPr id="7" name="6 Metin kutusu"/>
          <p:cNvSpPr txBox="1"/>
          <p:nvPr/>
        </p:nvSpPr>
        <p:spPr>
          <a:xfrm>
            <a:off x="0" y="303039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 smtClean="0">
                <a:solidFill>
                  <a:srgbClr val="FF0000"/>
                </a:solidFill>
              </a:rPr>
              <a:t>NUMERICAL WEATHER PREDICTION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900113" y="1196975"/>
            <a:ext cx="7704137" cy="156966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  <a:latin typeface="Calibri" pitchFamily="34" charset="0"/>
              </a:rPr>
              <a:t>ALADIN</a:t>
            </a: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(</a:t>
            </a:r>
            <a:r>
              <a:rPr lang="en-US" sz="2400" dirty="0" err="1" smtClean="0">
                <a:solidFill>
                  <a:srgbClr val="C00000"/>
                </a:solidFill>
                <a:latin typeface="Calibri" pitchFamily="34" charset="0"/>
              </a:rPr>
              <a:t>A</a:t>
            </a:r>
            <a:r>
              <a:rPr lang="en-US" sz="2400" i="1" dirty="0" err="1" smtClean="0">
                <a:solidFill>
                  <a:srgbClr val="0000FF"/>
                </a:solidFill>
                <a:latin typeface="Calibri" pitchFamily="34" charset="0"/>
              </a:rPr>
              <a:t>ire</a:t>
            </a: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Calibri" pitchFamily="34" charset="0"/>
              </a:rPr>
              <a:t>L</a:t>
            </a:r>
            <a:r>
              <a:rPr lang="en-US" sz="2400" i="1" dirty="0" err="1">
                <a:solidFill>
                  <a:srgbClr val="0000FF"/>
                </a:solidFill>
                <a:latin typeface="Calibri" pitchFamily="34" charset="0"/>
              </a:rPr>
              <a:t>imite</a:t>
            </a:r>
            <a:r>
              <a:rPr lang="en-US" sz="2400" dirty="0">
                <a:solidFill>
                  <a:srgbClr val="0000FF"/>
                </a:solidFill>
                <a:latin typeface="Calibri" pitchFamily="34" charset="0"/>
              </a:rPr>
              <a:t>  </a:t>
            </a:r>
            <a:r>
              <a:rPr lang="en-US" sz="2400" dirty="0">
                <a:solidFill>
                  <a:srgbClr val="C00000"/>
                </a:solidFill>
                <a:latin typeface="Calibri" pitchFamily="34" charset="0"/>
              </a:rPr>
              <a:t>A</a:t>
            </a:r>
            <a:r>
              <a:rPr lang="en-US" sz="2400" i="1" dirty="0">
                <a:solidFill>
                  <a:srgbClr val="0000FF"/>
                </a:solidFill>
                <a:latin typeface="Calibri" pitchFamily="34" charset="0"/>
              </a:rPr>
              <a:t>daptation</a:t>
            </a:r>
            <a:r>
              <a:rPr lang="en-US" sz="2400" dirty="0">
                <a:solidFill>
                  <a:srgbClr val="0000FF"/>
                </a:solidFill>
                <a:latin typeface="Calibri" pitchFamily="34" charset="0"/>
              </a:rPr>
              <a:t> </a:t>
            </a:r>
            <a:r>
              <a:rPr lang="en-US" sz="2400" i="1" dirty="0" err="1">
                <a:solidFill>
                  <a:srgbClr val="0000FF"/>
                </a:solidFill>
                <a:latin typeface="Calibri" pitchFamily="34" charset="0"/>
              </a:rPr>
              <a:t>dynamique</a:t>
            </a:r>
            <a:r>
              <a:rPr lang="en-US" sz="2400" dirty="0">
                <a:solidFill>
                  <a:srgbClr val="0000FF"/>
                </a:solidFill>
                <a:latin typeface="Calibri" pitchFamily="34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Calibri" pitchFamily="34" charset="0"/>
              </a:rPr>
              <a:t>D</a:t>
            </a:r>
            <a:r>
              <a:rPr lang="en-US" sz="2400" i="1" dirty="0" err="1">
                <a:solidFill>
                  <a:srgbClr val="0000FF"/>
                </a:solidFill>
                <a:latin typeface="Calibri" pitchFamily="34" charset="0"/>
              </a:rPr>
              <a:t>eveloppement</a:t>
            </a:r>
            <a:r>
              <a:rPr lang="en-US" sz="2400" dirty="0">
                <a:solidFill>
                  <a:srgbClr val="0000FF"/>
                </a:solidFill>
                <a:latin typeface="Calibri" pitchFamily="34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Calibri" pitchFamily="34" charset="0"/>
              </a:rPr>
              <a:t>I</a:t>
            </a:r>
            <a:r>
              <a:rPr lang="en-US" sz="2400" i="1" dirty="0" err="1">
                <a:solidFill>
                  <a:srgbClr val="0000FF"/>
                </a:solidFill>
                <a:latin typeface="Calibri" pitchFamily="34" charset="0"/>
              </a:rPr>
              <a:t>nter</a:t>
            </a:r>
            <a:r>
              <a:rPr lang="en-US" sz="2400" dirty="0" err="1">
                <a:solidFill>
                  <a:srgbClr val="C00000"/>
                </a:solidFill>
                <a:latin typeface="Calibri" pitchFamily="34" charset="0"/>
              </a:rPr>
              <a:t>N</a:t>
            </a:r>
            <a:r>
              <a:rPr lang="en-US" sz="2400" i="1" dirty="0" err="1">
                <a:solidFill>
                  <a:srgbClr val="0000FF"/>
                </a:solidFill>
                <a:latin typeface="Calibri" pitchFamily="34" charset="0"/>
              </a:rPr>
              <a:t>ational</a:t>
            </a:r>
            <a:r>
              <a:rPr lang="en-US" sz="2400" dirty="0">
                <a:solidFill>
                  <a:srgbClr val="0000FF"/>
                </a:solidFill>
                <a:latin typeface="Calibri" pitchFamily="34" charset="0"/>
              </a:rPr>
              <a:t>) A consortia to make research and operational services for Member States. Founded in 1991, </a:t>
            </a:r>
            <a:r>
              <a:rPr lang="en-US" sz="2400" dirty="0">
                <a:solidFill>
                  <a:srgbClr val="C00000"/>
                </a:solidFill>
                <a:latin typeface="Calibri" pitchFamily="34" charset="0"/>
              </a:rPr>
              <a:t>Turkey</a:t>
            </a:r>
            <a:r>
              <a:rPr lang="en-US" sz="2400" dirty="0">
                <a:solidFill>
                  <a:srgbClr val="0000FF"/>
                </a:solidFill>
                <a:latin typeface="Calibri" pitchFamily="34" charset="0"/>
              </a:rPr>
              <a:t> is a partner of ALADIN since </a:t>
            </a: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2008.</a:t>
            </a:r>
            <a:r>
              <a:rPr lang="tr-TR" sz="2400" dirty="0" smtClean="0">
                <a:solidFill>
                  <a:srgbClr val="0000FF"/>
                </a:solidFill>
                <a:latin typeface="Calibri" pitchFamily="34" charset="0"/>
              </a:rPr>
              <a:t> </a:t>
            </a:r>
            <a:endParaRPr lang="en-US" sz="2400" dirty="0">
              <a:solidFill>
                <a:srgbClr val="0000FF"/>
              </a:solidFill>
              <a:latin typeface="Calibri" pitchFamily="34" charset="0"/>
            </a:endParaRPr>
          </a:p>
        </p:txBody>
      </p:sp>
      <p:pic>
        <p:nvPicPr>
          <p:cNvPr id="117763" name="Picture 3"/>
          <p:cNvPicPr>
            <a:picLocks noChangeAspect="1" noChangeArrowheads="1"/>
          </p:cNvPicPr>
          <p:nvPr/>
        </p:nvPicPr>
        <p:blipFill>
          <a:blip r:embed="rId3" cstate="print"/>
          <a:srcRect l="1386" t="13407" r="34133" b="13750"/>
          <a:stretch>
            <a:fillRect/>
          </a:stretch>
        </p:blipFill>
        <p:spPr bwMode="auto">
          <a:xfrm>
            <a:off x="3707904" y="3140968"/>
            <a:ext cx="4853728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6 Resim" descr="spip.png"/>
          <p:cNvPicPr>
            <a:picLocks noChangeAspect="1"/>
          </p:cNvPicPr>
          <p:nvPr/>
        </p:nvPicPr>
        <p:blipFill>
          <a:blip r:embed="rId4" cstate="print">
            <a:lum bright="11000"/>
          </a:blip>
          <a:stretch>
            <a:fillRect/>
          </a:stretch>
        </p:blipFill>
        <p:spPr>
          <a:xfrm>
            <a:off x="1115616" y="3933056"/>
            <a:ext cx="2236281" cy="1298463"/>
          </a:xfrm>
          <a:prstGeom prst="rect">
            <a:avLst/>
          </a:prstGeom>
        </p:spPr>
      </p:pic>
      <p:sp>
        <p:nvSpPr>
          <p:cNvPr id="6" name="5 Metin kutusu"/>
          <p:cNvSpPr txBox="1"/>
          <p:nvPr/>
        </p:nvSpPr>
        <p:spPr>
          <a:xfrm>
            <a:off x="0" y="303039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 smtClean="0">
                <a:solidFill>
                  <a:srgbClr val="FF0000"/>
                </a:solidFill>
              </a:rPr>
              <a:t>NUMERICAL WEATHER PREDICTION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613097" y="1268760"/>
            <a:ext cx="8207375" cy="1158379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sz="2400" b="1" dirty="0">
                <a:solidFill>
                  <a:srgbClr val="0000FF"/>
                </a:solidFill>
                <a:latin typeface="Calibri" pitchFamily="34" charset="0"/>
                <a:ea typeface="Droid Sans Fallback" charset="0"/>
                <a:cs typeface="Droid Sans Fallback" charset="0"/>
              </a:rPr>
              <a:t>By means of </a:t>
            </a:r>
            <a:r>
              <a:rPr lang="en-US" sz="2400" b="1" dirty="0">
                <a:solidFill>
                  <a:srgbClr val="C00000"/>
                </a:solidFill>
                <a:latin typeface="Calibri" pitchFamily="34" charset="0"/>
                <a:ea typeface="Droid Sans Fallback" charset="0"/>
                <a:cs typeface="Droid Sans Fallback" charset="0"/>
              </a:rPr>
              <a:t>Highway Forecast System </a:t>
            </a:r>
            <a:r>
              <a:rPr lang="en-US" sz="2400" b="1" dirty="0">
                <a:solidFill>
                  <a:srgbClr val="0000FF"/>
                </a:solidFill>
                <a:latin typeface="Calibri" pitchFamily="34" charset="0"/>
                <a:ea typeface="Droid Sans Fallback" charset="0"/>
                <a:cs typeface="Droid Sans Fallback" charset="0"/>
              </a:rPr>
              <a:t>hourly forecasts through the highways are made for a safer travel.</a:t>
            </a:r>
          </a:p>
          <a:p>
            <a:pPr algn="ctr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sz="2000" b="1" u="sng" dirty="0">
                <a:solidFill>
                  <a:srgbClr val="C00000"/>
                </a:solidFill>
                <a:latin typeface="Calibri" pitchFamily="34" charset="0"/>
                <a:ea typeface="Droid Sans Fallback" charset="0"/>
                <a:cs typeface="Droid Sans Fallback" charset="0"/>
              </a:rPr>
              <a:t>http://www.mgm.gov.tr/tahmin/karayollari-tahmin-sistemi.aspx</a:t>
            </a:r>
          </a:p>
        </p:txBody>
      </p:sp>
      <p:pic>
        <p:nvPicPr>
          <p:cNvPr id="147458" name="Picture 2"/>
          <p:cNvPicPr>
            <a:picLocks noChangeAspect="1" noChangeArrowheads="1"/>
          </p:cNvPicPr>
          <p:nvPr/>
        </p:nvPicPr>
        <p:blipFill>
          <a:blip r:embed="rId3" cstate="print"/>
          <a:srcRect l="9168" r="21904"/>
          <a:stretch>
            <a:fillRect/>
          </a:stretch>
        </p:blipFill>
        <p:spPr bwMode="auto">
          <a:xfrm>
            <a:off x="3995936" y="2636912"/>
            <a:ext cx="4896544" cy="3893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7466" name="Picture 10" descr="http://www.normatif.com/wp-content/resimler/2012/12/kar-ya%C4%9F%C4%B1%C5%9F%C4%B1-yol-a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9" y="3416964"/>
            <a:ext cx="3384376" cy="21722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5 Metin kutusu"/>
          <p:cNvSpPr txBox="1"/>
          <p:nvPr/>
        </p:nvSpPr>
        <p:spPr>
          <a:xfrm>
            <a:off x="0" y="303039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 smtClean="0">
                <a:solidFill>
                  <a:srgbClr val="FF0000"/>
                </a:solidFill>
              </a:rPr>
              <a:t>NUMERICAL WEATHER PREDICTION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899592" y="1373867"/>
            <a:ext cx="7272808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lvl="2">
              <a:buClr>
                <a:srgbClr val="C00000"/>
              </a:buClr>
              <a:buFont typeface="Wingdings" pitchFamily="2" charset="2"/>
              <a:buChar char="ü"/>
            </a:pPr>
            <a:r>
              <a:rPr lang="en-US" sz="2400" dirty="0" smtClean="0">
                <a:solidFill>
                  <a:srgbClr val="66CCFF"/>
                </a:solidFill>
                <a:latin typeface="Calibri" pitchFamily="34" charset="0"/>
              </a:rPr>
              <a:t> Weather forecasting and warnings</a:t>
            </a:r>
          </a:p>
          <a:p>
            <a:pPr marL="0" lvl="2">
              <a:buClr>
                <a:srgbClr val="C00000"/>
              </a:buClr>
            </a:pPr>
            <a:endParaRPr lang="en-US" sz="2400" dirty="0" smtClean="0">
              <a:solidFill>
                <a:srgbClr val="0000FF"/>
              </a:solidFill>
              <a:latin typeface="Calibri" pitchFamily="34" charset="0"/>
            </a:endParaRPr>
          </a:p>
          <a:p>
            <a:pPr marL="0" lvl="2">
              <a:buClr>
                <a:srgbClr val="C00000"/>
              </a:buClr>
              <a:buFont typeface="Wingdings" pitchFamily="2" charset="2"/>
              <a:buChar char="ü"/>
            </a:pPr>
            <a:r>
              <a:rPr lang="en-US" sz="2400" dirty="0" smtClean="0">
                <a:solidFill>
                  <a:srgbClr val="66CCFF"/>
                </a:solidFill>
                <a:latin typeface="Calibri" pitchFamily="34" charset="0"/>
              </a:rPr>
              <a:t> Numerical Weather Prediction</a:t>
            </a:r>
          </a:p>
          <a:p>
            <a:pPr marL="0" lvl="2">
              <a:buClr>
                <a:srgbClr val="C00000"/>
              </a:buClr>
            </a:pPr>
            <a:endParaRPr lang="en-US" sz="2400" dirty="0" smtClean="0">
              <a:solidFill>
                <a:srgbClr val="66CCFF"/>
              </a:solidFill>
              <a:latin typeface="Calibri" pitchFamily="34" charset="0"/>
            </a:endParaRPr>
          </a:p>
          <a:p>
            <a:pPr marL="0" lvl="2">
              <a:buClr>
                <a:srgbClr val="C00000"/>
              </a:buClr>
              <a:buFont typeface="Wingdings" pitchFamily="2" charset="2"/>
              <a:buChar char="ü"/>
            </a:pPr>
            <a:r>
              <a:rPr lang="en-US" sz="2400" u="sng" dirty="0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tr-TR" sz="2400" dirty="0" err="1" smtClean="0">
                <a:solidFill>
                  <a:srgbClr val="C00000"/>
                </a:solidFill>
                <a:latin typeface="Calibri" pitchFamily="34" charset="0"/>
              </a:rPr>
              <a:t>Meteorological</a:t>
            </a:r>
            <a:r>
              <a:rPr lang="tr-TR" sz="2400" dirty="0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tr-TR" sz="2400" dirty="0" err="1" smtClean="0">
                <a:solidFill>
                  <a:srgbClr val="C00000"/>
                </a:solidFill>
                <a:latin typeface="Calibri" pitchFamily="34" charset="0"/>
              </a:rPr>
              <a:t>Remote</a:t>
            </a:r>
            <a:r>
              <a:rPr lang="tr-TR" sz="2400" dirty="0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tr-TR" sz="2400" dirty="0" err="1" smtClean="0">
                <a:solidFill>
                  <a:srgbClr val="C00000"/>
                </a:solidFill>
                <a:latin typeface="Calibri" pitchFamily="34" charset="0"/>
              </a:rPr>
              <a:t>Sensing</a:t>
            </a:r>
            <a:endParaRPr lang="en-US" sz="2400" dirty="0" smtClean="0">
              <a:solidFill>
                <a:srgbClr val="C00000"/>
              </a:solidFill>
              <a:latin typeface="Calibri" pitchFamily="34" charset="0"/>
            </a:endParaRPr>
          </a:p>
          <a:p>
            <a:pPr marL="0" lvl="2">
              <a:buClr>
                <a:srgbClr val="C00000"/>
              </a:buClr>
            </a:pPr>
            <a:endParaRPr lang="en-US" sz="2400" dirty="0" smtClean="0">
              <a:solidFill>
                <a:srgbClr val="66CCFF"/>
              </a:solidFill>
              <a:latin typeface="Calibri" pitchFamily="34" charset="0"/>
            </a:endParaRPr>
          </a:p>
          <a:p>
            <a:pPr marL="0" lvl="2">
              <a:buClr>
                <a:srgbClr val="C00000"/>
              </a:buClr>
              <a:buFont typeface="Wingdings" pitchFamily="2" charset="2"/>
              <a:buChar char="ü"/>
            </a:pPr>
            <a:r>
              <a:rPr lang="en-US" sz="2400" dirty="0" smtClean="0">
                <a:solidFill>
                  <a:srgbClr val="66CCFF"/>
                </a:solidFill>
                <a:latin typeface="Calibri" pitchFamily="34" charset="0"/>
              </a:rPr>
              <a:t> Marine </a:t>
            </a:r>
            <a:r>
              <a:rPr lang="tr-TR" sz="2400" dirty="0" smtClean="0">
                <a:solidFill>
                  <a:srgbClr val="66CCFF"/>
                </a:solidFill>
                <a:latin typeface="Calibri" pitchFamily="34" charset="0"/>
              </a:rPr>
              <a:t>M</a:t>
            </a:r>
            <a:r>
              <a:rPr lang="en-US" sz="2400" dirty="0" err="1" smtClean="0">
                <a:solidFill>
                  <a:srgbClr val="66CCFF"/>
                </a:solidFill>
                <a:latin typeface="Calibri" pitchFamily="34" charset="0"/>
              </a:rPr>
              <a:t>eteorology</a:t>
            </a:r>
            <a:endParaRPr lang="en-US" sz="2400" dirty="0" smtClean="0">
              <a:solidFill>
                <a:srgbClr val="66CCFF"/>
              </a:solidFill>
              <a:latin typeface="Calibri" pitchFamily="34" charset="0"/>
            </a:endParaRPr>
          </a:p>
          <a:p>
            <a:pPr marL="0" lvl="2">
              <a:buClr>
                <a:srgbClr val="C00000"/>
              </a:buClr>
            </a:pPr>
            <a:endParaRPr lang="en-US" sz="2400" dirty="0" smtClean="0">
              <a:solidFill>
                <a:srgbClr val="66CCFF"/>
              </a:solidFill>
              <a:latin typeface="Calibri" pitchFamily="34" charset="0"/>
            </a:endParaRPr>
          </a:p>
          <a:p>
            <a:pPr marL="0" lvl="2">
              <a:buClr>
                <a:srgbClr val="C00000"/>
              </a:buClr>
              <a:buFont typeface="Wingdings" pitchFamily="2" charset="2"/>
              <a:buChar char="ü"/>
            </a:pPr>
            <a:r>
              <a:rPr lang="en-US" sz="2400" dirty="0" smtClean="0">
                <a:solidFill>
                  <a:srgbClr val="66CCFF"/>
                </a:solidFill>
                <a:latin typeface="Calibri" pitchFamily="34" charset="0"/>
              </a:rPr>
              <a:t> Aviation </a:t>
            </a:r>
            <a:r>
              <a:rPr lang="tr-TR" sz="2400" dirty="0" smtClean="0">
                <a:solidFill>
                  <a:srgbClr val="66CCFF"/>
                </a:solidFill>
                <a:latin typeface="Calibri" pitchFamily="34" charset="0"/>
              </a:rPr>
              <a:t>M</a:t>
            </a:r>
            <a:r>
              <a:rPr lang="en-US" sz="2400" dirty="0" err="1" smtClean="0">
                <a:solidFill>
                  <a:srgbClr val="66CCFF"/>
                </a:solidFill>
                <a:latin typeface="Calibri" pitchFamily="34" charset="0"/>
              </a:rPr>
              <a:t>eteorology</a:t>
            </a:r>
            <a:endParaRPr lang="en-US" sz="2400" dirty="0" smtClean="0">
              <a:solidFill>
                <a:srgbClr val="66CCFF"/>
              </a:solidFill>
              <a:latin typeface="Calibri" pitchFamily="34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0" y="303039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 smtClean="0">
                <a:solidFill>
                  <a:srgbClr val="FF0000"/>
                </a:solidFill>
              </a:rPr>
              <a:t>METEOROLOGICAL REMOTE SENSING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899592" y="1373867"/>
            <a:ext cx="7272808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lvl="2">
              <a:buClr>
                <a:srgbClr val="C00000"/>
              </a:buClr>
              <a:buFont typeface="Wingdings" pitchFamily="2" charset="2"/>
              <a:buChar char="ü"/>
            </a:pP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 Weather forecasting and warnings</a:t>
            </a:r>
          </a:p>
          <a:p>
            <a:pPr marL="0" lvl="2">
              <a:buClr>
                <a:srgbClr val="C00000"/>
              </a:buClr>
            </a:pPr>
            <a:endParaRPr lang="en-US" sz="2400" dirty="0" smtClean="0">
              <a:solidFill>
                <a:srgbClr val="0000FF"/>
              </a:solidFill>
              <a:latin typeface="Calibri" pitchFamily="34" charset="0"/>
            </a:endParaRPr>
          </a:p>
          <a:p>
            <a:pPr marL="0" lvl="2">
              <a:buClr>
                <a:srgbClr val="C00000"/>
              </a:buClr>
              <a:buFont typeface="Wingdings" pitchFamily="2" charset="2"/>
              <a:buChar char="ü"/>
            </a:pP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 Numerical Weather Prediction</a:t>
            </a:r>
          </a:p>
          <a:p>
            <a:pPr marL="0" lvl="2">
              <a:buClr>
                <a:srgbClr val="C00000"/>
              </a:buClr>
            </a:pPr>
            <a:endParaRPr lang="en-US" sz="2400" dirty="0" smtClean="0">
              <a:solidFill>
                <a:srgbClr val="0000FF"/>
              </a:solidFill>
              <a:latin typeface="Calibri" pitchFamily="34" charset="0"/>
            </a:endParaRPr>
          </a:p>
          <a:p>
            <a:pPr marL="0" lvl="2">
              <a:buClr>
                <a:srgbClr val="C00000"/>
              </a:buClr>
              <a:buFont typeface="Wingdings" pitchFamily="2" charset="2"/>
              <a:buChar char="ü"/>
            </a:pP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 </a:t>
            </a:r>
            <a:r>
              <a:rPr lang="tr-TR" sz="2400" dirty="0" err="1" smtClean="0">
                <a:solidFill>
                  <a:srgbClr val="0000FF"/>
                </a:solidFill>
                <a:latin typeface="Calibri" pitchFamily="34" charset="0"/>
              </a:rPr>
              <a:t>Meteorological</a:t>
            </a:r>
            <a:r>
              <a:rPr lang="tr-TR" sz="2400" dirty="0" smtClean="0">
                <a:solidFill>
                  <a:srgbClr val="0000FF"/>
                </a:solidFill>
                <a:latin typeface="Calibri" pitchFamily="34" charset="0"/>
              </a:rPr>
              <a:t> </a:t>
            </a: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R</a:t>
            </a:r>
            <a:r>
              <a:rPr lang="tr-TR" sz="2400" dirty="0" err="1" smtClean="0">
                <a:solidFill>
                  <a:srgbClr val="0000FF"/>
                </a:solidFill>
                <a:latin typeface="Calibri" pitchFamily="34" charset="0"/>
              </a:rPr>
              <a:t>emote</a:t>
            </a:r>
            <a:r>
              <a:rPr lang="tr-TR" sz="2400" dirty="0" smtClean="0">
                <a:solidFill>
                  <a:srgbClr val="0000FF"/>
                </a:solidFill>
                <a:latin typeface="Calibri" pitchFamily="34" charset="0"/>
              </a:rPr>
              <a:t> </a:t>
            </a:r>
            <a:r>
              <a:rPr lang="tr-TR" sz="2400" dirty="0" err="1" smtClean="0">
                <a:solidFill>
                  <a:srgbClr val="0000FF"/>
                </a:solidFill>
                <a:latin typeface="Calibri" pitchFamily="34" charset="0"/>
              </a:rPr>
              <a:t>Sensing</a:t>
            </a:r>
            <a:endParaRPr lang="en-US" sz="2400" dirty="0" smtClean="0">
              <a:solidFill>
                <a:srgbClr val="0000FF"/>
              </a:solidFill>
              <a:latin typeface="Calibri" pitchFamily="34" charset="0"/>
            </a:endParaRPr>
          </a:p>
          <a:p>
            <a:pPr marL="0" lvl="2">
              <a:buClr>
                <a:srgbClr val="C00000"/>
              </a:buClr>
            </a:pPr>
            <a:endParaRPr lang="en-US" sz="2400" dirty="0" smtClean="0">
              <a:solidFill>
                <a:srgbClr val="0000FF"/>
              </a:solidFill>
              <a:latin typeface="Calibri" pitchFamily="34" charset="0"/>
            </a:endParaRPr>
          </a:p>
          <a:p>
            <a:pPr marL="0" lvl="2">
              <a:buClr>
                <a:srgbClr val="C00000"/>
              </a:buClr>
              <a:buFont typeface="Wingdings" pitchFamily="2" charset="2"/>
              <a:buChar char="ü"/>
            </a:pP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 Marine </a:t>
            </a:r>
            <a:r>
              <a:rPr lang="tr-TR" sz="2400" dirty="0" smtClean="0">
                <a:solidFill>
                  <a:srgbClr val="0000FF"/>
                </a:solidFill>
                <a:latin typeface="Calibri" pitchFamily="34" charset="0"/>
              </a:rPr>
              <a:t>M</a:t>
            </a:r>
            <a:r>
              <a:rPr lang="en-US" sz="2400" dirty="0" err="1" smtClean="0">
                <a:solidFill>
                  <a:srgbClr val="0000FF"/>
                </a:solidFill>
                <a:latin typeface="Calibri" pitchFamily="34" charset="0"/>
              </a:rPr>
              <a:t>eteorology</a:t>
            </a:r>
            <a:endParaRPr lang="en-US" sz="2400" dirty="0" smtClean="0">
              <a:solidFill>
                <a:srgbClr val="0000FF"/>
              </a:solidFill>
              <a:latin typeface="Calibri" pitchFamily="34" charset="0"/>
            </a:endParaRPr>
          </a:p>
          <a:p>
            <a:pPr marL="0" lvl="2">
              <a:buClr>
                <a:srgbClr val="C00000"/>
              </a:buClr>
            </a:pPr>
            <a:endParaRPr lang="en-US" sz="2400" dirty="0" smtClean="0">
              <a:solidFill>
                <a:srgbClr val="0000FF"/>
              </a:solidFill>
              <a:latin typeface="Calibri" pitchFamily="34" charset="0"/>
            </a:endParaRPr>
          </a:p>
          <a:p>
            <a:pPr marL="0" lvl="2">
              <a:buClr>
                <a:srgbClr val="C00000"/>
              </a:buClr>
              <a:buFont typeface="Wingdings" pitchFamily="2" charset="2"/>
              <a:buChar char="ü"/>
            </a:pP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 Aviation </a:t>
            </a:r>
            <a:r>
              <a:rPr lang="tr-TR" sz="2400" dirty="0" smtClean="0">
                <a:solidFill>
                  <a:srgbClr val="0000FF"/>
                </a:solidFill>
                <a:latin typeface="Calibri" pitchFamily="34" charset="0"/>
              </a:rPr>
              <a:t>M</a:t>
            </a:r>
            <a:r>
              <a:rPr lang="en-US" sz="2400" dirty="0" err="1" smtClean="0">
                <a:solidFill>
                  <a:srgbClr val="0000FF"/>
                </a:solidFill>
                <a:latin typeface="Calibri" pitchFamily="34" charset="0"/>
              </a:rPr>
              <a:t>eteorology</a:t>
            </a:r>
            <a:endParaRPr lang="en-US" sz="2400" dirty="0" smtClean="0">
              <a:solidFill>
                <a:srgbClr val="0000FF"/>
              </a:solidFill>
              <a:latin typeface="Calibri" pitchFamily="34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0" y="142852"/>
            <a:ext cx="9144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000" b="1" dirty="0" smtClean="0">
                <a:solidFill>
                  <a:srgbClr val="FF0000"/>
                </a:solidFill>
              </a:rPr>
              <a:t>OUTLINES</a:t>
            </a:r>
            <a:endParaRPr lang="tr-TR" sz="3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755576" y="1124744"/>
            <a:ext cx="80010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C00000"/>
                </a:solidFill>
                <a:latin typeface="Calibri" pitchFamily="34" charset="0"/>
              </a:rPr>
              <a:t>EUMETSAT</a:t>
            </a: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 is an intergovernmental organization to serve 26 Member States and 5 Cooperating State. Turkey  is one of the  founding member state of EUMETSAT. The primary objective is to establish, maintain and exploit European systems of operational meteorological satellites. </a:t>
            </a:r>
          </a:p>
        </p:txBody>
      </p:sp>
      <p:pic>
        <p:nvPicPr>
          <p:cNvPr id="4" name="7 Resim" descr="uzal_sayfa_uy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4193704"/>
            <a:ext cx="2664296" cy="2400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4 Resim" descr="eum_resim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584" y="4005064"/>
            <a:ext cx="4352924" cy="26191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6 Resim" descr="295px-EUMETSAT_logo.sv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56176" y="2780928"/>
            <a:ext cx="1764978" cy="1322238"/>
          </a:xfrm>
          <a:prstGeom prst="rect">
            <a:avLst/>
          </a:prstGeom>
        </p:spPr>
      </p:pic>
      <p:sp>
        <p:nvSpPr>
          <p:cNvPr id="10" name="9 Metin kutusu"/>
          <p:cNvSpPr txBox="1"/>
          <p:nvPr/>
        </p:nvSpPr>
        <p:spPr>
          <a:xfrm>
            <a:off x="0" y="303039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 smtClean="0">
                <a:solidFill>
                  <a:srgbClr val="FF0000"/>
                </a:solidFill>
              </a:rPr>
              <a:t>METEOROLOGICAL REMOTE SENSING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85"/>
          <p:cNvGrpSpPr>
            <a:grpSpLocks/>
          </p:cNvGrpSpPr>
          <p:nvPr/>
        </p:nvGrpSpPr>
        <p:grpSpPr bwMode="auto">
          <a:xfrm>
            <a:off x="323528" y="1340768"/>
            <a:ext cx="8568952" cy="5160066"/>
            <a:chOff x="245" y="1706"/>
            <a:chExt cx="2544" cy="2087"/>
          </a:xfrm>
        </p:grpSpPr>
        <p:grpSp>
          <p:nvGrpSpPr>
            <p:cNvPr id="4" name="Group 184"/>
            <p:cNvGrpSpPr>
              <a:grpSpLocks/>
            </p:cNvGrpSpPr>
            <p:nvPr/>
          </p:nvGrpSpPr>
          <p:grpSpPr bwMode="auto">
            <a:xfrm>
              <a:off x="245" y="2026"/>
              <a:ext cx="2544" cy="1767"/>
              <a:chOff x="245" y="2026"/>
              <a:chExt cx="2544" cy="1767"/>
            </a:xfrm>
          </p:grpSpPr>
          <p:sp>
            <p:nvSpPr>
              <p:cNvPr id="6" name="Rectangle 18"/>
              <p:cNvSpPr>
                <a:spLocks noChangeArrowheads="1"/>
              </p:cNvSpPr>
              <p:nvPr/>
            </p:nvSpPr>
            <p:spPr bwMode="auto">
              <a:xfrm>
                <a:off x="2153" y="3203"/>
                <a:ext cx="636" cy="590"/>
              </a:xfrm>
              <a:prstGeom prst="rect">
                <a:avLst/>
              </a:prstGeom>
              <a:noFill/>
              <a:ln w="19050" algn="ctr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l">
                  <a:lnSpc>
                    <a:spcPct val="100000"/>
                  </a:lnSpc>
                  <a:spcBef>
                    <a:spcPct val="20000"/>
                  </a:spcBef>
                  <a:buClrTx/>
                  <a:buFontTx/>
                  <a:buNone/>
                </a:pPr>
                <a:r>
                  <a:rPr lang="tr-TR" dirty="0" err="1">
                    <a:solidFill>
                      <a:srgbClr val="0000FF"/>
                    </a:solidFill>
                    <a:latin typeface="Calibri" pitchFamily="34" charset="0"/>
                  </a:rPr>
                  <a:t>Temporal</a:t>
                </a:r>
                <a:r>
                  <a:rPr lang="tr-TR" dirty="0">
                    <a:solidFill>
                      <a:srgbClr val="0000FF"/>
                    </a:solidFill>
                    <a:latin typeface="Calibri" pitchFamily="34" charset="0"/>
                  </a:rPr>
                  <a:t> </a:t>
                </a:r>
                <a:r>
                  <a:rPr lang="tr-TR" dirty="0" err="1">
                    <a:solidFill>
                      <a:srgbClr val="0000FF"/>
                    </a:solidFill>
                    <a:latin typeface="Calibri" pitchFamily="34" charset="0"/>
                  </a:rPr>
                  <a:t>Resolution</a:t>
                </a:r>
                <a:r>
                  <a:rPr lang="tr-TR" dirty="0">
                    <a:solidFill>
                      <a:srgbClr val="0000FF"/>
                    </a:solidFill>
                    <a:latin typeface="Calibri" pitchFamily="34" charset="0"/>
                  </a:rPr>
                  <a:t>:</a:t>
                </a:r>
              </a:p>
              <a:p>
                <a:pPr algn="l">
                  <a:lnSpc>
                    <a:spcPct val="100000"/>
                  </a:lnSpc>
                  <a:spcBef>
                    <a:spcPct val="20000"/>
                  </a:spcBef>
                  <a:buClrTx/>
                  <a:buFontTx/>
                  <a:buNone/>
                </a:pPr>
                <a:r>
                  <a:rPr lang="tr-TR" dirty="0">
                    <a:solidFill>
                      <a:srgbClr val="0000FF"/>
                    </a:solidFill>
                    <a:latin typeface="Calibri" pitchFamily="34" charset="0"/>
                  </a:rPr>
                  <a:t>2 </a:t>
                </a:r>
                <a:r>
                  <a:rPr lang="tr-TR" dirty="0" err="1">
                    <a:solidFill>
                      <a:srgbClr val="0000FF"/>
                    </a:solidFill>
                    <a:latin typeface="Calibri" pitchFamily="34" charset="0"/>
                  </a:rPr>
                  <a:t>images</a:t>
                </a:r>
                <a:r>
                  <a:rPr lang="tr-TR" dirty="0">
                    <a:solidFill>
                      <a:srgbClr val="0000FF"/>
                    </a:solidFill>
                    <a:latin typeface="Calibri" pitchFamily="34" charset="0"/>
                  </a:rPr>
                  <a:t> </a:t>
                </a:r>
                <a:r>
                  <a:rPr lang="tr-TR" dirty="0" err="1">
                    <a:solidFill>
                      <a:srgbClr val="0000FF"/>
                    </a:solidFill>
                    <a:latin typeface="Calibri" pitchFamily="34" charset="0"/>
                  </a:rPr>
                  <a:t>per</a:t>
                </a:r>
                <a:r>
                  <a:rPr lang="tr-TR" dirty="0">
                    <a:solidFill>
                      <a:srgbClr val="0000FF"/>
                    </a:solidFill>
                    <a:latin typeface="Calibri" pitchFamily="34" charset="0"/>
                  </a:rPr>
                  <a:t> </a:t>
                </a:r>
                <a:r>
                  <a:rPr lang="tr-TR" dirty="0" err="1" smtClean="0">
                    <a:solidFill>
                      <a:srgbClr val="0000FF"/>
                    </a:solidFill>
                    <a:latin typeface="Calibri" pitchFamily="34" charset="0"/>
                  </a:rPr>
                  <a:t>day</a:t>
                </a:r>
                <a:endParaRPr lang="tr-TR" dirty="0" smtClean="0">
                  <a:solidFill>
                    <a:srgbClr val="0000FF"/>
                  </a:solidFill>
                  <a:latin typeface="Calibri" pitchFamily="34" charset="0"/>
                </a:endParaRPr>
              </a:p>
              <a:p>
                <a:pPr algn="l">
                  <a:spcBef>
                    <a:spcPct val="20000"/>
                  </a:spcBef>
                </a:pPr>
                <a:r>
                  <a:rPr lang="tr-TR" dirty="0" err="1" smtClean="0">
                    <a:solidFill>
                      <a:srgbClr val="0000FF"/>
                    </a:solidFill>
                    <a:latin typeface="Calibri" pitchFamily="34" charset="0"/>
                  </a:rPr>
                  <a:t>Spatial</a:t>
                </a:r>
                <a:r>
                  <a:rPr lang="tr-TR" dirty="0" smtClean="0">
                    <a:solidFill>
                      <a:srgbClr val="0000FF"/>
                    </a:solidFill>
                    <a:latin typeface="Calibri" pitchFamily="34" charset="0"/>
                  </a:rPr>
                  <a:t> </a:t>
                </a:r>
                <a:r>
                  <a:rPr lang="tr-TR" dirty="0" err="1" smtClean="0">
                    <a:solidFill>
                      <a:srgbClr val="0000FF"/>
                    </a:solidFill>
                    <a:latin typeface="Calibri" pitchFamily="34" charset="0"/>
                  </a:rPr>
                  <a:t>Resolution</a:t>
                </a:r>
                <a:r>
                  <a:rPr lang="tr-TR" dirty="0" smtClean="0">
                    <a:solidFill>
                      <a:srgbClr val="0000FF"/>
                    </a:solidFill>
                    <a:latin typeface="Calibri" pitchFamily="34" charset="0"/>
                  </a:rPr>
                  <a:t>: 1,1 Km</a:t>
                </a:r>
              </a:p>
              <a:p>
                <a:pPr algn="l">
                  <a:lnSpc>
                    <a:spcPct val="100000"/>
                  </a:lnSpc>
                  <a:spcBef>
                    <a:spcPct val="20000"/>
                  </a:spcBef>
                  <a:buClrTx/>
                  <a:buFontTx/>
                  <a:buNone/>
                </a:pPr>
                <a:endParaRPr lang="tr-TR" dirty="0">
                  <a:solidFill>
                    <a:srgbClr val="0000FF"/>
                  </a:solidFill>
                  <a:latin typeface="Calibri" pitchFamily="34" charset="0"/>
                </a:endParaRPr>
              </a:p>
            </p:txBody>
          </p:sp>
          <p:sp>
            <p:nvSpPr>
              <p:cNvPr id="7" name="Rectangle 19"/>
              <p:cNvSpPr>
                <a:spLocks noChangeArrowheads="1"/>
              </p:cNvSpPr>
              <p:nvPr/>
            </p:nvSpPr>
            <p:spPr bwMode="auto">
              <a:xfrm>
                <a:off x="1338" y="3203"/>
                <a:ext cx="815" cy="590"/>
              </a:xfrm>
              <a:prstGeom prst="rect">
                <a:avLst/>
              </a:prstGeom>
              <a:noFill/>
              <a:ln w="19050" algn="ctr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l">
                  <a:lnSpc>
                    <a:spcPct val="100000"/>
                  </a:lnSpc>
                  <a:spcBef>
                    <a:spcPct val="20000"/>
                  </a:spcBef>
                  <a:buClrTx/>
                  <a:buFontTx/>
                  <a:buNone/>
                </a:pPr>
                <a:r>
                  <a:rPr lang="tr-TR" dirty="0" smtClean="0">
                    <a:solidFill>
                      <a:srgbClr val="0000FF"/>
                    </a:solidFill>
                    <a:latin typeface="Calibri" pitchFamily="34" charset="0"/>
                  </a:rPr>
                  <a:t>(in </a:t>
                </a:r>
                <a:r>
                  <a:rPr lang="tr-TR" dirty="0" err="1" smtClean="0">
                    <a:solidFill>
                      <a:srgbClr val="0000FF"/>
                    </a:solidFill>
                    <a:latin typeface="Calibri" pitchFamily="34" charset="0"/>
                  </a:rPr>
                  <a:t>operation</a:t>
                </a:r>
                <a:r>
                  <a:rPr lang="tr-TR" dirty="0" smtClean="0">
                    <a:solidFill>
                      <a:srgbClr val="0000FF"/>
                    </a:solidFill>
                    <a:latin typeface="Calibri" pitchFamily="34" charset="0"/>
                  </a:rPr>
                  <a:t> since 2007)</a:t>
                </a:r>
              </a:p>
              <a:p>
                <a:pPr algn="l">
                  <a:spcBef>
                    <a:spcPct val="20000"/>
                  </a:spcBef>
                </a:pPr>
                <a:r>
                  <a:rPr lang="tr-TR" dirty="0" smtClean="0">
                    <a:solidFill>
                      <a:srgbClr val="0000FF"/>
                    </a:solidFill>
                    <a:latin typeface="Calibri" pitchFamily="34" charset="0"/>
                  </a:rPr>
                  <a:t>(in </a:t>
                </a:r>
                <a:r>
                  <a:rPr lang="tr-TR" dirty="0" err="1" smtClean="0">
                    <a:solidFill>
                      <a:srgbClr val="0000FF"/>
                    </a:solidFill>
                    <a:latin typeface="Calibri" pitchFamily="34" charset="0"/>
                  </a:rPr>
                  <a:t>operation</a:t>
                </a:r>
                <a:r>
                  <a:rPr lang="tr-TR" dirty="0" smtClean="0">
                    <a:solidFill>
                      <a:srgbClr val="0000FF"/>
                    </a:solidFill>
                    <a:latin typeface="Calibri" pitchFamily="34" charset="0"/>
                  </a:rPr>
                  <a:t> since 2012)</a:t>
                </a:r>
                <a:endParaRPr lang="tr-TR" dirty="0">
                  <a:solidFill>
                    <a:srgbClr val="0000FF"/>
                  </a:solidFill>
                  <a:latin typeface="Calibri" pitchFamily="34" charset="0"/>
                </a:endParaRPr>
              </a:p>
            </p:txBody>
          </p:sp>
          <p:sp>
            <p:nvSpPr>
              <p:cNvPr id="9" name="Rectangle 20"/>
              <p:cNvSpPr>
                <a:spLocks noChangeArrowheads="1"/>
              </p:cNvSpPr>
              <p:nvPr/>
            </p:nvSpPr>
            <p:spPr bwMode="auto">
              <a:xfrm>
                <a:off x="881" y="3203"/>
                <a:ext cx="457" cy="590"/>
              </a:xfrm>
              <a:prstGeom prst="rect">
                <a:avLst/>
              </a:prstGeom>
              <a:noFill/>
              <a:ln w="19050" algn="ctr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l">
                  <a:lnSpc>
                    <a:spcPct val="100000"/>
                  </a:lnSpc>
                  <a:spcBef>
                    <a:spcPct val="20000"/>
                  </a:spcBef>
                  <a:buClrTx/>
                  <a:buFontTx/>
                  <a:buNone/>
                </a:pPr>
                <a:r>
                  <a:rPr lang="tr-TR" dirty="0" smtClean="0">
                    <a:solidFill>
                      <a:srgbClr val="0000FF"/>
                    </a:solidFill>
                    <a:latin typeface="Calibri" pitchFamily="34" charset="0"/>
                  </a:rPr>
                  <a:t>METOP-A</a:t>
                </a:r>
              </a:p>
              <a:p>
                <a:pPr>
                  <a:spcBef>
                    <a:spcPct val="20000"/>
                  </a:spcBef>
                </a:pPr>
                <a:r>
                  <a:rPr lang="tr-TR" dirty="0" smtClean="0">
                    <a:solidFill>
                      <a:srgbClr val="0000FF"/>
                    </a:solidFill>
                    <a:latin typeface="Calibri" pitchFamily="34" charset="0"/>
                  </a:rPr>
                  <a:t>METOP-B</a:t>
                </a:r>
              </a:p>
              <a:p>
                <a:pPr>
                  <a:lnSpc>
                    <a:spcPct val="100000"/>
                  </a:lnSpc>
                  <a:spcBef>
                    <a:spcPct val="20000"/>
                  </a:spcBef>
                  <a:buClrTx/>
                  <a:buFontTx/>
                  <a:buNone/>
                </a:pPr>
                <a:endParaRPr lang="tr-TR" dirty="0">
                  <a:solidFill>
                    <a:srgbClr val="0000FF"/>
                  </a:solidFill>
                  <a:latin typeface="Calibri" pitchFamily="34" charset="0"/>
                </a:endParaRPr>
              </a:p>
            </p:txBody>
          </p:sp>
          <p:sp>
            <p:nvSpPr>
              <p:cNvPr id="10" name="Rectangle 21"/>
              <p:cNvSpPr>
                <a:spLocks noChangeArrowheads="1"/>
              </p:cNvSpPr>
              <p:nvPr/>
            </p:nvSpPr>
            <p:spPr bwMode="auto">
              <a:xfrm>
                <a:off x="245" y="3203"/>
                <a:ext cx="636" cy="590"/>
              </a:xfrm>
              <a:prstGeom prst="rect">
                <a:avLst/>
              </a:prstGeom>
              <a:noFill/>
              <a:ln w="19050" algn="ctr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l">
                  <a:lnSpc>
                    <a:spcPct val="100000"/>
                  </a:lnSpc>
                  <a:spcBef>
                    <a:spcPct val="20000"/>
                  </a:spcBef>
                  <a:buClrTx/>
                  <a:buFontTx/>
                  <a:buNone/>
                </a:pPr>
                <a:r>
                  <a:rPr lang="tr-TR" dirty="0">
                    <a:solidFill>
                      <a:srgbClr val="0000FF"/>
                    </a:solidFill>
                    <a:latin typeface="Calibri" pitchFamily="34" charset="0"/>
                  </a:rPr>
                  <a:t>Polar </a:t>
                </a:r>
                <a:r>
                  <a:rPr lang="tr-TR" dirty="0" err="1">
                    <a:solidFill>
                      <a:srgbClr val="0000FF"/>
                    </a:solidFill>
                    <a:latin typeface="Calibri" pitchFamily="34" charset="0"/>
                  </a:rPr>
                  <a:t>Orbiting</a:t>
                </a:r>
                <a:endParaRPr lang="tr-TR" dirty="0">
                  <a:solidFill>
                    <a:srgbClr val="0000FF"/>
                  </a:solidFill>
                  <a:latin typeface="Calibri" pitchFamily="34" charset="0"/>
                </a:endParaRPr>
              </a:p>
            </p:txBody>
          </p:sp>
          <p:sp>
            <p:nvSpPr>
              <p:cNvPr id="11" name="Rectangle 22"/>
              <p:cNvSpPr>
                <a:spLocks noChangeArrowheads="1"/>
              </p:cNvSpPr>
              <p:nvPr/>
            </p:nvSpPr>
            <p:spPr bwMode="auto">
              <a:xfrm>
                <a:off x="2153" y="2614"/>
                <a:ext cx="636" cy="589"/>
              </a:xfrm>
              <a:prstGeom prst="rect">
                <a:avLst/>
              </a:prstGeom>
              <a:noFill/>
              <a:ln w="19050" algn="ctr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l">
                  <a:lnSpc>
                    <a:spcPct val="100000"/>
                  </a:lnSpc>
                  <a:spcBef>
                    <a:spcPct val="20000"/>
                  </a:spcBef>
                  <a:buClrTx/>
                  <a:buFontTx/>
                  <a:buNone/>
                </a:pPr>
                <a:r>
                  <a:rPr lang="tr-TR" dirty="0" err="1">
                    <a:solidFill>
                      <a:srgbClr val="0000FF"/>
                    </a:solidFill>
                    <a:latin typeface="Calibri" pitchFamily="34" charset="0"/>
                  </a:rPr>
                  <a:t>Temporal</a:t>
                </a:r>
                <a:r>
                  <a:rPr lang="tr-TR" dirty="0">
                    <a:solidFill>
                      <a:srgbClr val="0000FF"/>
                    </a:solidFill>
                    <a:latin typeface="Calibri" pitchFamily="34" charset="0"/>
                  </a:rPr>
                  <a:t> </a:t>
                </a:r>
                <a:r>
                  <a:rPr lang="tr-TR" dirty="0" err="1">
                    <a:solidFill>
                      <a:srgbClr val="0000FF"/>
                    </a:solidFill>
                    <a:latin typeface="Calibri" pitchFamily="34" charset="0"/>
                  </a:rPr>
                  <a:t>Resolution</a:t>
                </a:r>
                <a:r>
                  <a:rPr lang="tr-TR" dirty="0">
                    <a:solidFill>
                      <a:srgbClr val="0000FF"/>
                    </a:solidFill>
                    <a:latin typeface="Calibri" pitchFamily="34" charset="0"/>
                  </a:rPr>
                  <a:t>:</a:t>
                </a:r>
              </a:p>
              <a:p>
                <a:pPr>
                  <a:lnSpc>
                    <a:spcPct val="100000"/>
                  </a:lnSpc>
                  <a:spcBef>
                    <a:spcPct val="20000"/>
                  </a:spcBef>
                  <a:buClrTx/>
                  <a:buFontTx/>
                  <a:buNone/>
                </a:pPr>
                <a:r>
                  <a:rPr lang="tr-TR" dirty="0">
                    <a:solidFill>
                      <a:srgbClr val="0000FF"/>
                    </a:solidFill>
                    <a:latin typeface="Calibri" pitchFamily="34" charset="0"/>
                  </a:rPr>
                  <a:t>4 </a:t>
                </a:r>
                <a:r>
                  <a:rPr lang="tr-TR" dirty="0" err="1">
                    <a:solidFill>
                      <a:srgbClr val="0000FF"/>
                    </a:solidFill>
                    <a:latin typeface="Calibri" pitchFamily="34" charset="0"/>
                  </a:rPr>
                  <a:t>images</a:t>
                </a:r>
                <a:r>
                  <a:rPr lang="tr-TR" dirty="0">
                    <a:solidFill>
                      <a:srgbClr val="0000FF"/>
                    </a:solidFill>
                    <a:latin typeface="Calibri" pitchFamily="34" charset="0"/>
                  </a:rPr>
                  <a:t> </a:t>
                </a:r>
                <a:r>
                  <a:rPr lang="tr-TR" dirty="0" err="1">
                    <a:solidFill>
                      <a:srgbClr val="0000FF"/>
                    </a:solidFill>
                    <a:latin typeface="Calibri" pitchFamily="34" charset="0"/>
                  </a:rPr>
                  <a:t>per</a:t>
                </a:r>
                <a:r>
                  <a:rPr lang="tr-TR" dirty="0">
                    <a:solidFill>
                      <a:srgbClr val="0000FF"/>
                    </a:solidFill>
                    <a:latin typeface="Calibri" pitchFamily="34" charset="0"/>
                  </a:rPr>
                  <a:t> </a:t>
                </a:r>
                <a:r>
                  <a:rPr lang="tr-TR" dirty="0" err="1" smtClean="0">
                    <a:solidFill>
                      <a:srgbClr val="0000FF"/>
                    </a:solidFill>
                    <a:latin typeface="Calibri" pitchFamily="34" charset="0"/>
                  </a:rPr>
                  <a:t>day</a:t>
                </a:r>
                <a:endParaRPr lang="tr-TR" dirty="0" smtClean="0">
                  <a:solidFill>
                    <a:srgbClr val="0000FF"/>
                  </a:solidFill>
                  <a:latin typeface="Calibri" pitchFamily="34" charset="0"/>
                </a:endParaRPr>
              </a:p>
              <a:p>
                <a:pPr>
                  <a:spcBef>
                    <a:spcPct val="20000"/>
                  </a:spcBef>
                </a:pPr>
                <a:r>
                  <a:rPr lang="tr-TR" dirty="0" err="1" smtClean="0">
                    <a:solidFill>
                      <a:srgbClr val="0000FF"/>
                    </a:solidFill>
                    <a:latin typeface="Calibri" pitchFamily="34" charset="0"/>
                  </a:rPr>
                  <a:t>Spatial</a:t>
                </a:r>
                <a:r>
                  <a:rPr lang="tr-TR" dirty="0" smtClean="0">
                    <a:solidFill>
                      <a:srgbClr val="0000FF"/>
                    </a:solidFill>
                    <a:latin typeface="Calibri" pitchFamily="34" charset="0"/>
                  </a:rPr>
                  <a:t> </a:t>
                </a:r>
                <a:r>
                  <a:rPr lang="tr-TR" dirty="0" err="1" smtClean="0">
                    <a:solidFill>
                      <a:srgbClr val="0000FF"/>
                    </a:solidFill>
                    <a:latin typeface="Calibri" pitchFamily="34" charset="0"/>
                  </a:rPr>
                  <a:t>Resolution</a:t>
                </a:r>
                <a:r>
                  <a:rPr lang="tr-TR" dirty="0" smtClean="0">
                    <a:solidFill>
                      <a:srgbClr val="0000FF"/>
                    </a:solidFill>
                    <a:latin typeface="Calibri" pitchFamily="34" charset="0"/>
                  </a:rPr>
                  <a:t>: 1,1 Km</a:t>
                </a:r>
              </a:p>
              <a:p>
                <a:pPr>
                  <a:lnSpc>
                    <a:spcPct val="100000"/>
                  </a:lnSpc>
                  <a:spcBef>
                    <a:spcPct val="20000"/>
                  </a:spcBef>
                  <a:buClrTx/>
                  <a:buFontTx/>
                  <a:buNone/>
                </a:pPr>
                <a:endParaRPr lang="tr-TR" dirty="0" smtClean="0">
                  <a:solidFill>
                    <a:srgbClr val="0000FF"/>
                  </a:solidFill>
                  <a:latin typeface="Calibri" pitchFamily="34" charset="0"/>
                </a:endParaRPr>
              </a:p>
              <a:p>
                <a:pPr>
                  <a:lnSpc>
                    <a:spcPct val="100000"/>
                  </a:lnSpc>
                  <a:spcBef>
                    <a:spcPct val="20000"/>
                  </a:spcBef>
                  <a:buClrTx/>
                  <a:buFontTx/>
                  <a:buNone/>
                </a:pPr>
                <a:endParaRPr lang="tr-TR" dirty="0">
                  <a:solidFill>
                    <a:srgbClr val="0000FF"/>
                  </a:solidFill>
                  <a:latin typeface="Calibri" pitchFamily="34" charset="0"/>
                </a:endParaRPr>
              </a:p>
            </p:txBody>
          </p:sp>
          <p:sp>
            <p:nvSpPr>
              <p:cNvPr id="12" name="Rectangle 23"/>
              <p:cNvSpPr>
                <a:spLocks noChangeArrowheads="1"/>
              </p:cNvSpPr>
              <p:nvPr/>
            </p:nvSpPr>
            <p:spPr bwMode="auto">
              <a:xfrm>
                <a:off x="1338" y="2614"/>
                <a:ext cx="815" cy="589"/>
              </a:xfrm>
              <a:prstGeom prst="rect">
                <a:avLst/>
              </a:prstGeom>
              <a:noFill/>
              <a:ln w="19050" algn="ctr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l">
                  <a:lnSpc>
                    <a:spcPct val="100000"/>
                  </a:lnSpc>
                  <a:spcBef>
                    <a:spcPct val="20000"/>
                  </a:spcBef>
                  <a:buClrTx/>
                  <a:buFontTx/>
                  <a:buNone/>
                </a:pPr>
                <a:endParaRPr lang="tr-TR" dirty="0">
                  <a:solidFill>
                    <a:srgbClr val="0000FF"/>
                  </a:solidFill>
                  <a:latin typeface="Calibri" pitchFamily="34" charset="0"/>
                </a:endParaRPr>
              </a:p>
            </p:txBody>
          </p:sp>
          <p:sp>
            <p:nvSpPr>
              <p:cNvPr id="13" name="Rectangle 24"/>
              <p:cNvSpPr>
                <a:spLocks noChangeArrowheads="1"/>
              </p:cNvSpPr>
              <p:nvPr/>
            </p:nvSpPr>
            <p:spPr bwMode="auto">
              <a:xfrm>
                <a:off x="881" y="2614"/>
                <a:ext cx="457" cy="589"/>
              </a:xfrm>
              <a:prstGeom prst="rect">
                <a:avLst/>
              </a:prstGeom>
              <a:noFill/>
              <a:ln w="19050" algn="ctr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l">
                  <a:lnSpc>
                    <a:spcPct val="100000"/>
                  </a:lnSpc>
                  <a:spcBef>
                    <a:spcPct val="20000"/>
                  </a:spcBef>
                  <a:buClrTx/>
                  <a:buFontTx/>
                  <a:buNone/>
                </a:pPr>
                <a:r>
                  <a:rPr lang="tr-TR" dirty="0" smtClean="0">
                    <a:solidFill>
                      <a:srgbClr val="0000FF"/>
                    </a:solidFill>
                    <a:latin typeface="Calibri" pitchFamily="34" charset="0"/>
                  </a:rPr>
                  <a:t>NOAA-19</a:t>
                </a:r>
                <a:endParaRPr lang="tr-TR" dirty="0">
                  <a:solidFill>
                    <a:srgbClr val="0000FF"/>
                  </a:solidFill>
                  <a:latin typeface="Calibri" pitchFamily="34" charset="0"/>
                </a:endParaRPr>
              </a:p>
            </p:txBody>
          </p:sp>
          <p:sp>
            <p:nvSpPr>
              <p:cNvPr id="14" name="Rectangle 25"/>
              <p:cNvSpPr>
                <a:spLocks noChangeArrowheads="1"/>
              </p:cNvSpPr>
              <p:nvPr/>
            </p:nvSpPr>
            <p:spPr bwMode="auto">
              <a:xfrm>
                <a:off x="245" y="2614"/>
                <a:ext cx="636" cy="589"/>
              </a:xfrm>
              <a:prstGeom prst="rect">
                <a:avLst/>
              </a:prstGeom>
              <a:noFill/>
              <a:ln w="19050" algn="ctr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l">
                  <a:lnSpc>
                    <a:spcPct val="100000"/>
                  </a:lnSpc>
                  <a:spcBef>
                    <a:spcPct val="20000"/>
                  </a:spcBef>
                  <a:buClrTx/>
                  <a:buFontTx/>
                  <a:buNone/>
                </a:pPr>
                <a:r>
                  <a:rPr lang="tr-TR" dirty="0">
                    <a:solidFill>
                      <a:srgbClr val="0000FF"/>
                    </a:solidFill>
                    <a:latin typeface="Calibri" pitchFamily="34" charset="0"/>
                  </a:rPr>
                  <a:t>Polar </a:t>
                </a:r>
                <a:r>
                  <a:rPr lang="tr-TR" dirty="0" err="1">
                    <a:solidFill>
                      <a:srgbClr val="0000FF"/>
                    </a:solidFill>
                    <a:latin typeface="Calibri" pitchFamily="34" charset="0"/>
                  </a:rPr>
                  <a:t>Orbiting</a:t>
                </a:r>
                <a:endParaRPr lang="tr-TR" dirty="0">
                  <a:solidFill>
                    <a:srgbClr val="0000FF"/>
                  </a:solidFill>
                  <a:latin typeface="Calibri" pitchFamily="34" charset="0"/>
                </a:endParaRPr>
              </a:p>
            </p:txBody>
          </p:sp>
          <p:sp>
            <p:nvSpPr>
              <p:cNvPr id="15" name="Rectangle 26"/>
              <p:cNvSpPr>
                <a:spLocks noChangeArrowheads="1"/>
              </p:cNvSpPr>
              <p:nvPr/>
            </p:nvSpPr>
            <p:spPr bwMode="auto">
              <a:xfrm>
                <a:off x="2153" y="2026"/>
                <a:ext cx="636" cy="588"/>
              </a:xfrm>
              <a:prstGeom prst="rect">
                <a:avLst/>
              </a:prstGeom>
              <a:noFill/>
              <a:ln w="19050" algn="ctr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l">
                  <a:lnSpc>
                    <a:spcPct val="100000"/>
                  </a:lnSpc>
                  <a:spcBef>
                    <a:spcPct val="20000"/>
                  </a:spcBef>
                  <a:buClrTx/>
                  <a:buFontTx/>
                  <a:buNone/>
                </a:pPr>
                <a:r>
                  <a:rPr lang="tr-TR" dirty="0" err="1">
                    <a:solidFill>
                      <a:srgbClr val="0000FF"/>
                    </a:solidFill>
                    <a:latin typeface="Calibri" pitchFamily="34" charset="0"/>
                  </a:rPr>
                  <a:t>Temporal</a:t>
                </a:r>
                <a:r>
                  <a:rPr lang="tr-TR" dirty="0">
                    <a:solidFill>
                      <a:srgbClr val="0000FF"/>
                    </a:solidFill>
                    <a:latin typeface="Calibri" pitchFamily="34" charset="0"/>
                  </a:rPr>
                  <a:t> </a:t>
                </a:r>
                <a:r>
                  <a:rPr lang="tr-TR" dirty="0" err="1">
                    <a:solidFill>
                      <a:srgbClr val="0000FF"/>
                    </a:solidFill>
                    <a:latin typeface="Calibri" pitchFamily="34" charset="0"/>
                  </a:rPr>
                  <a:t>Resolution</a:t>
                </a:r>
                <a:r>
                  <a:rPr lang="tr-TR" dirty="0">
                    <a:solidFill>
                      <a:srgbClr val="0000FF"/>
                    </a:solidFill>
                    <a:latin typeface="Calibri" pitchFamily="34" charset="0"/>
                  </a:rPr>
                  <a:t>:</a:t>
                </a:r>
              </a:p>
              <a:p>
                <a:pPr>
                  <a:lnSpc>
                    <a:spcPct val="100000"/>
                  </a:lnSpc>
                  <a:spcBef>
                    <a:spcPct val="20000"/>
                  </a:spcBef>
                  <a:buClrTx/>
                  <a:buFontTx/>
                  <a:buNone/>
                </a:pPr>
                <a:r>
                  <a:rPr lang="tr-TR" dirty="0">
                    <a:solidFill>
                      <a:srgbClr val="0000FF"/>
                    </a:solidFill>
                    <a:latin typeface="Calibri" pitchFamily="34" charset="0"/>
                  </a:rPr>
                  <a:t>15 </a:t>
                </a:r>
                <a:r>
                  <a:rPr lang="tr-TR" dirty="0" err="1">
                    <a:solidFill>
                      <a:srgbClr val="0000FF"/>
                    </a:solidFill>
                    <a:latin typeface="Calibri" pitchFamily="34" charset="0"/>
                  </a:rPr>
                  <a:t>min</a:t>
                </a:r>
                <a:r>
                  <a:rPr lang="tr-TR" dirty="0" smtClean="0">
                    <a:solidFill>
                      <a:srgbClr val="0000FF"/>
                    </a:solidFill>
                    <a:latin typeface="Calibri" pitchFamily="34" charset="0"/>
                  </a:rPr>
                  <a:t>.</a:t>
                </a:r>
              </a:p>
              <a:p>
                <a:pPr algn="l">
                  <a:lnSpc>
                    <a:spcPct val="100000"/>
                  </a:lnSpc>
                  <a:spcBef>
                    <a:spcPct val="20000"/>
                  </a:spcBef>
                  <a:buClrTx/>
                  <a:buFontTx/>
                  <a:buNone/>
                </a:pPr>
                <a:r>
                  <a:rPr lang="tr-TR" dirty="0" err="1" smtClean="0">
                    <a:solidFill>
                      <a:srgbClr val="0000FF"/>
                    </a:solidFill>
                    <a:latin typeface="Calibri" pitchFamily="34" charset="0"/>
                  </a:rPr>
                  <a:t>Spatial</a:t>
                </a:r>
                <a:r>
                  <a:rPr lang="tr-TR" dirty="0" smtClean="0">
                    <a:solidFill>
                      <a:srgbClr val="0000FF"/>
                    </a:solidFill>
                    <a:latin typeface="Calibri" pitchFamily="34" charset="0"/>
                  </a:rPr>
                  <a:t> </a:t>
                </a:r>
                <a:r>
                  <a:rPr lang="tr-TR" dirty="0" err="1" smtClean="0">
                    <a:solidFill>
                      <a:srgbClr val="0000FF"/>
                    </a:solidFill>
                    <a:latin typeface="Calibri" pitchFamily="34" charset="0"/>
                  </a:rPr>
                  <a:t>Resolution</a:t>
                </a:r>
                <a:r>
                  <a:rPr lang="tr-TR" dirty="0" smtClean="0">
                    <a:solidFill>
                      <a:srgbClr val="0000FF"/>
                    </a:solidFill>
                    <a:latin typeface="Calibri" pitchFamily="34" charset="0"/>
                  </a:rPr>
                  <a:t>:</a:t>
                </a:r>
              </a:p>
              <a:p>
                <a:pPr>
                  <a:lnSpc>
                    <a:spcPct val="100000"/>
                  </a:lnSpc>
                  <a:spcBef>
                    <a:spcPct val="20000"/>
                  </a:spcBef>
                  <a:buClrTx/>
                  <a:buFontTx/>
                  <a:buNone/>
                </a:pPr>
                <a:r>
                  <a:rPr lang="tr-TR" dirty="0" smtClean="0">
                    <a:solidFill>
                      <a:srgbClr val="0000FF"/>
                    </a:solidFill>
                    <a:latin typeface="Calibri" pitchFamily="34" charset="0"/>
                  </a:rPr>
                  <a:t>3 Km </a:t>
                </a:r>
              </a:p>
              <a:p>
                <a:pPr>
                  <a:lnSpc>
                    <a:spcPct val="100000"/>
                  </a:lnSpc>
                  <a:spcBef>
                    <a:spcPct val="20000"/>
                  </a:spcBef>
                  <a:buClrTx/>
                  <a:buFontTx/>
                  <a:buNone/>
                </a:pPr>
                <a:endParaRPr lang="tr-TR" dirty="0">
                  <a:solidFill>
                    <a:srgbClr val="0000FF"/>
                  </a:solidFill>
                  <a:latin typeface="Calibri" pitchFamily="34" charset="0"/>
                </a:endParaRPr>
              </a:p>
            </p:txBody>
          </p:sp>
          <p:sp>
            <p:nvSpPr>
              <p:cNvPr id="16" name="Rectangle 27"/>
              <p:cNvSpPr>
                <a:spLocks noChangeArrowheads="1"/>
              </p:cNvSpPr>
              <p:nvPr/>
            </p:nvSpPr>
            <p:spPr bwMode="auto">
              <a:xfrm>
                <a:off x="1338" y="2026"/>
                <a:ext cx="815" cy="588"/>
              </a:xfrm>
              <a:prstGeom prst="rect">
                <a:avLst/>
              </a:prstGeom>
              <a:noFill/>
              <a:ln w="19050" algn="ctr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l">
                  <a:lnSpc>
                    <a:spcPct val="100000"/>
                  </a:lnSpc>
                  <a:spcBef>
                    <a:spcPct val="20000"/>
                  </a:spcBef>
                  <a:buClrTx/>
                  <a:buFontTx/>
                  <a:buNone/>
                </a:pPr>
                <a:endParaRPr lang="tr-TR" dirty="0" smtClean="0">
                  <a:solidFill>
                    <a:srgbClr val="0000FF"/>
                  </a:solidFill>
                  <a:latin typeface="Calibri" pitchFamily="34" charset="0"/>
                </a:endParaRPr>
              </a:p>
              <a:p>
                <a:pPr algn="l">
                  <a:lnSpc>
                    <a:spcPct val="100000"/>
                  </a:lnSpc>
                  <a:spcBef>
                    <a:spcPct val="20000"/>
                  </a:spcBef>
                  <a:buClrTx/>
                  <a:buFontTx/>
                  <a:buNone/>
                </a:pPr>
                <a:r>
                  <a:rPr lang="tr-TR" dirty="0" smtClean="0">
                    <a:solidFill>
                      <a:srgbClr val="0000FF"/>
                    </a:solidFill>
                    <a:latin typeface="Calibri" pitchFamily="34" charset="0"/>
                  </a:rPr>
                  <a:t>(in </a:t>
                </a:r>
                <a:r>
                  <a:rPr lang="tr-TR" dirty="0" err="1" smtClean="0">
                    <a:solidFill>
                      <a:srgbClr val="0000FF"/>
                    </a:solidFill>
                    <a:latin typeface="Calibri" pitchFamily="34" charset="0"/>
                  </a:rPr>
                  <a:t>operation</a:t>
                </a:r>
                <a:r>
                  <a:rPr lang="tr-TR" dirty="0" smtClean="0">
                    <a:solidFill>
                      <a:srgbClr val="0000FF"/>
                    </a:solidFill>
                    <a:latin typeface="Calibri" pitchFamily="34" charset="0"/>
                  </a:rPr>
                  <a:t> since 1997)</a:t>
                </a:r>
              </a:p>
              <a:p>
                <a:pPr algn="l">
                  <a:spcBef>
                    <a:spcPct val="20000"/>
                  </a:spcBef>
                </a:pPr>
                <a:r>
                  <a:rPr lang="tr-TR" dirty="0" smtClean="0">
                    <a:solidFill>
                      <a:srgbClr val="0000FF"/>
                    </a:solidFill>
                    <a:latin typeface="Calibri" pitchFamily="34" charset="0"/>
                  </a:rPr>
                  <a:t>(in </a:t>
                </a:r>
                <a:r>
                  <a:rPr lang="tr-TR" dirty="0" err="1" smtClean="0">
                    <a:solidFill>
                      <a:srgbClr val="0000FF"/>
                    </a:solidFill>
                    <a:latin typeface="Calibri" pitchFamily="34" charset="0"/>
                  </a:rPr>
                  <a:t>operation</a:t>
                </a:r>
                <a:r>
                  <a:rPr lang="tr-TR" dirty="0" smtClean="0">
                    <a:solidFill>
                      <a:srgbClr val="0000FF"/>
                    </a:solidFill>
                    <a:latin typeface="Calibri" pitchFamily="34" charset="0"/>
                  </a:rPr>
                  <a:t> since 2004)</a:t>
                </a:r>
              </a:p>
              <a:p>
                <a:pPr algn="l">
                  <a:spcBef>
                    <a:spcPct val="20000"/>
                  </a:spcBef>
                </a:pPr>
                <a:r>
                  <a:rPr lang="tr-TR" dirty="0" smtClean="0">
                    <a:solidFill>
                      <a:srgbClr val="0000FF"/>
                    </a:solidFill>
                    <a:latin typeface="Calibri" pitchFamily="34" charset="0"/>
                  </a:rPr>
                  <a:t>(in </a:t>
                </a:r>
                <a:r>
                  <a:rPr lang="tr-TR" dirty="0" err="1" smtClean="0">
                    <a:solidFill>
                      <a:srgbClr val="0000FF"/>
                    </a:solidFill>
                    <a:latin typeface="Calibri" pitchFamily="34" charset="0"/>
                  </a:rPr>
                  <a:t>operation</a:t>
                </a:r>
                <a:r>
                  <a:rPr lang="tr-TR" dirty="0" smtClean="0">
                    <a:solidFill>
                      <a:srgbClr val="0000FF"/>
                    </a:solidFill>
                    <a:latin typeface="Calibri" pitchFamily="34" charset="0"/>
                  </a:rPr>
                  <a:t> since 2006)</a:t>
                </a:r>
              </a:p>
              <a:p>
                <a:pPr algn="l">
                  <a:spcBef>
                    <a:spcPct val="20000"/>
                  </a:spcBef>
                </a:pPr>
                <a:r>
                  <a:rPr lang="tr-TR" dirty="0" smtClean="0">
                    <a:solidFill>
                      <a:srgbClr val="0000FF"/>
                    </a:solidFill>
                    <a:latin typeface="Calibri" pitchFamily="34" charset="0"/>
                  </a:rPr>
                  <a:t>(in </a:t>
                </a:r>
                <a:r>
                  <a:rPr lang="tr-TR" dirty="0" err="1" smtClean="0">
                    <a:solidFill>
                      <a:srgbClr val="0000FF"/>
                    </a:solidFill>
                    <a:latin typeface="Calibri" pitchFamily="34" charset="0"/>
                  </a:rPr>
                  <a:t>operation</a:t>
                </a:r>
                <a:r>
                  <a:rPr lang="tr-TR" dirty="0" smtClean="0">
                    <a:solidFill>
                      <a:srgbClr val="0000FF"/>
                    </a:solidFill>
                    <a:latin typeface="Calibri" pitchFamily="34" charset="0"/>
                  </a:rPr>
                  <a:t> since 2012) </a:t>
                </a:r>
              </a:p>
              <a:p>
                <a:pPr algn="l">
                  <a:lnSpc>
                    <a:spcPct val="100000"/>
                  </a:lnSpc>
                  <a:spcBef>
                    <a:spcPct val="20000"/>
                  </a:spcBef>
                  <a:buClrTx/>
                  <a:buFontTx/>
                  <a:buNone/>
                </a:pPr>
                <a:endParaRPr lang="tr-TR" dirty="0" smtClean="0">
                  <a:solidFill>
                    <a:srgbClr val="0000FF"/>
                  </a:solidFill>
                  <a:latin typeface="Calibri" pitchFamily="34" charset="0"/>
                </a:endParaRPr>
              </a:p>
              <a:p>
                <a:pPr algn="l">
                  <a:lnSpc>
                    <a:spcPct val="100000"/>
                  </a:lnSpc>
                  <a:spcBef>
                    <a:spcPct val="20000"/>
                  </a:spcBef>
                  <a:buClrTx/>
                  <a:buFontTx/>
                  <a:buNone/>
                </a:pPr>
                <a:endParaRPr lang="tr-TR" dirty="0">
                  <a:solidFill>
                    <a:srgbClr val="0000FF"/>
                  </a:solidFill>
                  <a:latin typeface="Calibri" pitchFamily="34" charset="0"/>
                </a:endParaRPr>
              </a:p>
            </p:txBody>
          </p:sp>
          <p:sp>
            <p:nvSpPr>
              <p:cNvPr id="17" name="Rectangle 28"/>
              <p:cNvSpPr>
                <a:spLocks noChangeArrowheads="1"/>
              </p:cNvSpPr>
              <p:nvPr/>
            </p:nvSpPr>
            <p:spPr bwMode="auto">
              <a:xfrm>
                <a:off x="881" y="2026"/>
                <a:ext cx="457" cy="588"/>
              </a:xfrm>
              <a:prstGeom prst="rect">
                <a:avLst/>
              </a:prstGeom>
              <a:noFill/>
              <a:ln w="19050" algn="ctr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lnSpc>
                    <a:spcPct val="100000"/>
                  </a:lnSpc>
                  <a:spcBef>
                    <a:spcPct val="20000"/>
                  </a:spcBef>
                  <a:buClrTx/>
                  <a:buFontTx/>
                  <a:buNone/>
                </a:pPr>
                <a:r>
                  <a:rPr lang="tr-TR" dirty="0" smtClean="0">
                    <a:solidFill>
                      <a:srgbClr val="0000FF"/>
                    </a:solidFill>
                    <a:latin typeface="Calibri" pitchFamily="34" charset="0"/>
                  </a:rPr>
                  <a:t>METEOSAT:</a:t>
                </a:r>
                <a:endParaRPr lang="tr-TR" dirty="0">
                  <a:solidFill>
                    <a:srgbClr val="0000FF"/>
                  </a:solidFill>
                  <a:latin typeface="Calibri" pitchFamily="34" charset="0"/>
                </a:endParaRPr>
              </a:p>
              <a:p>
                <a:pPr>
                  <a:lnSpc>
                    <a:spcPct val="100000"/>
                  </a:lnSpc>
                  <a:spcBef>
                    <a:spcPct val="20000"/>
                  </a:spcBef>
                  <a:buClrTx/>
                  <a:buFontTx/>
                  <a:buNone/>
                </a:pPr>
                <a:r>
                  <a:rPr lang="tr-TR" dirty="0" err="1" smtClean="0">
                    <a:solidFill>
                      <a:srgbClr val="0000FF"/>
                    </a:solidFill>
                    <a:latin typeface="Calibri" pitchFamily="34" charset="0"/>
                  </a:rPr>
                  <a:t>Meteosat</a:t>
                </a:r>
                <a:r>
                  <a:rPr lang="tr-TR" dirty="0" smtClean="0">
                    <a:solidFill>
                      <a:srgbClr val="0000FF"/>
                    </a:solidFill>
                    <a:latin typeface="Calibri" pitchFamily="34" charset="0"/>
                  </a:rPr>
                  <a:t>-7 </a:t>
                </a:r>
                <a:r>
                  <a:rPr lang="tr-TR" dirty="0" err="1" smtClean="0">
                    <a:solidFill>
                      <a:srgbClr val="0000FF"/>
                    </a:solidFill>
                    <a:latin typeface="Calibri" pitchFamily="34" charset="0"/>
                  </a:rPr>
                  <a:t>Meteosat</a:t>
                </a:r>
                <a:r>
                  <a:rPr lang="tr-TR" dirty="0" smtClean="0">
                    <a:solidFill>
                      <a:srgbClr val="0000FF"/>
                    </a:solidFill>
                    <a:latin typeface="Calibri" pitchFamily="34" charset="0"/>
                  </a:rPr>
                  <a:t>-8</a:t>
                </a:r>
              </a:p>
              <a:p>
                <a:pPr>
                  <a:spcBef>
                    <a:spcPct val="20000"/>
                  </a:spcBef>
                </a:pPr>
                <a:r>
                  <a:rPr lang="tr-TR" dirty="0" err="1" smtClean="0">
                    <a:solidFill>
                      <a:srgbClr val="0000FF"/>
                    </a:solidFill>
                    <a:latin typeface="Calibri" pitchFamily="34" charset="0"/>
                  </a:rPr>
                  <a:t>Meteosat</a:t>
                </a:r>
                <a:r>
                  <a:rPr lang="tr-TR" dirty="0" smtClean="0">
                    <a:solidFill>
                      <a:srgbClr val="0000FF"/>
                    </a:solidFill>
                    <a:latin typeface="Calibri" pitchFamily="34" charset="0"/>
                  </a:rPr>
                  <a:t>-9 </a:t>
                </a:r>
                <a:r>
                  <a:rPr lang="tr-TR" dirty="0" err="1" smtClean="0">
                    <a:solidFill>
                      <a:srgbClr val="0000FF"/>
                    </a:solidFill>
                    <a:latin typeface="Calibri" pitchFamily="34" charset="0"/>
                  </a:rPr>
                  <a:t>Meteosat</a:t>
                </a:r>
                <a:r>
                  <a:rPr lang="tr-TR" dirty="0" smtClean="0">
                    <a:solidFill>
                      <a:srgbClr val="0000FF"/>
                    </a:solidFill>
                    <a:latin typeface="Calibri" pitchFamily="34" charset="0"/>
                  </a:rPr>
                  <a:t>-10</a:t>
                </a:r>
              </a:p>
              <a:p>
                <a:pPr>
                  <a:lnSpc>
                    <a:spcPct val="100000"/>
                  </a:lnSpc>
                  <a:spcBef>
                    <a:spcPct val="20000"/>
                  </a:spcBef>
                  <a:buClrTx/>
                  <a:buFontTx/>
                  <a:buNone/>
                </a:pPr>
                <a:endParaRPr lang="tr-TR" dirty="0">
                  <a:solidFill>
                    <a:srgbClr val="0000FF"/>
                  </a:solidFill>
                  <a:latin typeface="Calibri" pitchFamily="34" charset="0"/>
                </a:endParaRPr>
              </a:p>
            </p:txBody>
          </p:sp>
          <p:sp>
            <p:nvSpPr>
              <p:cNvPr id="18" name="Rectangle 29"/>
              <p:cNvSpPr>
                <a:spLocks noChangeArrowheads="1"/>
              </p:cNvSpPr>
              <p:nvPr/>
            </p:nvSpPr>
            <p:spPr bwMode="auto">
              <a:xfrm>
                <a:off x="245" y="2026"/>
                <a:ext cx="636" cy="588"/>
              </a:xfrm>
              <a:prstGeom prst="rect">
                <a:avLst/>
              </a:prstGeom>
              <a:noFill/>
              <a:ln w="19050" algn="ctr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l">
                  <a:lnSpc>
                    <a:spcPct val="100000"/>
                  </a:lnSpc>
                  <a:spcBef>
                    <a:spcPct val="20000"/>
                  </a:spcBef>
                  <a:buClrTx/>
                  <a:buFontTx/>
                  <a:buNone/>
                </a:pPr>
                <a:r>
                  <a:rPr lang="tr-TR" dirty="0" err="1">
                    <a:solidFill>
                      <a:srgbClr val="0000FF"/>
                    </a:solidFill>
                    <a:latin typeface="Calibri" pitchFamily="34" charset="0"/>
                  </a:rPr>
                  <a:t>Geo</a:t>
                </a:r>
                <a:r>
                  <a:rPr lang="tr-TR" dirty="0">
                    <a:solidFill>
                      <a:srgbClr val="0000FF"/>
                    </a:solidFill>
                    <a:latin typeface="Calibri" pitchFamily="34" charset="0"/>
                  </a:rPr>
                  <a:t>-</a:t>
                </a:r>
                <a:r>
                  <a:rPr lang="tr-TR" dirty="0" err="1">
                    <a:solidFill>
                      <a:srgbClr val="0000FF"/>
                    </a:solidFill>
                    <a:latin typeface="Calibri" pitchFamily="34" charset="0"/>
                  </a:rPr>
                  <a:t>stationary</a:t>
                </a:r>
                <a:endParaRPr lang="tr-TR" dirty="0">
                  <a:solidFill>
                    <a:srgbClr val="0000FF"/>
                  </a:solidFill>
                  <a:latin typeface="Calibri" pitchFamily="34" charset="0"/>
                </a:endParaRPr>
              </a:p>
              <a:p>
                <a:pPr>
                  <a:lnSpc>
                    <a:spcPct val="100000"/>
                  </a:lnSpc>
                  <a:spcBef>
                    <a:spcPct val="20000"/>
                  </a:spcBef>
                  <a:buClrTx/>
                  <a:buFontTx/>
                  <a:buNone/>
                </a:pPr>
                <a:endParaRPr lang="tr-TR" dirty="0">
                  <a:solidFill>
                    <a:srgbClr val="0000FF"/>
                  </a:solidFill>
                  <a:latin typeface="Calibri" pitchFamily="34" charset="0"/>
                </a:endParaRPr>
              </a:p>
            </p:txBody>
          </p:sp>
          <p:sp>
            <p:nvSpPr>
              <p:cNvPr id="19" name="Line 30"/>
              <p:cNvSpPr>
                <a:spLocks noChangeShapeType="1"/>
              </p:cNvSpPr>
              <p:nvPr/>
            </p:nvSpPr>
            <p:spPr bwMode="auto">
              <a:xfrm>
                <a:off x="245" y="2026"/>
                <a:ext cx="2544" cy="0"/>
              </a:xfrm>
              <a:prstGeom prst="line">
                <a:avLst/>
              </a:prstGeom>
              <a:noFill/>
              <a:ln w="19050" cap="sq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tr-TR">
                  <a:solidFill>
                    <a:srgbClr val="0000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5" name="Text Box 53"/>
            <p:cNvSpPr txBox="1">
              <a:spLocks noChangeArrowheads="1"/>
            </p:cNvSpPr>
            <p:nvPr/>
          </p:nvSpPr>
          <p:spPr bwMode="auto">
            <a:xfrm>
              <a:off x="245" y="1706"/>
              <a:ext cx="2541" cy="187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ct val="50000"/>
                </a:spcBef>
                <a:buClr>
                  <a:schemeClr val="hlink"/>
                </a:buClr>
              </a:pPr>
              <a:r>
                <a:rPr lang="tr-TR" sz="2400" dirty="0" smtClean="0">
                  <a:solidFill>
                    <a:srgbClr val="0000FF"/>
                  </a:solidFill>
                  <a:latin typeface="Calibri" pitchFamily="34" charset="0"/>
                </a:rPr>
                <a:t>METEOROLOGİCAL SATELLITES AND THEİR PRODUCTS</a:t>
              </a:r>
              <a:endParaRPr lang="tr-TR" sz="2400" dirty="0">
                <a:solidFill>
                  <a:srgbClr val="0000FF"/>
                </a:solidFill>
                <a:latin typeface="Calibri" pitchFamily="34" charset="0"/>
              </a:endParaRPr>
            </a:p>
          </p:txBody>
        </p:sp>
      </p:grpSp>
      <p:sp>
        <p:nvSpPr>
          <p:cNvPr id="20" name="19 Metin kutusu"/>
          <p:cNvSpPr txBox="1"/>
          <p:nvPr/>
        </p:nvSpPr>
        <p:spPr>
          <a:xfrm>
            <a:off x="0" y="303039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 smtClean="0">
                <a:solidFill>
                  <a:srgbClr val="FF0000"/>
                </a:solidFill>
              </a:rPr>
              <a:t>METEOROLOGICAL REMOTE SENSING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539552" y="1124744"/>
            <a:ext cx="832100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EUMETSAT - MSG satellite SEVIRI data is collected via </a:t>
            </a:r>
            <a:r>
              <a:rPr lang="en-US" sz="2400" dirty="0" err="1" smtClean="0">
                <a:solidFill>
                  <a:srgbClr val="0000FF"/>
                </a:solidFill>
                <a:latin typeface="Calibri" pitchFamily="34" charset="0"/>
              </a:rPr>
              <a:t>EUMETCast</a:t>
            </a: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 Ku-band channel by using 1.5 m diameter antenna and data from NOAA / </a:t>
            </a:r>
            <a:r>
              <a:rPr lang="en-US" sz="2400" dirty="0" err="1" smtClean="0">
                <a:solidFill>
                  <a:srgbClr val="0000FF"/>
                </a:solidFill>
                <a:latin typeface="Calibri" pitchFamily="34" charset="0"/>
              </a:rPr>
              <a:t>METop</a:t>
            </a: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 / TERRA / AQUA satellites is also collected via Dual L/X-band by using 2.4 m diameter antenna.</a:t>
            </a:r>
          </a:p>
        </p:txBody>
      </p:sp>
      <p:pic>
        <p:nvPicPr>
          <p:cNvPr id="6" name="Picture 14" descr="2008-06-18_11-48-33-03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2852936"/>
            <a:ext cx="2500330" cy="28906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6 Resim" descr="eum_resim00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80112" y="2897176"/>
            <a:ext cx="2555275" cy="27640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10 İçerik Yer Tutucusu" descr="uzal_sayfa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848" y="4437112"/>
            <a:ext cx="3070001" cy="2245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9 Metin kutusu"/>
          <p:cNvSpPr txBox="1"/>
          <p:nvPr/>
        </p:nvSpPr>
        <p:spPr>
          <a:xfrm>
            <a:off x="0" y="303039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 smtClean="0">
                <a:solidFill>
                  <a:srgbClr val="FF0000"/>
                </a:solidFill>
              </a:rPr>
              <a:t>METEOROLOGICAL REMOTE SENSING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827584" y="1412776"/>
            <a:ext cx="777686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400" dirty="0" smtClean="0">
                <a:solidFill>
                  <a:srgbClr val="0000FF"/>
                </a:solidFill>
                <a:latin typeface="Calibri" pitchFamily="34" charset="0"/>
                <a:ea typeface="Times New Roman" pitchFamily="18" charset="0"/>
              </a:rPr>
              <a:t>TSMS</a:t>
            </a:r>
            <a:r>
              <a:rPr kumimoji="0" lang="tr-TR" sz="24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</a:rPr>
              <a:t> </a:t>
            </a:r>
            <a:r>
              <a:rPr kumimoji="0" lang="tr-TR" sz="240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</a:rPr>
              <a:t>takes</a:t>
            </a:r>
            <a:r>
              <a:rPr kumimoji="0" lang="tr-TR" sz="24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</a:rPr>
              <a:t> </a:t>
            </a:r>
            <a:r>
              <a:rPr kumimoji="0" lang="tr-TR" sz="240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</a:rPr>
              <a:t>part</a:t>
            </a:r>
            <a:r>
              <a:rPr kumimoji="0" lang="tr-TR" sz="24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</a:rPr>
              <a:t> of </a:t>
            </a:r>
            <a:r>
              <a:rPr kumimoji="0" lang="tr-TR" sz="24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</a:rPr>
              <a:t>H-SAF</a:t>
            </a:r>
            <a:r>
              <a:rPr kumimoji="0" lang="tr-TR" sz="24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</a:rPr>
              <a:t> </a:t>
            </a:r>
            <a:r>
              <a:rPr kumimoji="0" lang="tr-TR" sz="240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</a:rPr>
              <a:t>project</a:t>
            </a:r>
            <a:r>
              <a:rPr kumimoji="0" lang="tr-TR" sz="24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</a:rPr>
              <a:t> of EUMETSAT. H-SAF is </a:t>
            </a:r>
            <a:r>
              <a:rPr kumimoji="0" lang="tr-TR" sz="240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</a:rPr>
              <a:t>one</a:t>
            </a:r>
            <a:r>
              <a:rPr kumimoji="0" lang="tr-TR" sz="24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</a:rPr>
              <a:t> of </a:t>
            </a:r>
            <a:r>
              <a:rPr kumimoji="0" lang="tr-TR" sz="240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</a:rPr>
              <a:t>the</a:t>
            </a:r>
            <a:r>
              <a:rPr kumimoji="0" lang="tr-TR" sz="24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</a:rPr>
              <a:t> </a:t>
            </a:r>
            <a:r>
              <a:rPr kumimoji="0" lang="tr-TR" sz="240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</a:rPr>
              <a:t>satellite</a:t>
            </a:r>
            <a:r>
              <a:rPr kumimoji="0" lang="tr-TR" sz="24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</a:rPr>
              <a:t> </a:t>
            </a:r>
            <a:r>
              <a:rPr kumimoji="0" lang="tr-TR" sz="240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</a:rPr>
              <a:t>application</a:t>
            </a:r>
            <a:r>
              <a:rPr kumimoji="0" lang="tr-TR" sz="24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</a:rPr>
              <a:t> </a:t>
            </a:r>
            <a:r>
              <a:rPr kumimoji="0" lang="tr-TR" sz="240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</a:rPr>
              <a:t>facilities</a:t>
            </a:r>
            <a:r>
              <a:rPr kumimoji="0" lang="tr-TR" sz="24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</a:rPr>
              <a:t> of EUMETSAT </a:t>
            </a:r>
            <a:r>
              <a:rPr kumimoji="0" lang="tr-TR" sz="240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</a:rPr>
              <a:t>aiming</a:t>
            </a:r>
            <a:r>
              <a:rPr kumimoji="0" lang="tr-TR" sz="24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</a:rPr>
              <a:t> </a:t>
            </a:r>
            <a:r>
              <a:rPr kumimoji="0" lang="tr-TR" sz="240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</a:rPr>
              <a:t>to</a:t>
            </a:r>
            <a:r>
              <a:rPr kumimoji="0" lang="tr-TR" sz="24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</a:rPr>
              <a:t> </a:t>
            </a:r>
            <a:r>
              <a:rPr kumimoji="0" lang="tr-TR" sz="240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</a:rPr>
              <a:t>develop</a:t>
            </a:r>
            <a:r>
              <a:rPr kumimoji="0" lang="tr-TR" sz="24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</a:rPr>
              <a:t> </a:t>
            </a:r>
            <a:r>
              <a:rPr kumimoji="0" lang="tr-TR" sz="240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</a:rPr>
              <a:t>new</a:t>
            </a:r>
            <a:r>
              <a:rPr kumimoji="0" lang="tr-TR" sz="24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</a:rPr>
              <a:t> </a:t>
            </a:r>
            <a:r>
              <a:rPr kumimoji="0" lang="tr-TR" sz="240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</a:rPr>
              <a:t>products</a:t>
            </a:r>
            <a:r>
              <a:rPr kumimoji="0" lang="tr-TR" sz="24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</a:rPr>
              <a:t>.</a:t>
            </a:r>
            <a:endParaRPr kumimoji="0" lang="tr-TR" sz="240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Calibri" pitchFamily="34" charset="0"/>
            </a:endParaRPr>
          </a:p>
        </p:txBody>
      </p:sp>
      <p:pic>
        <p:nvPicPr>
          <p:cNvPr id="4" name="6 Resim" descr="h10_20110205_day_TSMS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2813" y="3212976"/>
            <a:ext cx="3953643" cy="2664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 descr="C:\Users\Serdar\Desktop\h12_20110115_day_TSM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212976"/>
            <a:ext cx="4248150" cy="26431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</a:extLst>
        </p:spPr>
      </p:pic>
      <p:sp>
        <p:nvSpPr>
          <p:cNvPr id="7" name="6 Metin kutusu"/>
          <p:cNvSpPr txBox="1"/>
          <p:nvPr/>
        </p:nvSpPr>
        <p:spPr>
          <a:xfrm>
            <a:off x="0" y="303039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 smtClean="0">
                <a:solidFill>
                  <a:srgbClr val="FF0000"/>
                </a:solidFill>
              </a:rPr>
              <a:t>METEOROLOGICAL REMOTE SENSING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683568" y="1268760"/>
            <a:ext cx="81724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</a:pP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TSMS has introduced </a:t>
            </a:r>
            <a:r>
              <a:rPr lang="en-US" sz="2400" dirty="0" smtClean="0">
                <a:solidFill>
                  <a:srgbClr val="C00000"/>
                </a:solidFill>
                <a:latin typeface="Calibri" pitchFamily="34" charset="0"/>
              </a:rPr>
              <a:t>first operational  radar in Ankara </a:t>
            </a: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in 22 June 2000 </a:t>
            </a:r>
            <a:r>
              <a:rPr lang="en-US" sz="2400" dirty="0" err="1" smtClean="0">
                <a:solidFill>
                  <a:srgbClr val="0000FF"/>
                </a:solidFill>
                <a:latin typeface="Calibri" pitchFamily="34" charset="0"/>
              </a:rPr>
              <a:t>nowcasting</a:t>
            </a: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 and early warning purposes</a:t>
            </a:r>
            <a:r>
              <a:rPr lang="tr-TR" sz="2400" dirty="0" smtClean="0">
                <a:solidFill>
                  <a:srgbClr val="0000FF"/>
                </a:solidFill>
                <a:latin typeface="Calibri" pitchFamily="34" charset="0"/>
              </a:rPr>
              <a:t>.</a:t>
            </a: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 Further meteorological radars have been established in Istanbul, </a:t>
            </a:r>
            <a:r>
              <a:rPr lang="en-US" sz="2400" dirty="0" err="1" smtClean="0">
                <a:solidFill>
                  <a:srgbClr val="0000FF"/>
                </a:solidFill>
                <a:latin typeface="Calibri" pitchFamily="34" charset="0"/>
              </a:rPr>
              <a:t>Zonguldak</a:t>
            </a: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 and </a:t>
            </a:r>
            <a:r>
              <a:rPr lang="en-US" sz="2400" dirty="0" err="1" smtClean="0">
                <a:solidFill>
                  <a:srgbClr val="0000FF"/>
                </a:solidFill>
                <a:latin typeface="Calibri" pitchFamily="34" charset="0"/>
              </a:rPr>
              <a:t>Balıkesir</a:t>
            </a: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 in 2003. </a:t>
            </a:r>
          </a:p>
        </p:txBody>
      </p:sp>
      <p:pic>
        <p:nvPicPr>
          <p:cNvPr id="5" name="Picture 3" descr="Radar_katalog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3068960"/>
            <a:ext cx="2808312" cy="3283022"/>
          </a:xfrm>
          <a:prstGeom prst="rect">
            <a:avLst/>
          </a:prstGeom>
          <a:noFill/>
        </p:spPr>
      </p:pic>
      <p:sp>
        <p:nvSpPr>
          <p:cNvPr id="6" name="5 Metin kutusu"/>
          <p:cNvSpPr txBox="1"/>
          <p:nvPr/>
        </p:nvSpPr>
        <p:spPr>
          <a:xfrm>
            <a:off x="0" y="303039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 smtClean="0">
                <a:solidFill>
                  <a:srgbClr val="FF0000"/>
                </a:solidFill>
              </a:rPr>
              <a:t>METEOROLOGICAL REMOTE SENSING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323528" y="1318116"/>
            <a:ext cx="53285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In order to extend the radar coverage, a feasibility study was conducted to determine new areas. According to this feasibility, six radars</a:t>
            </a:r>
            <a:r>
              <a:rPr lang="en-US" sz="2400" dirty="0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were established at </a:t>
            </a:r>
            <a:r>
              <a:rPr lang="en-US" sz="2400" dirty="0" smtClean="0">
                <a:solidFill>
                  <a:srgbClr val="C00000"/>
                </a:solidFill>
                <a:latin typeface="Calibri" pitchFamily="34" charset="0"/>
              </a:rPr>
              <a:t>Izmir, </a:t>
            </a:r>
            <a:r>
              <a:rPr lang="en-US" sz="2400" dirty="0" err="1" smtClean="0">
                <a:solidFill>
                  <a:srgbClr val="C00000"/>
                </a:solidFill>
                <a:latin typeface="Calibri" pitchFamily="34" charset="0"/>
              </a:rPr>
              <a:t>Muğla</a:t>
            </a:r>
            <a:r>
              <a:rPr lang="en-US" sz="2400" dirty="0" smtClean="0">
                <a:solidFill>
                  <a:srgbClr val="C00000"/>
                </a:solidFill>
                <a:latin typeface="Calibri" pitchFamily="34" charset="0"/>
              </a:rPr>
              <a:t>, Antalya, Adana, Samsun and Trabzon </a:t>
            </a: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by end of 2012.</a:t>
            </a:r>
          </a:p>
        </p:txBody>
      </p:sp>
      <p:pic>
        <p:nvPicPr>
          <p:cNvPr id="4" name="Picture 4" descr="Marmaris mayıs 2010 (6)"/>
          <p:cNvPicPr>
            <a:picLocks noChangeAspect="1" noChangeArrowheads="1"/>
          </p:cNvPicPr>
          <p:nvPr/>
        </p:nvPicPr>
        <p:blipFill>
          <a:blip r:embed="rId3" cstate="print"/>
          <a:srcRect b="22017"/>
          <a:stretch>
            <a:fillRect/>
          </a:stretch>
        </p:blipFill>
        <p:spPr bwMode="auto">
          <a:xfrm>
            <a:off x="5796136" y="1484784"/>
            <a:ext cx="2965283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Metin kutusu"/>
          <p:cNvSpPr txBox="1"/>
          <p:nvPr/>
        </p:nvSpPr>
        <p:spPr>
          <a:xfrm>
            <a:off x="0" y="303039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 smtClean="0">
                <a:solidFill>
                  <a:srgbClr val="FF0000"/>
                </a:solidFill>
              </a:rPr>
              <a:t>METEOROLOGICAL REMOTE SENSING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1654705" y="1412776"/>
            <a:ext cx="61623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C00000"/>
                </a:solidFill>
                <a:latin typeface="Calibri" pitchFamily="34" charset="0"/>
              </a:rPr>
              <a:t>Current C Band Radar Network (150 km Range)</a:t>
            </a:r>
            <a:endParaRPr lang="en-US" sz="2400" dirty="0">
              <a:solidFill>
                <a:srgbClr val="C00000"/>
              </a:solidFill>
              <a:latin typeface="Calibri" pitchFamily="34" charset="0"/>
            </a:endParaRPr>
          </a:p>
        </p:txBody>
      </p:sp>
      <p:pic>
        <p:nvPicPr>
          <p:cNvPr id="5" name="Picture 3" descr="D:\RADAR_resim\SMN_FullComp.png"/>
          <p:cNvPicPr>
            <a:picLocks noChangeAspect="1" noChangeArrowheads="1"/>
          </p:cNvPicPr>
          <p:nvPr/>
        </p:nvPicPr>
        <p:blipFill>
          <a:blip r:embed="rId3" cstate="print"/>
          <a:srcRect l="1429" t="6249" r="20000" b="4416"/>
          <a:stretch>
            <a:fillRect/>
          </a:stretch>
        </p:blipFill>
        <p:spPr bwMode="auto">
          <a:xfrm>
            <a:off x="5004048" y="2708920"/>
            <a:ext cx="3960440" cy="3816424"/>
          </a:xfrm>
          <a:prstGeom prst="rect">
            <a:avLst/>
          </a:prstGeom>
          <a:noFill/>
        </p:spPr>
      </p:pic>
      <p:pic>
        <p:nvPicPr>
          <p:cNvPr id="3" name="2 Resim" descr="10radar (150km) +1000m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3212976"/>
            <a:ext cx="5431227" cy="2520280"/>
          </a:xfrm>
          <a:prstGeom prst="rect">
            <a:avLst/>
          </a:prstGeom>
        </p:spPr>
      </p:pic>
      <p:sp>
        <p:nvSpPr>
          <p:cNvPr id="6" name="5 Metin kutusu"/>
          <p:cNvSpPr txBox="1"/>
          <p:nvPr/>
        </p:nvSpPr>
        <p:spPr>
          <a:xfrm>
            <a:off x="0" y="303039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 smtClean="0">
                <a:solidFill>
                  <a:srgbClr val="FF0000"/>
                </a:solidFill>
              </a:rPr>
              <a:t>METEOROLOGICAL REMOTE SENSING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Resim" descr="track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2780928"/>
            <a:ext cx="4104456" cy="3168352"/>
          </a:xfrm>
          <a:prstGeom prst="rect">
            <a:avLst/>
          </a:prstGeom>
        </p:spPr>
      </p:pic>
      <p:sp>
        <p:nvSpPr>
          <p:cNvPr id="4" name="3 Metin kutusu"/>
          <p:cNvSpPr txBox="1"/>
          <p:nvPr/>
        </p:nvSpPr>
        <p:spPr>
          <a:xfrm>
            <a:off x="2267744" y="1340768"/>
            <a:ext cx="49685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Cell Tracking and Velocity</a:t>
            </a:r>
            <a:endParaRPr lang="en-US" sz="2400" dirty="0">
              <a:solidFill>
                <a:srgbClr val="0000FF"/>
              </a:solidFill>
              <a:latin typeface="Calibri" pitchFamily="34" charset="0"/>
            </a:endParaRPr>
          </a:p>
        </p:txBody>
      </p:sp>
      <p:pic>
        <p:nvPicPr>
          <p:cNvPr id="5" name="Picture 4" descr="D:\RADAR_resim\İZM_CAPPI(V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2780928"/>
            <a:ext cx="4389897" cy="3312368"/>
          </a:xfrm>
          <a:prstGeom prst="rect">
            <a:avLst/>
          </a:prstGeom>
          <a:noFill/>
        </p:spPr>
      </p:pic>
      <p:sp>
        <p:nvSpPr>
          <p:cNvPr id="6" name="5 Metin kutusu"/>
          <p:cNvSpPr txBox="1"/>
          <p:nvPr/>
        </p:nvSpPr>
        <p:spPr>
          <a:xfrm>
            <a:off x="0" y="303039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 smtClean="0">
                <a:solidFill>
                  <a:srgbClr val="FF0000"/>
                </a:solidFill>
              </a:rPr>
              <a:t>METEOROLOGICAL REMOTE SENSING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cgecer\Desktop\Son Alınan Ürünler\2011-05-11_16210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2280395"/>
            <a:ext cx="5112568" cy="4388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Metin kutusu"/>
          <p:cNvSpPr txBox="1"/>
          <p:nvPr/>
        </p:nvSpPr>
        <p:spPr>
          <a:xfrm>
            <a:off x="416361" y="1268760"/>
            <a:ext cx="85970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A cross section image showing </a:t>
            </a:r>
            <a:r>
              <a:rPr lang="en-US" sz="2400" dirty="0" smtClean="0">
                <a:solidFill>
                  <a:srgbClr val="C00000"/>
                </a:solidFill>
                <a:latin typeface="Calibri" pitchFamily="34" charset="0"/>
              </a:rPr>
              <a:t>vertical profile </a:t>
            </a: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of the storm clouds.</a:t>
            </a:r>
          </a:p>
          <a:p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(from </a:t>
            </a:r>
            <a:r>
              <a:rPr lang="en-US" sz="2400" dirty="0" err="1" smtClean="0">
                <a:solidFill>
                  <a:srgbClr val="0000FF"/>
                </a:solidFill>
                <a:latin typeface="Calibri" pitchFamily="34" charset="0"/>
              </a:rPr>
              <a:t>İzmir</a:t>
            </a: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 Radar on 13 May 2011) </a:t>
            </a:r>
            <a:endParaRPr lang="en-US" sz="2400" dirty="0">
              <a:solidFill>
                <a:srgbClr val="0000FF"/>
              </a:solidFill>
              <a:latin typeface="Calibri" pitchFamily="34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0" y="303039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 smtClean="0">
                <a:solidFill>
                  <a:srgbClr val="FF0000"/>
                </a:solidFill>
              </a:rPr>
              <a:t>METEOROLOGICAL REMOTE SENSING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899592" y="1373867"/>
            <a:ext cx="7272808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lvl="2">
              <a:buClr>
                <a:srgbClr val="C00000"/>
              </a:buClr>
              <a:buFont typeface="Wingdings" pitchFamily="2" charset="2"/>
              <a:buChar char="ü"/>
            </a:pPr>
            <a:r>
              <a:rPr lang="en-US" sz="2400" dirty="0" smtClean="0">
                <a:solidFill>
                  <a:srgbClr val="66CCFF"/>
                </a:solidFill>
                <a:latin typeface="Calibri" pitchFamily="34" charset="0"/>
              </a:rPr>
              <a:t> Weather forecasting and warnings</a:t>
            </a:r>
          </a:p>
          <a:p>
            <a:pPr marL="0" lvl="2">
              <a:buClr>
                <a:srgbClr val="C00000"/>
              </a:buClr>
            </a:pPr>
            <a:endParaRPr lang="en-US" sz="2400" dirty="0" smtClean="0">
              <a:solidFill>
                <a:srgbClr val="0000FF"/>
              </a:solidFill>
              <a:latin typeface="Calibri" pitchFamily="34" charset="0"/>
            </a:endParaRPr>
          </a:p>
          <a:p>
            <a:pPr marL="0" lvl="2">
              <a:buClr>
                <a:srgbClr val="C00000"/>
              </a:buClr>
              <a:buFont typeface="Wingdings" pitchFamily="2" charset="2"/>
              <a:buChar char="ü"/>
            </a:pPr>
            <a:r>
              <a:rPr lang="en-US" sz="2400" dirty="0" smtClean="0">
                <a:solidFill>
                  <a:srgbClr val="66CCFF"/>
                </a:solidFill>
                <a:latin typeface="Calibri" pitchFamily="34" charset="0"/>
              </a:rPr>
              <a:t> Numerical Weather Prediction</a:t>
            </a:r>
          </a:p>
          <a:p>
            <a:pPr marL="0" lvl="2">
              <a:buClr>
                <a:srgbClr val="C00000"/>
              </a:buClr>
            </a:pPr>
            <a:endParaRPr lang="en-US" sz="2400" dirty="0" smtClean="0">
              <a:solidFill>
                <a:srgbClr val="66CCFF"/>
              </a:solidFill>
              <a:latin typeface="Calibri" pitchFamily="34" charset="0"/>
            </a:endParaRPr>
          </a:p>
          <a:p>
            <a:pPr marL="0" lvl="2">
              <a:buClr>
                <a:srgbClr val="C00000"/>
              </a:buClr>
              <a:buFont typeface="Wingdings" pitchFamily="2" charset="2"/>
              <a:buChar char="ü"/>
            </a:pPr>
            <a:r>
              <a:rPr lang="en-US" sz="2400" dirty="0" smtClean="0">
                <a:solidFill>
                  <a:srgbClr val="66CCFF"/>
                </a:solidFill>
                <a:latin typeface="Calibri" pitchFamily="34" charset="0"/>
              </a:rPr>
              <a:t> </a:t>
            </a:r>
            <a:r>
              <a:rPr lang="tr-TR" sz="2400" dirty="0" err="1" smtClean="0">
                <a:solidFill>
                  <a:srgbClr val="66CCFF"/>
                </a:solidFill>
                <a:latin typeface="Calibri" pitchFamily="34" charset="0"/>
              </a:rPr>
              <a:t>Meteorological</a:t>
            </a:r>
            <a:r>
              <a:rPr lang="tr-TR" sz="2400" dirty="0" smtClean="0">
                <a:solidFill>
                  <a:srgbClr val="66CCFF"/>
                </a:solidFill>
                <a:latin typeface="Calibri" pitchFamily="34" charset="0"/>
              </a:rPr>
              <a:t> </a:t>
            </a:r>
            <a:r>
              <a:rPr lang="tr-TR" sz="2400" dirty="0" err="1" smtClean="0">
                <a:solidFill>
                  <a:srgbClr val="66CCFF"/>
                </a:solidFill>
                <a:latin typeface="Calibri" pitchFamily="34" charset="0"/>
              </a:rPr>
              <a:t>Remote</a:t>
            </a:r>
            <a:r>
              <a:rPr lang="tr-TR" sz="2400" dirty="0" smtClean="0">
                <a:solidFill>
                  <a:srgbClr val="66CCFF"/>
                </a:solidFill>
                <a:latin typeface="Calibri" pitchFamily="34" charset="0"/>
              </a:rPr>
              <a:t> </a:t>
            </a:r>
            <a:r>
              <a:rPr lang="tr-TR" sz="2400" dirty="0" err="1" smtClean="0">
                <a:solidFill>
                  <a:srgbClr val="66CCFF"/>
                </a:solidFill>
                <a:latin typeface="Calibri" pitchFamily="34" charset="0"/>
              </a:rPr>
              <a:t>Sensing</a:t>
            </a:r>
            <a:endParaRPr lang="en-US" sz="2400" dirty="0" smtClean="0">
              <a:solidFill>
                <a:srgbClr val="66CCFF"/>
              </a:solidFill>
              <a:latin typeface="Calibri" pitchFamily="34" charset="0"/>
            </a:endParaRPr>
          </a:p>
          <a:p>
            <a:pPr marL="0" lvl="2">
              <a:buClr>
                <a:srgbClr val="C00000"/>
              </a:buClr>
            </a:pPr>
            <a:endParaRPr lang="en-US" sz="2400" dirty="0" smtClean="0">
              <a:solidFill>
                <a:srgbClr val="66CCFF"/>
              </a:solidFill>
              <a:latin typeface="Calibri" pitchFamily="34" charset="0"/>
            </a:endParaRPr>
          </a:p>
          <a:p>
            <a:pPr marL="0" lvl="2">
              <a:buClr>
                <a:srgbClr val="C00000"/>
              </a:buClr>
              <a:buFont typeface="Wingdings" pitchFamily="2" charset="2"/>
              <a:buChar char="ü"/>
            </a:pPr>
            <a:r>
              <a:rPr lang="en-US" sz="2400" u="sng" dirty="0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US" sz="2400" dirty="0" smtClean="0">
                <a:solidFill>
                  <a:srgbClr val="C00000"/>
                </a:solidFill>
                <a:latin typeface="Calibri" pitchFamily="34" charset="0"/>
              </a:rPr>
              <a:t>Marine </a:t>
            </a:r>
            <a:r>
              <a:rPr lang="tr-TR" sz="2400" dirty="0" smtClean="0">
                <a:solidFill>
                  <a:srgbClr val="C00000"/>
                </a:solidFill>
                <a:latin typeface="Calibri" pitchFamily="34" charset="0"/>
              </a:rPr>
              <a:t>M</a:t>
            </a:r>
            <a:r>
              <a:rPr lang="en-US" sz="2400" dirty="0" err="1" smtClean="0">
                <a:solidFill>
                  <a:srgbClr val="C00000"/>
                </a:solidFill>
                <a:latin typeface="Calibri" pitchFamily="34" charset="0"/>
              </a:rPr>
              <a:t>eteorology</a:t>
            </a:r>
            <a:endParaRPr lang="en-US" sz="2400" dirty="0" smtClean="0">
              <a:solidFill>
                <a:srgbClr val="C00000"/>
              </a:solidFill>
              <a:latin typeface="Calibri" pitchFamily="34" charset="0"/>
            </a:endParaRPr>
          </a:p>
          <a:p>
            <a:pPr marL="0" lvl="2">
              <a:buClr>
                <a:srgbClr val="C00000"/>
              </a:buClr>
            </a:pPr>
            <a:endParaRPr lang="en-US" sz="2400" dirty="0" smtClean="0">
              <a:solidFill>
                <a:srgbClr val="66CCFF"/>
              </a:solidFill>
              <a:latin typeface="Calibri" pitchFamily="34" charset="0"/>
            </a:endParaRPr>
          </a:p>
          <a:p>
            <a:pPr marL="0" lvl="2">
              <a:buClr>
                <a:srgbClr val="C00000"/>
              </a:buClr>
              <a:buFont typeface="Wingdings" pitchFamily="2" charset="2"/>
              <a:buChar char="ü"/>
            </a:pPr>
            <a:r>
              <a:rPr lang="en-US" sz="2400" dirty="0" smtClean="0">
                <a:solidFill>
                  <a:srgbClr val="66CCFF"/>
                </a:solidFill>
                <a:latin typeface="Calibri" pitchFamily="34" charset="0"/>
              </a:rPr>
              <a:t> Aviation </a:t>
            </a:r>
            <a:r>
              <a:rPr lang="tr-TR" sz="2400" dirty="0" smtClean="0">
                <a:solidFill>
                  <a:srgbClr val="66CCFF"/>
                </a:solidFill>
                <a:latin typeface="Calibri" pitchFamily="34" charset="0"/>
              </a:rPr>
              <a:t>M</a:t>
            </a:r>
            <a:r>
              <a:rPr lang="en-US" sz="2400" dirty="0" err="1" smtClean="0">
                <a:solidFill>
                  <a:srgbClr val="66CCFF"/>
                </a:solidFill>
                <a:latin typeface="Calibri" pitchFamily="34" charset="0"/>
              </a:rPr>
              <a:t>eteorology</a:t>
            </a:r>
            <a:endParaRPr lang="en-US" sz="2400" dirty="0" smtClean="0">
              <a:solidFill>
                <a:srgbClr val="66CCFF"/>
              </a:solidFill>
              <a:latin typeface="Calibri" pitchFamily="34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0" y="303039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 smtClean="0">
                <a:solidFill>
                  <a:srgbClr val="FF0000"/>
                </a:solidFill>
              </a:rPr>
              <a:t>MARINE METEOROLOGY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899592" y="1373867"/>
            <a:ext cx="7272808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lvl="2">
              <a:buClr>
                <a:srgbClr val="C00000"/>
              </a:buClr>
              <a:buFont typeface="Wingdings" pitchFamily="2" charset="2"/>
              <a:buChar char="ü"/>
            </a:pPr>
            <a:r>
              <a:rPr lang="en-US" sz="2400" dirty="0" smtClean="0">
                <a:solidFill>
                  <a:srgbClr val="C00000"/>
                </a:solidFill>
                <a:latin typeface="Calibri" pitchFamily="34" charset="0"/>
              </a:rPr>
              <a:t> Weather forecasting and warnings</a:t>
            </a:r>
          </a:p>
          <a:p>
            <a:pPr marL="0" lvl="2">
              <a:buClr>
                <a:srgbClr val="C00000"/>
              </a:buClr>
            </a:pPr>
            <a:endParaRPr lang="en-US" sz="2400" dirty="0" smtClean="0">
              <a:solidFill>
                <a:srgbClr val="0000FF"/>
              </a:solidFill>
              <a:latin typeface="Calibri" pitchFamily="34" charset="0"/>
            </a:endParaRPr>
          </a:p>
          <a:p>
            <a:pPr marL="0" lvl="2">
              <a:buClr>
                <a:srgbClr val="C00000"/>
              </a:buClr>
              <a:buFont typeface="Wingdings" pitchFamily="2" charset="2"/>
              <a:buChar char="ü"/>
            </a:pP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 </a:t>
            </a:r>
            <a:r>
              <a:rPr lang="en-US" sz="2400" dirty="0" smtClean="0">
                <a:solidFill>
                  <a:srgbClr val="66CCFF"/>
                </a:solidFill>
                <a:latin typeface="Calibri" pitchFamily="34" charset="0"/>
              </a:rPr>
              <a:t>Numerical Weather Prediction</a:t>
            </a:r>
          </a:p>
          <a:p>
            <a:pPr marL="0" lvl="2">
              <a:buClr>
                <a:srgbClr val="C00000"/>
              </a:buClr>
            </a:pPr>
            <a:endParaRPr lang="en-US" sz="2400" dirty="0" smtClean="0">
              <a:solidFill>
                <a:srgbClr val="66CCFF"/>
              </a:solidFill>
              <a:latin typeface="Calibri" pitchFamily="34" charset="0"/>
            </a:endParaRPr>
          </a:p>
          <a:p>
            <a:pPr marL="0" lvl="2">
              <a:buClr>
                <a:srgbClr val="C00000"/>
              </a:buClr>
              <a:buFont typeface="Wingdings" pitchFamily="2" charset="2"/>
              <a:buChar char="ü"/>
            </a:pPr>
            <a:r>
              <a:rPr lang="en-US" sz="2400" dirty="0" smtClean="0">
                <a:solidFill>
                  <a:srgbClr val="66CCFF"/>
                </a:solidFill>
                <a:latin typeface="Calibri" pitchFamily="34" charset="0"/>
              </a:rPr>
              <a:t> </a:t>
            </a:r>
            <a:r>
              <a:rPr lang="tr-TR" sz="2400" dirty="0" err="1" smtClean="0">
                <a:solidFill>
                  <a:srgbClr val="66CCFF"/>
                </a:solidFill>
                <a:latin typeface="Calibri" pitchFamily="34" charset="0"/>
              </a:rPr>
              <a:t>Meteorological</a:t>
            </a:r>
            <a:r>
              <a:rPr lang="tr-TR" sz="2400" dirty="0" smtClean="0">
                <a:solidFill>
                  <a:srgbClr val="66CCFF"/>
                </a:solidFill>
                <a:latin typeface="Calibri" pitchFamily="34" charset="0"/>
              </a:rPr>
              <a:t> </a:t>
            </a:r>
            <a:r>
              <a:rPr lang="tr-TR" sz="2400" dirty="0" err="1" smtClean="0">
                <a:solidFill>
                  <a:srgbClr val="66CCFF"/>
                </a:solidFill>
                <a:latin typeface="Calibri" pitchFamily="34" charset="0"/>
              </a:rPr>
              <a:t>Remote</a:t>
            </a:r>
            <a:r>
              <a:rPr lang="tr-TR" sz="2400" dirty="0" smtClean="0">
                <a:solidFill>
                  <a:srgbClr val="66CCFF"/>
                </a:solidFill>
                <a:latin typeface="Calibri" pitchFamily="34" charset="0"/>
              </a:rPr>
              <a:t> </a:t>
            </a:r>
            <a:r>
              <a:rPr lang="tr-TR" sz="2400" dirty="0" err="1" smtClean="0">
                <a:solidFill>
                  <a:srgbClr val="66CCFF"/>
                </a:solidFill>
                <a:latin typeface="Calibri" pitchFamily="34" charset="0"/>
              </a:rPr>
              <a:t>Sensing</a:t>
            </a:r>
            <a:endParaRPr lang="en-US" sz="2400" dirty="0" smtClean="0">
              <a:solidFill>
                <a:srgbClr val="66CCFF"/>
              </a:solidFill>
              <a:latin typeface="Calibri" pitchFamily="34" charset="0"/>
            </a:endParaRPr>
          </a:p>
          <a:p>
            <a:pPr marL="0" lvl="2">
              <a:buClr>
                <a:srgbClr val="C00000"/>
              </a:buClr>
            </a:pPr>
            <a:endParaRPr lang="en-US" sz="2400" dirty="0" smtClean="0">
              <a:solidFill>
                <a:srgbClr val="66CCFF"/>
              </a:solidFill>
              <a:latin typeface="Calibri" pitchFamily="34" charset="0"/>
            </a:endParaRPr>
          </a:p>
          <a:p>
            <a:pPr marL="0" lvl="2">
              <a:buClr>
                <a:srgbClr val="C00000"/>
              </a:buClr>
              <a:buFont typeface="Wingdings" pitchFamily="2" charset="2"/>
              <a:buChar char="ü"/>
            </a:pPr>
            <a:r>
              <a:rPr lang="en-US" sz="2400" dirty="0" smtClean="0">
                <a:solidFill>
                  <a:srgbClr val="66CCFF"/>
                </a:solidFill>
                <a:latin typeface="Calibri" pitchFamily="34" charset="0"/>
              </a:rPr>
              <a:t> Marine </a:t>
            </a:r>
            <a:r>
              <a:rPr lang="tr-TR" sz="2400" dirty="0" smtClean="0">
                <a:solidFill>
                  <a:srgbClr val="66CCFF"/>
                </a:solidFill>
                <a:latin typeface="Calibri" pitchFamily="34" charset="0"/>
              </a:rPr>
              <a:t>M</a:t>
            </a:r>
            <a:r>
              <a:rPr lang="en-US" sz="2400" dirty="0" err="1" smtClean="0">
                <a:solidFill>
                  <a:srgbClr val="66CCFF"/>
                </a:solidFill>
                <a:latin typeface="Calibri" pitchFamily="34" charset="0"/>
              </a:rPr>
              <a:t>eteorology</a:t>
            </a:r>
            <a:endParaRPr lang="en-US" sz="2400" dirty="0" smtClean="0">
              <a:solidFill>
                <a:srgbClr val="66CCFF"/>
              </a:solidFill>
              <a:latin typeface="Calibri" pitchFamily="34" charset="0"/>
            </a:endParaRPr>
          </a:p>
          <a:p>
            <a:pPr marL="0" lvl="2">
              <a:buClr>
                <a:srgbClr val="C00000"/>
              </a:buClr>
            </a:pPr>
            <a:endParaRPr lang="en-US" sz="2400" dirty="0" smtClean="0">
              <a:solidFill>
                <a:srgbClr val="66CCFF"/>
              </a:solidFill>
              <a:latin typeface="Calibri" pitchFamily="34" charset="0"/>
            </a:endParaRPr>
          </a:p>
          <a:p>
            <a:pPr marL="0" lvl="2">
              <a:buClr>
                <a:srgbClr val="C00000"/>
              </a:buClr>
              <a:buFont typeface="Wingdings" pitchFamily="2" charset="2"/>
              <a:buChar char="ü"/>
            </a:pPr>
            <a:r>
              <a:rPr lang="en-US" sz="2400" dirty="0" smtClean="0">
                <a:solidFill>
                  <a:srgbClr val="66CCFF"/>
                </a:solidFill>
                <a:latin typeface="Calibri" pitchFamily="34" charset="0"/>
              </a:rPr>
              <a:t> Aviation </a:t>
            </a:r>
            <a:r>
              <a:rPr lang="tr-TR" sz="2400" dirty="0" smtClean="0">
                <a:solidFill>
                  <a:srgbClr val="66CCFF"/>
                </a:solidFill>
                <a:latin typeface="Calibri" pitchFamily="34" charset="0"/>
              </a:rPr>
              <a:t>M</a:t>
            </a:r>
            <a:r>
              <a:rPr lang="en-US" sz="2400" dirty="0" err="1" smtClean="0">
                <a:solidFill>
                  <a:srgbClr val="66CCFF"/>
                </a:solidFill>
                <a:latin typeface="Calibri" pitchFamily="34" charset="0"/>
              </a:rPr>
              <a:t>eteorology</a:t>
            </a:r>
            <a:endParaRPr lang="en-US" sz="2400" dirty="0" smtClean="0">
              <a:solidFill>
                <a:srgbClr val="66CCFF"/>
              </a:solidFill>
              <a:latin typeface="Calibri" pitchFamily="34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0" y="303039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WEATHER FORECASTING AND WARNINGS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1"/>
          <p:cNvSpPr>
            <a:spLocks noChangeArrowheads="1"/>
          </p:cNvSpPr>
          <p:nvPr/>
        </p:nvSpPr>
        <p:spPr bwMode="auto">
          <a:xfrm>
            <a:off x="611560" y="1169457"/>
            <a:ext cx="8136904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en-US" sz="2400" dirty="0" smtClean="0">
                <a:solidFill>
                  <a:srgbClr val="C00000"/>
                </a:solidFill>
                <a:latin typeface="Calibri" pitchFamily="34" charset="0"/>
              </a:rPr>
              <a:t>40 Marine Automatic Meteorological Observation Stations </a:t>
            </a: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were installed on 33 light houses and 7 navigational buoys in 2012. Wind speed and direction, sea surface temperature, temperature, pressure, relative humidity etc. are being measured.</a:t>
            </a:r>
            <a:endParaRPr lang="en-US" sz="2400" dirty="0">
              <a:solidFill>
                <a:srgbClr val="0000FF"/>
              </a:solidFill>
              <a:latin typeface="Calibri" pitchFamily="34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56992"/>
            <a:ext cx="3816350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7938" name="Picture 2"/>
          <p:cNvPicPr>
            <a:picLocks noChangeAspect="1" noChangeArrowheads="1"/>
          </p:cNvPicPr>
          <p:nvPr/>
        </p:nvPicPr>
        <p:blipFill>
          <a:blip r:embed="rId4" cstate="print"/>
          <a:srcRect l="7500" t="25219" r="20792"/>
          <a:stretch>
            <a:fillRect/>
          </a:stretch>
        </p:blipFill>
        <p:spPr bwMode="auto">
          <a:xfrm>
            <a:off x="4499992" y="3573016"/>
            <a:ext cx="4385706" cy="2582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Metin kutusu"/>
          <p:cNvSpPr txBox="1"/>
          <p:nvPr/>
        </p:nvSpPr>
        <p:spPr>
          <a:xfrm>
            <a:off x="0" y="303039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 smtClean="0">
                <a:solidFill>
                  <a:srgbClr val="FF0000"/>
                </a:solidFill>
              </a:rPr>
              <a:t>MARINE METEOROLOGY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1"/>
          <p:cNvSpPr/>
          <p:nvPr/>
        </p:nvSpPr>
        <p:spPr>
          <a:xfrm>
            <a:off x="827584" y="1373867"/>
            <a:ext cx="79928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  <a:cs typeface="Times New Roman" pitchFamily="18" charset="0"/>
              </a:rPr>
              <a:t>A new </a:t>
            </a:r>
            <a:r>
              <a:rPr lang="en-US" sz="2400" dirty="0" smtClean="0">
                <a:solidFill>
                  <a:srgbClr val="C00000"/>
                </a:solidFill>
                <a:latin typeface="Calibri" pitchFamily="34" charset="0"/>
                <a:cs typeface="Times New Roman" pitchFamily="18" charset="0"/>
              </a:rPr>
              <a:t>Meteorology purposed buoy </a:t>
            </a: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  <a:cs typeface="Times New Roman" pitchFamily="18" charset="0"/>
              </a:rPr>
              <a:t>has been deployed on 31 January 2013 in the Sea of Marmara (offshore of </a:t>
            </a:r>
            <a:r>
              <a:rPr lang="en-US" sz="2400" dirty="0" err="1" smtClean="0">
                <a:solidFill>
                  <a:srgbClr val="0000FF"/>
                </a:solidFill>
                <a:latin typeface="Calibri" pitchFamily="34" charset="0"/>
                <a:cs typeface="Times New Roman" pitchFamily="18" charset="0"/>
              </a:rPr>
              <a:t>Silivri</a:t>
            </a: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  <a:cs typeface="Times New Roman" pitchFamily="18" charset="0"/>
              </a:rPr>
              <a:t>)</a:t>
            </a:r>
            <a:endParaRPr lang="en-US" sz="2400" dirty="0">
              <a:solidFill>
                <a:srgbClr val="0000FF"/>
              </a:solidFill>
              <a:latin typeface="Calibri" pitchFamily="34" charset="0"/>
              <a:cs typeface="Times New Roman" pitchFamily="18" charset="0"/>
            </a:endParaRPr>
          </a:p>
        </p:txBody>
      </p:sp>
      <p:pic>
        <p:nvPicPr>
          <p:cNvPr id="168962" name="Picture 2"/>
          <p:cNvPicPr>
            <a:picLocks noChangeAspect="1" noChangeArrowheads="1"/>
          </p:cNvPicPr>
          <p:nvPr/>
        </p:nvPicPr>
        <p:blipFill>
          <a:blip r:embed="rId3" cstate="print"/>
          <a:srcRect l="15533" t="9469" r="28824" b="11782"/>
          <a:stretch>
            <a:fillRect/>
          </a:stretch>
        </p:blipFill>
        <p:spPr bwMode="auto">
          <a:xfrm>
            <a:off x="2123728" y="2492896"/>
            <a:ext cx="4968552" cy="3970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Metin kutusu"/>
          <p:cNvSpPr txBox="1"/>
          <p:nvPr/>
        </p:nvSpPr>
        <p:spPr>
          <a:xfrm>
            <a:off x="0" y="303039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 smtClean="0">
                <a:solidFill>
                  <a:srgbClr val="FF0000"/>
                </a:solidFill>
              </a:rPr>
              <a:t>MARINE METEOROLOGY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 txBox="1">
            <a:spLocks/>
          </p:cNvSpPr>
          <p:nvPr/>
        </p:nvSpPr>
        <p:spPr bwMode="auto">
          <a:xfrm>
            <a:off x="457200" y="1196752"/>
            <a:ext cx="8229600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b="1" kern="1200">
                <a:solidFill>
                  <a:srgbClr val="0000FF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dirty="0" smtClean="0">
                <a:latin typeface="Calibri" pitchFamily="34" charset="0"/>
                <a:cs typeface="Times New Roman" pitchFamily="18" charset="0"/>
              </a:rPr>
              <a:t>The bid for </a:t>
            </a:r>
            <a:r>
              <a:rPr lang="en-US" dirty="0" smtClean="0">
                <a:solidFill>
                  <a:srgbClr val="C00000"/>
                </a:solidFill>
                <a:latin typeface="Calibri" pitchFamily="34" charset="0"/>
                <a:cs typeface="Times New Roman" pitchFamily="18" charset="0"/>
              </a:rPr>
              <a:t>HF Marine Radars </a:t>
            </a:r>
            <a:r>
              <a:rPr lang="en-US" dirty="0" smtClean="0">
                <a:latin typeface="Calibri" pitchFamily="34" charset="0"/>
                <a:cs typeface="Times New Roman" pitchFamily="18" charset="0"/>
              </a:rPr>
              <a:t>on the Black Sea site of Bosporus Strait was resulted in December 2012. </a:t>
            </a:r>
            <a:r>
              <a:rPr lang="tr-TR" dirty="0" smtClean="0">
                <a:latin typeface="Calibri" pitchFamily="34" charset="0"/>
                <a:cs typeface="Times New Roman" pitchFamily="18" charset="0"/>
              </a:rPr>
              <a:t> </a:t>
            </a:r>
            <a:r>
              <a:rPr lang="en-US" dirty="0" smtClean="0">
                <a:latin typeface="Calibri" pitchFamily="34" charset="0"/>
                <a:cs typeface="Times New Roman" pitchFamily="18" charset="0"/>
              </a:rPr>
              <a:t>Installation of system is expected in 2013. </a:t>
            </a:r>
            <a:endParaRPr lang="en-US" dirty="0">
              <a:latin typeface="Calibri" pitchFamily="34" charset="0"/>
              <a:cs typeface="Times New Roman" pitchFamily="18" charset="0"/>
            </a:endParaRPr>
          </a:p>
        </p:txBody>
      </p:sp>
      <p:grpSp>
        <p:nvGrpSpPr>
          <p:cNvPr id="7" name="6 Grup"/>
          <p:cNvGrpSpPr/>
          <p:nvPr/>
        </p:nvGrpSpPr>
        <p:grpSpPr>
          <a:xfrm>
            <a:off x="1691853" y="2599903"/>
            <a:ext cx="5832475" cy="3781425"/>
            <a:chOff x="1403350" y="2708275"/>
            <a:chExt cx="5832475" cy="3781425"/>
          </a:xfrm>
        </p:grpSpPr>
        <p:pic>
          <p:nvPicPr>
            <p:cNvPr id="4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3350" y="2708275"/>
              <a:ext cx="5832475" cy="37814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" name="Picture 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00338" y="2982913"/>
              <a:ext cx="2652712" cy="1695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" name="Picture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8038" y="3141663"/>
              <a:ext cx="2647950" cy="1695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9" name="8 Metin kutusu"/>
          <p:cNvSpPr txBox="1"/>
          <p:nvPr/>
        </p:nvSpPr>
        <p:spPr>
          <a:xfrm>
            <a:off x="0" y="303039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 smtClean="0">
                <a:solidFill>
                  <a:srgbClr val="FF0000"/>
                </a:solidFill>
              </a:rPr>
              <a:t>MARINE METEOROLOGY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611188" y="1484313"/>
            <a:ext cx="8207375" cy="10763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>
              <a:lnSpc>
                <a:spcPct val="9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sz="2400" b="1" dirty="0" smtClean="0">
                <a:solidFill>
                  <a:srgbClr val="0000FF"/>
                </a:solidFill>
                <a:latin typeface="Calibri" pitchFamily="34" charset="0"/>
                <a:ea typeface="Droid Sans Fallback" charset="0"/>
                <a:cs typeface="Droid Sans Fallback" charset="0"/>
              </a:rPr>
              <a:t>The </a:t>
            </a:r>
            <a:r>
              <a:rPr lang="en-US" sz="2400" b="1" dirty="0" smtClean="0">
                <a:solidFill>
                  <a:srgbClr val="C00000"/>
                </a:solidFill>
                <a:latin typeface="Calibri" pitchFamily="34" charset="0"/>
                <a:ea typeface="Droid Sans Fallback" charset="0"/>
                <a:cs typeface="Droid Sans Fallback" charset="0"/>
              </a:rPr>
              <a:t>Sea Route </a:t>
            </a:r>
            <a:r>
              <a:rPr lang="en-US" sz="2400" b="1" dirty="0" smtClean="0">
                <a:solidFill>
                  <a:srgbClr val="C00000"/>
                </a:solidFill>
                <a:latin typeface="Calibri" pitchFamily="34" charset="0"/>
                <a:ea typeface="Droid Sans Fallback" charset="0"/>
                <a:cs typeface="Droid Sans Fallback" charset="0"/>
              </a:rPr>
              <a:t>Forecasting System </a:t>
            </a:r>
            <a:r>
              <a:rPr lang="en-US" sz="2400" b="1" dirty="0" smtClean="0">
                <a:solidFill>
                  <a:srgbClr val="0000FF"/>
                </a:solidFill>
                <a:latin typeface="Calibri" pitchFamily="34" charset="0"/>
                <a:ea typeface="Droid Sans Fallback" charset="0"/>
                <a:cs typeface="Droid Sans Fallback" charset="0"/>
              </a:rPr>
              <a:t>has been developed by TSMS </a:t>
            </a:r>
            <a:r>
              <a:rPr lang="en-US" sz="2400" b="1" dirty="0">
                <a:solidFill>
                  <a:srgbClr val="0000FF"/>
                </a:solidFill>
                <a:latin typeface="Calibri" pitchFamily="34" charset="0"/>
                <a:ea typeface="Droid Sans Fallback" charset="0"/>
                <a:cs typeface="Droid Sans Fallback" charset="0"/>
              </a:rPr>
              <a:t>to </a:t>
            </a:r>
            <a:r>
              <a:rPr lang="en-US" sz="2400" b="1" dirty="0" smtClean="0">
                <a:solidFill>
                  <a:srgbClr val="0000FF"/>
                </a:solidFill>
                <a:latin typeface="Calibri" pitchFamily="34" charset="0"/>
                <a:ea typeface="Droid Sans Fallback" charset="0"/>
                <a:cs typeface="Droid Sans Fallback" charset="0"/>
              </a:rPr>
              <a:t>support sea transportation. </a:t>
            </a:r>
            <a:r>
              <a:rPr lang="en-US" sz="2400" b="1" dirty="0">
                <a:solidFill>
                  <a:srgbClr val="0000FF"/>
                </a:solidFill>
                <a:latin typeface="Calibri" pitchFamily="34" charset="0"/>
                <a:ea typeface="Droid Sans Fallback" charset="0"/>
                <a:cs typeface="Droid Sans Fallback" charset="0"/>
              </a:rPr>
              <a:t>It is </a:t>
            </a:r>
            <a:r>
              <a:rPr lang="en-US" sz="2400" b="1" dirty="0" smtClean="0">
                <a:solidFill>
                  <a:srgbClr val="0000FF"/>
                </a:solidFill>
                <a:latin typeface="Calibri" pitchFamily="34" charset="0"/>
                <a:ea typeface="Droid Sans Fallback" charset="0"/>
                <a:cs typeface="Droid Sans Fallback" charset="0"/>
              </a:rPr>
              <a:t>being published on </a:t>
            </a:r>
            <a:r>
              <a:rPr lang="en-US" sz="2400" b="1" dirty="0" smtClean="0">
                <a:solidFill>
                  <a:srgbClr val="C00000"/>
                </a:solidFill>
                <a:latin typeface="Calibri" pitchFamily="34" charset="0"/>
                <a:ea typeface="Droid Sans Fallback" charset="0"/>
                <a:cs typeface="Droid Sans Fallback" charset="0"/>
              </a:rPr>
              <a:t>www.mgm.gov.tr</a:t>
            </a:r>
            <a:endParaRPr lang="en-US" sz="2400" b="1" u="sng" dirty="0">
              <a:solidFill>
                <a:srgbClr val="C00000"/>
              </a:solidFill>
              <a:latin typeface="Calibri" pitchFamily="34" charset="0"/>
              <a:ea typeface="Droid Sans Fallback" charset="0"/>
              <a:cs typeface="Droid Sans Fallback" charset="0"/>
              <a:hlinkClick r:id="rId3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8006" y="2852936"/>
            <a:ext cx="7918450" cy="35956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5" name="4 Metin kutusu"/>
          <p:cNvSpPr txBox="1"/>
          <p:nvPr/>
        </p:nvSpPr>
        <p:spPr>
          <a:xfrm>
            <a:off x="0" y="303039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 smtClean="0">
                <a:solidFill>
                  <a:srgbClr val="FF0000"/>
                </a:solidFill>
              </a:rPr>
              <a:t>MARINE METEOROLOGY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opolatkan\AppData\Local\Microsoft\Windows\Temporary Internet Files\Content.Outlook\F80ENZK3\domainx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041" y="3272496"/>
            <a:ext cx="4103007" cy="25327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Dikdörtgen 4"/>
          <p:cNvSpPr>
            <a:spLocks noChangeArrowheads="1"/>
          </p:cNvSpPr>
          <p:nvPr/>
        </p:nvSpPr>
        <p:spPr bwMode="auto">
          <a:xfrm>
            <a:off x="755576" y="1412776"/>
            <a:ext cx="792088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en-US" sz="2400" dirty="0" smtClean="0">
                <a:solidFill>
                  <a:srgbClr val="C00000"/>
                </a:solidFill>
                <a:latin typeface="Calibri" pitchFamily="34" charset="0"/>
                <a:cs typeface="Times New Roman" pitchFamily="18" charset="0"/>
              </a:rPr>
              <a:t>SWAN Wave Model </a:t>
            </a: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  <a:cs typeface="Times New Roman" pitchFamily="18" charset="0"/>
              </a:rPr>
              <a:t>is run for 23 domains which are selected around Turkish coasts to predict wave height and wind speed at coasts and near shores in test purpose. </a:t>
            </a:r>
            <a:endParaRPr lang="en-US" sz="2400" dirty="0">
              <a:solidFill>
                <a:srgbClr val="0000FF"/>
              </a:solidFill>
              <a:latin typeface="Calibri" pitchFamily="34" charset="0"/>
              <a:cs typeface="Times New Roman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212976"/>
            <a:ext cx="3456384" cy="2746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9 Metin kutusu"/>
          <p:cNvSpPr txBox="1"/>
          <p:nvPr/>
        </p:nvSpPr>
        <p:spPr>
          <a:xfrm>
            <a:off x="0" y="303039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 smtClean="0">
                <a:solidFill>
                  <a:srgbClr val="FF0000"/>
                </a:solidFill>
              </a:rPr>
              <a:t>MARINE METEOROLOGY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539750" y="1341438"/>
            <a:ext cx="8207375" cy="158350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algn="just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sz="2400" b="1" dirty="0" smtClean="0">
                <a:solidFill>
                  <a:srgbClr val="0000FF"/>
                </a:solidFill>
                <a:latin typeface="Calibri" pitchFamily="34" charset="0"/>
                <a:ea typeface="Droid Sans Fallback" charset="0"/>
                <a:cs typeface="Droid Sans Fallback" charset="0"/>
              </a:rPr>
              <a:t>3 hourly</a:t>
            </a: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  <a:ea typeface="Droid Sans Fallback" charset="0"/>
                <a:cs typeface="Droid Sans Fallback" charset="0"/>
              </a:rPr>
              <a:t> </a:t>
            </a:r>
            <a:r>
              <a:rPr lang="en-US" sz="2400" b="1" dirty="0" smtClean="0">
                <a:solidFill>
                  <a:srgbClr val="0000FF"/>
                </a:solidFill>
                <a:latin typeface="Calibri" pitchFamily="34" charset="0"/>
                <a:ea typeface="Droid Sans Fallback" charset="0"/>
                <a:cs typeface="Droid Sans Fallback" charset="0"/>
              </a:rPr>
              <a:t>detailed </a:t>
            </a:r>
            <a:r>
              <a:rPr lang="en-US" sz="2400" b="1" dirty="0">
                <a:solidFill>
                  <a:srgbClr val="0000FF"/>
                </a:solidFill>
                <a:latin typeface="Calibri" pitchFamily="34" charset="0"/>
                <a:ea typeface="Droid Sans Fallback" charset="0"/>
                <a:cs typeface="Droid Sans Fallback" charset="0"/>
              </a:rPr>
              <a:t>sea and weather forecasts of 46 points in the coastal regions </a:t>
            </a:r>
            <a:r>
              <a:rPr lang="en-US" sz="2400" b="1" dirty="0" smtClean="0">
                <a:solidFill>
                  <a:srgbClr val="0000FF"/>
                </a:solidFill>
                <a:latin typeface="Calibri" pitchFamily="34" charset="0"/>
                <a:ea typeface="Droid Sans Fallback" charset="0"/>
                <a:cs typeface="Droid Sans Fallback" charset="0"/>
              </a:rPr>
              <a:t>are provided to sailors and </a:t>
            </a:r>
            <a:r>
              <a:rPr lang="en-US" sz="2400" b="1" dirty="0">
                <a:solidFill>
                  <a:srgbClr val="0000FF"/>
                </a:solidFill>
                <a:latin typeface="Calibri" pitchFamily="34" charset="0"/>
                <a:ea typeface="Droid Sans Fallback" charset="0"/>
                <a:cs typeface="Droid Sans Fallback" charset="0"/>
              </a:rPr>
              <a:t>for those concerned with tourism industry</a:t>
            </a:r>
            <a:r>
              <a:rPr lang="en-US" sz="2400" b="1" dirty="0" smtClean="0">
                <a:solidFill>
                  <a:srgbClr val="0000FF"/>
                </a:solidFill>
                <a:latin typeface="Calibri" pitchFamily="34" charset="0"/>
                <a:ea typeface="Droid Sans Fallback" charset="0"/>
                <a:cs typeface="Droid Sans Fallback" charset="0"/>
              </a:rPr>
              <a:t>.</a:t>
            </a:r>
            <a:endParaRPr lang="en-US" sz="2400" b="1" dirty="0">
              <a:solidFill>
                <a:srgbClr val="0000FF"/>
              </a:solidFill>
              <a:latin typeface="Calibri" pitchFamily="34" charset="0"/>
              <a:ea typeface="Droid Sans Fallback" charset="0"/>
              <a:cs typeface="Droid Sans Fallback" charset="0"/>
            </a:endParaRPr>
          </a:p>
          <a:p>
            <a:pPr algn="ctr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sz="2400" b="1" u="sng" dirty="0">
                <a:solidFill>
                  <a:srgbClr val="C00000"/>
                </a:solidFill>
                <a:latin typeface="Calibri" pitchFamily="34" charset="0"/>
                <a:ea typeface="Droid Sans Fallback" charset="0"/>
                <a:cs typeface="Droid Sans Fallback" charset="0"/>
              </a:rPr>
              <a:t>http://www.mgm.gov.tr/deniz/marina-tahmin.aspx</a:t>
            </a:r>
          </a:p>
        </p:txBody>
      </p:sp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3" cstate="print"/>
          <a:srcRect l="28548" t="30632" r="29611" b="19502"/>
          <a:stretch>
            <a:fillRect/>
          </a:stretch>
        </p:blipFill>
        <p:spPr bwMode="auto">
          <a:xfrm>
            <a:off x="467544" y="2996952"/>
            <a:ext cx="6696744" cy="367240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92146" y="4365104"/>
            <a:ext cx="3070357" cy="230276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6" name="5 Metin kutusu"/>
          <p:cNvSpPr txBox="1"/>
          <p:nvPr/>
        </p:nvSpPr>
        <p:spPr>
          <a:xfrm>
            <a:off x="0" y="303039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 smtClean="0">
                <a:solidFill>
                  <a:srgbClr val="FF0000"/>
                </a:solidFill>
              </a:rPr>
              <a:t>MARINE METEOROLOGY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899592" y="1373867"/>
            <a:ext cx="7272808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lvl="2">
              <a:buClr>
                <a:srgbClr val="C00000"/>
              </a:buClr>
              <a:buFont typeface="Wingdings" pitchFamily="2" charset="2"/>
              <a:buChar char="ü"/>
            </a:pPr>
            <a:r>
              <a:rPr lang="en-US" sz="2400" dirty="0" smtClean="0">
                <a:solidFill>
                  <a:srgbClr val="66CCFF"/>
                </a:solidFill>
                <a:latin typeface="Calibri" pitchFamily="34" charset="0"/>
              </a:rPr>
              <a:t> Weather forecasting and warnings</a:t>
            </a:r>
          </a:p>
          <a:p>
            <a:pPr marL="0" lvl="2">
              <a:buClr>
                <a:srgbClr val="C00000"/>
              </a:buClr>
            </a:pPr>
            <a:endParaRPr lang="en-US" sz="2400" dirty="0" smtClean="0">
              <a:solidFill>
                <a:srgbClr val="0000FF"/>
              </a:solidFill>
              <a:latin typeface="Calibri" pitchFamily="34" charset="0"/>
            </a:endParaRPr>
          </a:p>
          <a:p>
            <a:pPr marL="0" lvl="2">
              <a:buClr>
                <a:srgbClr val="C00000"/>
              </a:buClr>
              <a:buFont typeface="Wingdings" pitchFamily="2" charset="2"/>
              <a:buChar char="ü"/>
            </a:pPr>
            <a:r>
              <a:rPr lang="en-US" sz="2400" dirty="0" smtClean="0">
                <a:solidFill>
                  <a:srgbClr val="66CCFF"/>
                </a:solidFill>
                <a:latin typeface="Calibri" pitchFamily="34" charset="0"/>
              </a:rPr>
              <a:t> Numerical Weather Prediction</a:t>
            </a:r>
          </a:p>
          <a:p>
            <a:pPr marL="0" lvl="2">
              <a:buClr>
                <a:srgbClr val="C00000"/>
              </a:buClr>
            </a:pPr>
            <a:endParaRPr lang="en-US" sz="2400" dirty="0" smtClean="0">
              <a:solidFill>
                <a:srgbClr val="66CCFF"/>
              </a:solidFill>
              <a:latin typeface="Calibri" pitchFamily="34" charset="0"/>
            </a:endParaRPr>
          </a:p>
          <a:p>
            <a:pPr marL="0" lvl="2">
              <a:buClr>
                <a:srgbClr val="C00000"/>
              </a:buClr>
              <a:buFont typeface="Wingdings" pitchFamily="2" charset="2"/>
              <a:buChar char="ü"/>
            </a:pPr>
            <a:r>
              <a:rPr lang="en-US" sz="2400" dirty="0" smtClean="0">
                <a:solidFill>
                  <a:srgbClr val="66CCFF"/>
                </a:solidFill>
                <a:latin typeface="Calibri" pitchFamily="34" charset="0"/>
              </a:rPr>
              <a:t> </a:t>
            </a:r>
            <a:r>
              <a:rPr lang="tr-TR" sz="2400" dirty="0" err="1" smtClean="0">
                <a:solidFill>
                  <a:srgbClr val="66CCFF"/>
                </a:solidFill>
                <a:latin typeface="Calibri" pitchFamily="34" charset="0"/>
              </a:rPr>
              <a:t>Meteorological</a:t>
            </a:r>
            <a:r>
              <a:rPr lang="tr-TR" sz="2400" dirty="0" smtClean="0">
                <a:solidFill>
                  <a:srgbClr val="66CCFF"/>
                </a:solidFill>
                <a:latin typeface="Calibri" pitchFamily="34" charset="0"/>
              </a:rPr>
              <a:t> </a:t>
            </a:r>
            <a:r>
              <a:rPr lang="tr-TR" sz="2400" dirty="0" err="1" smtClean="0">
                <a:solidFill>
                  <a:srgbClr val="66CCFF"/>
                </a:solidFill>
                <a:latin typeface="Calibri" pitchFamily="34" charset="0"/>
              </a:rPr>
              <a:t>Remote</a:t>
            </a:r>
            <a:r>
              <a:rPr lang="tr-TR" sz="2400" dirty="0" smtClean="0">
                <a:solidFill>
                  <a:srgbClr val="66CCFF"/>
                </a:solidFill>
                <a:latin typeface="Calibri" pitchFamily="34" charset="0"/>
              </a:rPr>
              <a:t> </a:t>
            </a:r>
            <a:r>
              <a:rPr lang="tr-TR" sz="2400" dirty="0" err="1" smtClean="0">
                <a:solidFill>
                  <a:srgbClr val="66CCFF"/>
                </a:solidFill>
                <a:latin typeface="Calibri" pitchFamily="34" charset="0"/>
              </a:rPr>
              <a:t>Sensing</a:t>
            </a:r>
            <a:endParaRPr lang="en-US" sz="2400" dirty="0" smtClean="0">
              <a:solidFill>
                <a:srgbClr val="66CCFF"/>
              </a:solidFill>
              <a:latin typeface="Calibri" pitchFamily="34" charset="0"/>
            </a:endParaRPr>
          </a:p>
          <a:p>
            <a:pPr marL="0" lvl="2">
              <a:buClr>
                <a:srgbClr val="C00000"/>
              </a:buClr>
            </a:pPr>
            <a:endParaRPr lang="en-US" sz="2400" dirty="0" smtClean="0">
              <a:solidFill>
                <a:srgbClr val="66CCFF"/>
              </a:solidFill>
              <a:latin typeface="Calibri" pitchFamily="34" charset="0"/>
            </a:endParaRPr>
          </a:p>
          <a:p>
            <a:pPr marL="0" lvl="2">
              <a:buClr>
                <a:srgbClr val="C00000"/>
              </a:buClr>
              <a:buFont typeface="Wingdings" pitchFamily="2" charset="2"/>
              <a:buChar char="ü"/>
            </a:pPr>
            <a:r>
              <a:rPr lang="en-US" sz="2400" dirty="0" smtClean="0">
                <a:solidFill>
                  <a:srgbClr val="66CCFF"/>
                </a:solidFill>
                <a:latin typeface="Calibri" pitchFamily="34" charset="0"/>
              </a:rPr>
              <a:t> Marine </a:t>
            </a:r>
            <a:r>
              <a:rPr lang="tr-TR" sz="2400" dirty="0" smtClean="0">
                <a:solidFill>
                  <a:srgbClr val="66CCFF"/>
                </a:solidFill>
                <a:latin typeface="Calibri" pitchFamily="34" charset="0"/>
              </a:rPr>
              <a:t>M</a:t>
            </a:r>
            <a:r>
              <a:rPr lang="en-US" sz="2400" dirty="0" err="1" smtClean="0">
                <a:solidFill>
                  <a:srgbClr val="66CCFF"/>
                </a:solidFill>
                <a:latin typeface="Calibri" pitchFamily="34" charset="0"/>
              </a:rPr>
              <a:t>eteorology</a:t>
            </a:r>
            <a:endParaRPr lang="en-US" sz="2400" dirty="0" smtClean="0">
              <a:solidFill>
                <a:srgbClr val="66CCFF"/>
              </a:solidFill>
              <a:latin typeface="Calibri" pitchFamily="34" charset="0"/>
            </a:endParaRPr>
          </a:p>
          <a:p>
            <a:pPr marL="0" lvl="2">
              <a:buClr>
                <a:srgbClr val="C00000"/>
              </a:buClr>
            </a:pPr>
            <a:endParaRPr lang="en-US" sz="2400" dirty="0" smtClean="0">
              <a:solidFill>
                <a:srgbClr val="66CCFF"/>
              </a:solidFill>
              <a:latin typeface="Calibri" pitchFamily="34" charset="0"/>
            </a:endParaRPr>
          </a:p>
          <a:p>
            <a:pPr marL="0" lvl="2">
              <a:buClr>
                <a:srgbClr val="C00000"/>
              </a:buClr>
              <a:buFont typeface="Wingdings" pitchFamily="2" charset="2"/>
              <a:buChar char="ü"/>
            </a:pPr>
            <a:r>
              <a:rPr lang="en-US" sz="2400" dirty="0" smtClean="0">
                <a:solidFill>
                  <a:srgbClr val="C00000"/>
                </a:solidFill>
                <a:latin typeface="Calibri" pitchFamily="34" charset="0"/>
              </a:rPr>
              <a:t> Aviation </a:t>
            </a:r>
            <a:r>
              <a:rPr lang="tr-TR" sz="2400" dirty="0" smtClean="0">
                <a:solidFill>
                  <a:srgbClr val="C00000"/>
                </a:solidFill>
                <a:latin typeface="Calibri" pitchFamily="34" charset="0"/>
              </a:rPr>
              <a:t>M</a:t>
            </a:r>
            <a:r>
              <a:rPr lang="en-US" sz="2400" dirty="0" err="1" smtClean="0">
                <a:solidFill>
                  <a:srgbClr val="C00000"/>
                </a:solidFill>
                <a:latin typeface="Calibri" pitchFamily="34" charset="0"/>
              </a:rPr>
              <a:t>eteorology</a:t>
            </a:r>
            <a:endParaRPr lang="en-US" sz="2400" dirty="0" smtClean="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0" y="303039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 smtClean="0">
                <a:solidFill>
                  <a:srgbClr val="FF0000"/>
                </a:solidFill>
              </a:rPr>
              <a:t>AVIATION METEOROLOGY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3" name="302 Grup"/>
          <p:cNvGrpSpPr/>
          <p:nvPr/>
        </p:nvGrpSpPr>
        <p:grpSpPr>
          <a:xfrm>
            <a:off x="323528" y="2636912"/>
            <a:ext cx="8497887" cy="3444875"/>
            <a:chOff x="395288" y="1557338"/>
            <a:chExt cx="8497887" cy="3444875"/>
          </a:xfrm>
        </p:grpSpPr>
        <p:pic>
          <p:nvPicPr>
            <p:cNvPr id="155" name="Picture 8"/>
            <p:cNvPicPr>
              <a:picLocks noChangeAspect="1" noChangeArrowheads="1"/>
            </p:cNvPicPr>
            <p:nvPr/>
          </p:nvPicPr>
          <p:blipFill>
            <a:blip r:embed="rId3" cstate="print"/>
            <a:srcRect l="943" t="11859" r="1395" b="17859"/>
            <a:stretch>
              <a:fillRect/>
            </a:stretch>
          </p:blipFill>
          <p:spPr bwMode="auto">
            <a:xfrm>
              <a:off x="395288" y="1557338"/>
              <a:ext cx="8497887" cy="344487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56" name="Oval 9"/>
            <p:cNvSpPr>
              <a:spLocks noChangeArrowheads="1"/>
            </p:cNvSpPr>
            <p:nvPr/>
          </p:nvSpPr>
          <p:spPr bwMode="auto">
            <a:xfrm>
              <a:off x="6588125" y="3638550"/>
              <a:ext cx="144463" cy="142875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157" name="Oval 10"/>
            <p:cNvSpPr>
              <a:spLocks noChangeArrowheads="1"/>
            </p:cNvSpPr>
            <p:nvPr/>
          </p:nvSpPr>
          <p:spPr bwMode="auto">
            <a:xfrm>
              <a:off x="3419475" y="2703513"/>
              <a:ext cx="144463" cy="142875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158" name="Oval 11"/>
            <p:cNvSpPr>
              <a:spLocks noChangeArrowheads="1"/>
            </p:cNvSpPr>
            <p:nvPr/>
          </p:nvSpPr>
          <p:spPr bwMode="auto">
            <a:xfrm>
              <a:off x="971550" y="3205163"/>
              <a:ext cx="144463" cy="142875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159" name="Oval 12"/>
            <p:cNvSpPr>
              <a:spLocks noChangeArrowheads="1"/>
            </p:cNvSpPr>
            <p:nvPr/>
          </p:nvSpPr>
          <p:spPr bwMode="auto">
            <a:xfrm>
              <a:off x="4500563" y="3960813"/>
              <a:ext cx="144462" cy="142875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160" name="Oval 13"/>
            <p:cNvSpPr>
              <a:spLocks noChangeArrowheads="1"/>
            </p:cNvSpPr>
            <p:nvPr/>
          </p:nvSpPr>
          <p:spPr bwMode="auto">
            <a:xfrm>
              <a:off x="1476375" y="2414588"/>
              <a:ext cx="144463" cy="142875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161" name="Oval 14"/>
            <p:cNvSpPr>
              <a:spLocks noChangeArrowheads="1"/>
            </p:cNvSpPr>
            <p:nvPr/>
          </p:nvSpPr>
          <p:spPr bwMode="auto">
            <a:xfrm>
              <a:off x="1331913" y="2774950"/>
              <a:ext cx="144462" cy="142875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162" name="Oval 15"/>
            <p:cNvSpPr>
              <a:spLocks noChangeArrowheads="1"/>
            </p:cNvSpPr>
            <p:nvPr/>
          </p:nvSpPr>
          <p:spPr bwMode="auto">
            <a:xfrm>
              <a:off x="4500563" y="2270125"/>
              <a:ext cx="144462" cy="142875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163" name="Oval 16"/>
            <p:cNvSpPr>
              <a:spLocks noChangeArrowheads="1"/>
            </p:cNvSpPr>
            <p:nvPr/>
          </p:nvSpPr>
          <p:spPr bwMode="auto">
            <a:xfrm>
              <a:off x="3276600" y="3638550"/>
              <a:ext cx="144463" cy="142875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164" name="Oval 17"/>
            <p:cNvSpPr>
              <a:spLocks noChangeArrowheads="1"/>
            </p:cNvSpPr>
            <p:nvPr/>
          </p:nvSpPr>
          <p:spPr bwMode="auto">
            <a:xfrm>
              <a:off x="2482850" y="2774950"/>
              <a:ext cx="144463" cy="142875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165" name="Oval 18"/>
            <p:cNvSpPr>
              <a:spLocks noChangeArrowheads="1"/>
            </p:cNvSpPr>
            <p:nvPr/>
          </p:nvSpPr>
          <p:spPr bwMode="auto">
            <a:xfrm>
              <a:off x="5867400" y="3422650"/>
              <a:ext cx="144463" cy="142875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166" name="Rectangle 19"/>
            <p:cNvSpPr>
              <a:spLocks noChangeArrowheads="1"/>
            </p:cNvSpPr>
            <p:nvPr/>
          </p:nvSpPr>
          <p:spPr bwMode="auto">
            <a:xfrm>
              <a:off x="1331913" y="2197100"/>
              <a:ext cx="360362" cy="2159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>
                  <a:solidFill>
                    <a:schemeClr val="tx1"/>
                  </a:solidFill>
                </a:rPr>
                <a:t>LTBG</a:t>
              </a:r>
            </a:p>
          </p:txBody>
        </p:sp>
        <p:sp>
          <p:nvSpPr>
            <p:cNvPr id="167" name="Rectangle 20"/>
            <p:cNvSpPr>
              <a:spLocks noChangeArrowheads="1"/>
            </p:cNvSpPr>
            <p:nvPr/>
          </p:nvSpPr>
          <p:spPr bwMode="auto">
            <a:xfrm>
              <a:off x="1476375" y="2701925"/>
              <a:ext cx="360363" cy="2159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>
                  <a:solidFill>
                    <a:schemeClr val="tx1"/>
                  </a:solidFill>
                </a:rPr>
                <a:t>LTBF</a:t>
              </a:r>
            </a:p>
          </p:txBody>
        </p:sp>
        <p:sp>
          <p:nvSpPr>
            <p:cNvPr id="168" name="Rectangle 21"/>
            <p:cNvSpPr>
              <a:spLocks noChangeArrowheads="1"/>
            </p:cNvSpPr>
            <p:nvPr/>
          </p:nvSpPr>
          <p:spPr bwMode="auto">
            <a:xfrm>
              <a:off x="1116013" y="3203575"/>
              <a:ext cx="360362" cy="1397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>
                  <a:solidFill>
                    <a:schemeClr val="tx1"/>
                  </a:solidFill>
                </a:rPr>
                <a:t>LTBL</a:t>
              </a:r>
            </a:p>
          </p:txBody>
        </p:sp>
        <p:sp>
          <p:nvSpPr>
            <p:cNvPr id="169" name="Rectangle 22"/>
            <p:cNvSpPr>
              <a:spLocks noChangeArrowheads="1"/>
            </p:cNvSpPr>
            <p:nvPr/>
          </p:nvSpPr>
          <p:spPr bwMode="auto">
            <a:xfrm>
              <a:off x="3419475" y="3606800"/>
              <a:ext cx="360363" cy="2159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>
                  <a:solidFill>
                    <a:schemeClr val="tx1"/>
                  </a:solidFill>
                </a:rPr>
                <a:t>LTAN</a:t>
              </a:r>
            </a:p>
          </p:txBody>
        </p:sp>
        <p:sp>
          <p:nvSpPr>
            <p:cNvPr id="170" name="Rectangle 23"/>
            <p:cNvSpPr>
              <a:spLocks noChangeArrowheads="1"/>
            </p:cNvSpPr>
            <p:nvPr/>
          </p:nvSpPr>
          <p:spPr bwMode="auto">
            <a:xfrm>
              <a:off x="4640263" y="3906838"/>
              <a:ext cx="360362" cy="2159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>
                  <a:solidFill>
                    <a:schemeClr val="tx1"/>
                  </a:solidFill>
                </a:rPr>
                <a:t>LTAG</a:t>
              </a:r>
            </a:p>
          </p:txBody>
        </p:sp>
        <p:sp>
          <p:nvSpPr>
            <p:cNvPr id="171" name="Rectangle 24"/>
            <p:cNvSpPr>
              <a:spLocks noChangeArrowheads="1"/>
            </p:cNvSpPr>
            <p:nvPr/>
          </p:nvSpPr>
          <p:spPr bwMode="auto">
            <a:xfrm>
              <a:off x="3563938" y="2701925"/>
              <a:ext cx="360362" cy="142875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>
                  <a:solidFill>
                    <a:schemeClr val="tx1"/>
                  </a:solidFill>
                </a:rPr>
                <a:t>LTAE</a:t>
              </a:r>
            </a:p>
          </p:txBody>
        </p:sp>
        <p:sp>
          <p:nvSpPr>
            <p:cNvPr id="172" name="Rectangle 25"/>
            <p:cNvSpPr>
              <a:spLocks noChangeArrowheads="1"/>
            </p:cNvSpPr>
            <p:nvPr/>
          </p:nvSpPr>
          <p:spPr bwMode="auto">
            <a:xfrm>
              <a:off x="2133600" y="2773363"/>
              <a:ext cx="360363" cy="144462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>
                  <a:solidFill>
                    <a:schemeClr val="tx1"/>
                  </a:solidFill>
                </a:rPr>
                <a:t>LTBI</a:t>
              </a:r>
            </a:p>
          </p:txBody>
        </p:sp>
        <p:sp>
          <p:nvSpPr>
            <p:cNvPr id="173" name="Rectangle 26"/>
            <p:cNvSpPr>
              <a:spLocks noChangeArrowheads="1"/>
            </p:cNvSpPr>
            <p:nvPr/>
          </p:nvSpPr>
          <p:spPr bwMode="auto">
            <a:xfrm>
              <a:off x="4716463" y="2341563"/>
              <a:ext cx="360362" cy="2159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>
                  <a:solidFill>
                    <a:schemeClr val="tx1"/>
                  </a:solidFill>
                </a:rPr>
                <a:t>LTAP</a:t>
              </a:r>
            </a:p>
          </p:txBody>
        </p:sp>
        <p:sp>
          <p:nvSpPr>
            <p:cNvPr id="174" name="Rectangle 27"/>
            <p:cNvSpPr>
              <a:spLocks noChangeArrowheads="1"/>
            </p:cNvSpPr>
            <p:nvPr/>
          </p:nvSpPr>
          <p:spPr bwMode="auto">
            <a:xfrm>
              <a:off x="6500813" y="3422650"/>
              <a:ext cx="360362" cy="2159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>
                  <a:solidFill>
                    <a:schemeClr val="tx1"/>
                  </a:solidFill>
                </a:rPr>
                <a:t>LTCC</a:t>
              </a:r>
            </a:p>
          </p:txBody>
        </p:sp>
        <p:sp>
          <p:nvSpPr>
            <p:cNvPr id="175" name="Oval 28"/>
            <p:cNvSpPr>
              <a:spLocks noChangeArrowheads="1"/>
            </p:cNvSpPr>
            <p:nvPr/>
          </p:nvSpPr>
          <p:spPr bwMode="auto">
            <a:xfrm>
              <a:off x="1331913" y="1909763"/>
              <a:ext cx="144462" cy="142875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176" name="Rectangle 29"/>
            <p:cNvSpPr>
              <a:spLocks noChangeArrowheads="1"/>
            </p:cNvSpPr>
            <p:nvPr/>
          </p:nvSpPr>
          <p:spPr bwMode="auto">
            <a:xfrm>
              <a:off x="1122363" y="1693863"/>
              <a:ext cx="360362" cy="2159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>
                  <a:solidFill>
                    <a:schemeClr val="tx1"/>
                  </a:solidFill>
                </a:rPr>
                <a:t>LTBU</a:t>
              </a:r>
            </a:p>
          </p:txBody>
        </p:sp>
        <p:sp>
          <p:nvSpPr>
            <p:cNvPr id="177" name="Oval 30"/>
            <p:cNvSpPr>
              <a:spLocks noChangeArrowheads="1"/>
            </p:cNvSpPr>
            <p:nvPr/>
          </p:nvSpPr>
          <p:spPr bwMode="auto">
            <a:xfrm>
              <a:off x="7019925" y="2630488"/>
              <a:ext cx="144463" cy="142875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178" name="Rectangle 31"/>
            <p:cNvSpPr>
              <a:spLocks noChangeArrowheads="1"/>
            </p:cNvSpPr>
            <p:nvPr/>
          </p:nvSpPr>
          <p:spPr bwMode="auto">
            <a:xfrm>
              <a:off x="7170738" y="2576513"/>
              <a:ext cx="360362" cy="2159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>
                  <a:solidFill>
                    <a:schemeClr val="tx1"/>
                  </a:solidFill>
                </a:rPr>
                <a:t>LTCE</a:t>
              </a:r>
            </a:p>
          </p:txBody>
        </p:sp>
        <p:sp>
          <p:nvSpPr>
            <p:cNvPr id="179" name="Oval 32"/>
            <p:cNvSpPr>
              <a:spLocks noChangeArrowheads="1"/>
            </p:cNvSpPr>
            <p:nvPr/>
          </p:nvSpPr>
          <p:spPr bwMode="auto">
            <a:xfrm>
              <a:off x="4500563" y="3279775"/>
              <a:ext cx="144462" cy="142875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180" name="Rectangle 33"/>
            <p:cNvSpPr>
              <a:spLocks noChangeArrowheads="1"/>
            </p:cNvSpPr>
            <p:nvPr/>
          </p:nvSpPr>
          <p:spPr bwMode="auto">
            <a:xfrm>
              <a:off x="4643438" y="3205163"/>
              <a:ext cx="360362" cy="2159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>
                  <a:solidFill>
                    <a:schemeClr val="tx1"/>
                  </a:solidFill>
                </a:rPr>
                <a:t>LTAU</a:t>
              </a:r>
            </a:p>
          </p:txBody>
        </p:sp>
        <p:sp>
          <p:nvSpPr>
            <p:cNvPr id="181" name="Oval 34"/>
            <p:cNvSpPr>
              <a:spLocks noChangeArrowheads="1"/>
            </p:cNvSpPr>
            <p:nvPr/>
          </p:nvSpPr>
          <p:spPr bwMode="auto">
            <a:xfrm>
              <a:off x="1979613" y="1981200"/>
              <a:ext cx="144462" cy="142875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182" name="Oval 35"/>
            <p:cNvSpPr>
              <a:spLocks noChangeArrowheads="1"/>
            </p:cNvSpPr>
            <p:nvPr/>
          </p:nvSpPr>
          <p:spPr bwMode="auto">
            <a:xfrm>
              <a:off x="971550" y="3349625"/>
              <a:ext cx="144463" cy="142875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183" name="Oval 36"/>
            <p:cNvSpPr>
              <a:spLocks noChangeArrowheads="1"/>
            </p:cNvSpPr>
            <p:nvPr/>
          </p:nvSpPr>
          <p:spPr bwMode="auto">
            <a:xfrm>
              <a:off x="1614488" y="4002088"/>
              <a:ext cx="144462" cy="142875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184" name="Oval 37"/>
            <p:cNvSpPr>
              <a:spLocks noChangeArrowheads="1"/>
            </p:cNvSpPr>
            <p:nvPr/>
          </p:nvSpPr>
          <p:spPr bwMode="auto">
            <a:xfrm>
              <a:off x="2484438" y="3994150"/>
              <a:ext cx="144462" cy="142875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185" name="Oval 38"/>
            <p:cNvSpPr>
              <a:spLocks noChangeArrowheads="1"/>
            </p:cNvSpPr>
            <p:nvPr/>
          </p:nvSpPr>
          <p:spPr bwMode="auto">
            <a:xfrm>
              <a:off x="4500563" y="4124325"/>
              <a:ext cx="144462" cy="142875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186" name="Oval 39"/>
            <p:cNvSpPr>
              <a:spLocks noChangeArrowheads="1"/>
            </p:cNvSpPr>
            <p:nvPr/>
          </p:nvSpPr>
          <p:spPr bwMode="auto">
            <a:xfrm>
              <a:off x="6227763" y="2125663"/>
              <a:ext cx="144462" cy="142875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187" name="Oval 40"/>
            <p:cNvSpPr>
              <a:spLocks noChangeArrowheads="1"/>
            </p:cNvSpPr>
            <p:nvPr/>
          </p:nvSpPr>
          <p:spPr bwMode="auto">
            <a:xfrm>
              <a:off x="4859338" y="2054225"/>
              <a:ext cx="144462" cy="142875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188" name="Oval 41"/>
            <p:cNvSpPr>
              <a:spLocks noChangeArrowheads="1"/>
            </p:cNvSpPr>
            <p:nvPr/>
          </p:nvSpPr>
          <p:spPr bwMode="auto">
            <a:xfrm>
              <a:off x="3419475" y="2557463"/>
              <a:ext cx="144463" cy="142875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189" name="Oval 42"/>
            <p:cNvSpPr>
              <a:spLocks noChangeArrowheads="1"/>
            </p:cNvSpPr>
            <p:nvPr/>
          </p:nvSpPr>
          <p:spPr bwMode="auto">
            <a:xfrm>
              <a:off x="7956550" y="3205163"/>
              <a:ext cx="144463" cy="14287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190" name="Rectangle 43"/>
            <p:cNvSpPr>
              <a:spLocks noChangeArrowheads="1"/>
            </p:cNvSpPr>
            <p:nvPr/>
          </p:nvSpPr>
          <p:spPr bwMode="auto">
            <a:xfrm>
              <a:off x="5003800" y="2054225"/>
              <a:ext cx="360363" cy="2159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>
                  <a:solidFill>
                    <a:schemeClr val="tx1"/>
                  </a:solidFill>
                </a:rPr>
                <a:t>LTFH</a:t>
              </a:r>
            </a:p>
          </p:txBody>
        </p:sp>
        <p:sp>
          <p:nvSpPr>
            <p:cNvPr id="191" name="Rectangle 44"/>
            <p:cNvSpPr>
              <a:spLocks noChangeArrowheads="1"/>
            </p:cNvSpPr>
            <p:nvPr/>
          </p:nvSpPr>
          <p:spPr bwMode="auto">
            <a:xfrm>
              <a:off x="1768475" y="1765300"/>
              <a:ext cx="360363" cy="2159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>
                  <a:solidFill>
                    <a:schemeClr val="tx1"/>
                  </a:solidFill>
                </a:rPr>
                <a:t>LTBA</a:t>
              </a:r>
            </a:p>
          </p:txBody>
        </p:sp>
        <p:sp>
          <p:nvSpPr>
            <p:cNvPr id="192" name="Oval 45"/>
            <p:cNvSpPr>
              <a:spLocks noChangeArrowheads="1"/>
            </p:cNvSpPr>
            <p:nvPr/>
          </p:nvSpPr>
          <p:spPr bwMode="auto">
            <a:xfrm>
              <a:off x="1863725" y="1981200"/>
              <a:ext cx="144463" cy="142875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193" name="Rectangle 46"/>
            <p:cNvSpPr>
              <a:spLocks noChangeArrowheads="1"/>
            </p:cNvSpPr>
            <p:nvPr/>
          </p:nvSpPr>
          <p:spPr bwMode="auto">
            <a:xfrm>
              <a:off x="2124075" y="1981200"/>
              <a:ext cx="360363" cy="144463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>
                  <a:solidFill>
                    <a:schemeClr val="tx1"/>
                  </a:solidFill>
                </a:rPr>
                <a:t>LTFJ</a:t>
              </a:r>
            </a:p>
          </p:txBody>
        </p:sp>
        <p:sp>
          <p:nvSpPr>
            <p:cNvPr id="194" name="Rectangle 47"/>
            <p:cNvSpPr>
              <a:spLocks noChangeArrowheads="1"/>
            </p:cNvSpPr>
            <p:nvPr/>
          </p:nvSpPr>
          <p:spPr bwMode="auto">
            <a:xfrm>
              <a:off x="6156325" y="2270125"/>
              <a:ext cx="360363" cy="2159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>
                  <a:solidFill>
                    <a:schemeClr val="tx1"/>
                  </a:solidFill>
                </a:rPr>
                <a:t>LTCG</a:t>
              </a:r>
            </a:p>
          </p:txBody>
        </p:sp>
        <p:sp>
          <p:nvSpPr>
            <p:cNvPr id="195" name="Oval 48"/>
            <p:cNvSpPr>
              <a:spLocks noChangeArrowheads="1"/>
            </p:cNvSpPr>
            <p:nvPr/>
          </p:nvSpPr>
          <p:spPr bwMode="auto">
            <a:xfrm>
              <a:off x="2627313" y="2270125"/>
              <a:ext cx="144462" cy="142875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196" name="Rectangle 49"/>
            <p:cNvSpPr>
              <a:spLocks noChangeArrowheads="1"/>
            </p:cNvSpPr>
            <p:nvPr/>
          </p:nvSpPr>
          <p:spPr bwMode="auto">
            <a:xfrm>
              <a:off x="2698750" y="2054225"/>
              <a:ext cx="360363" cy="2159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>
                  <a:solidFill>
                    <a:schemeClr val="tx1"/>
                  </a:solidFill>
                </a:rPr>
                <a:t>LTBQ</a:t>
              </a:r>
            </a:p>
          </p:txBody>
        </p:sp>
        <p:sp>
          <p:nvSpPr>
            <p:cNvPr id="197" name="Oval 50"/>
            <p:cNvSpPr>
              <a:spLocks noChangeArrowheads="1"/>
            </p:cNvSpPr>
            <p:nvPr/>
          </p:nvSpPr>
          <p:spPr bwMode="auto">
            <a:xfrm>
              <a:off x="5291138" y="2846388"/>
              <a:ext cx="144462" cy="142875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198" name="Rectangle 51"/>
            <p:cNvSpPr>
              <a:spLocks noChangeArrowheads="1"/>
            </p:cNvSpPr>
            <p:nvPr/>
          </p:nvSpPr>
          <p:spPr bwMode="auto">
            <a:xfrm>
              <a:off x="5435600" y="2774950"/>
              <a:ext cx="360363" cy="2159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>
                  <a:solidFill>
                    <a:schemeClr val="tx1"/>
                  </a:solidFill>
                </a:rPr>
                <a:t>LTAR</a:t>
              </a:r>
            </a:p>
          </p:txBody>
        </p:sp>
        <p:sp>
          <p:nvSpPr>
            <p:cNvPr id="199" name="Oval 52"/>
            <p:cNvSpPr>
              <a:spLocks noChangeArrowheads="1"/>
            </p:cNvSpPr>
            <p:nvPr/>
          </p:nvSpPr>
          <p:spPr bwMode="auto">
            <a:xfrm>
              <a:off x="6156325" y="2701925"/>
              <a:ext cx="144463" cy="14287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200" name="Rectangle 53"/>
            <p:cNvSpPr>
              <a:spLocks noChangeArrowheads="1"/>
            </p:cNvSpPr>
            <p:nvPr/>
          </p:nvSpPr>
          <p:spPr bwMode="auto">
            <a:xfrm>
              <a:off x="6286500" y="2609850"/>
              <a:ext cx="360363" cy="2159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>
                  <a:solidFill>
                    <a:schemeClr val="tx1"/>
                  </a:solidFill>
                </a:rPr>
                <a:t>LTCD</a:t>
              </a:r>
            </a:p>
          </p:txBody>
        </p:sp>
        <p:sp>
          <p:nvSpPr>
            <p:cNvPr id="201" name="Oval 54"/>
            <p:cNvSpPr>
              <a:spLocks noChangeArrowheads="1"/>
            </p:cNvSpPr>
            <p:nvPr/>
          </p:nvSpPr>
          <p:spPr bwMode="auto">
            <a:xfrm>
              <a:off x="7740650" y="2630488"/>
              <a:ext cx="144463" cy="14287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202" name="Rectangle 55"/>
            <p:cNvSpPr>
              <a:spLocks noChangeArrowheads="1"/>
            </p:cNvSpPr>
            <p:nvPr/>
          </p:nvSpPr>
          <p:spPr bwMode="auto">
            <a:xfrm>
              <a:off x="7885113" y="2486025"/>
              <a:ext cx="360362" cy="2159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>
                  <a:solidFill>
                    <a:schemeClr val="tx1"/>
                  </a:solidFill>
                </a:rPr>
                <a:t>LTCO</a:t>
              </a:r>
            </a:p>
          </p:txBody>
        </p:sp>
        <p:sp>
          <p:nvSpPr>
            <p:cNvPr id="203" name="Oval 56"/>
            <p:cNvSpPr>
              <a:spLocks noChangeArrowheads="1"/>
            </p:cNvSpPr>
            <p:nvPr/>
          </p:nvSpPr>
          <p:spPr bwMode="auto">
            <a:xfrm>
              <a:off x="7667625" y="2197100"/>
              <a:ext cx="144463" cy="14287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204" name="Rectangle 57"/>
            <p:cNvSpPr>
              <a:spLocks noChangeArrowheads="1"/>
            </p:cNvSpPr>
            <p:nvPr/>
          </p:nvSpPr>
          <p:spPr bwMode="auto">
            <a:xfrm>
              <a:off x="7812088" y="2125663"/>
              <a:ext cx="360362" cy="2159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>
                  <a:solidFill>
                    <a:schemeClr val="tx1"/>
                  </a:solidFill>
                </a:rPr>
                <a:t>LTCF</a:t>
              </a:r>
            </a:p>
          </p:txBody>
        </p:sp>
        <p:sp>
          <p:nvSpPr>
            <p:cNvPr id="205" name="Oval 58"/>
            <p:cNvSpPr>
              <a:spLocks noChangeArrowheads="1"/>
            </p:cNvSpPr>
            <p:nvPr/>
          </p:nvSpPr>
          <p:spPr bwMode="auto">
            <a:xfrm>
              <a:off x="755650" y="2413000"/>
              <a:ext cx="144463" cy="142875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206" name="Rectangle 59"/>
            <p:cNvSpPr>
              <a:spLocks noChangeArrowheads="1"/>
            </p:cNvSpPr>
            <p:nvPr/>
          </p:nvSpPr>
          <p:spPr bwMode="auto">
            <a:xfrm>
              <a:off x="609600" y="2197100"/>
              <a:ext cx="360363" cy="2159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>
                  <a:solidFill>
                    <a:schemeClr val="tx1"/>
                  </a:solidFill>
                </a:rPr>
                <a:t>LTBH</a:t>
              </a:r>
            </a:p>
          </p:txBody>
        </p:sp>
        <p:sp>
          <p:nvSpPr>
            <p:cNvPr id="207" name="Rectangle 60"/>
            <p:cNvSpPr>
              <a:spLocks noChangeArrowheads="1"/>
            </p:cNvSpPr>
            <p:nvPr/>
          </p:nvSpPr>
          <p:spPr bwMode="auto">
            <a:xfrm>
              <a:off x="3563938" y="2557463"/>
              <a:ext cx="360362" cy="142875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>
                  <a:solidFill>
                    <a:schemeClr val="tx1"/>
                  </a:solidFill>
                </a:rPr>
                <a:t>LTAC</a:t>
              </a:r>
            </a:p>
          </p:txBody>
        </p:sp>
        <p:sp>
          <p:nvSpPr>
            <p:cNvPr id="208" name="Oval 61"/>
            <p:cNvSpPr>
              <a:spLocks noChangeArrowheads="1"/>
            </p:cNvSpPr>
            <p:nvPr/>
          </p:nvSpPr>
          <p:spPr bwMode="auto">
            <a:xfrm>
              <a:off x="3276600" y="2701925"/>
              <a:ext cx="144463" cy="142875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209" name="Rectangle 62"/>
            <p:cNvSpPr>
              <a:spLocks noChangeArrowheads="1"/>
            </p:cNvSpPr>
            <p:nvPr/>
          </p:nvSpPr>
          <p:spPr bwMode="auto">
            <a:xfrm>
              <a:off x="3132138" y="2846388"/>
              <a:ext cx="360362" cy="142875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>
                  <a:solidFill>
                    <a:schemeClr val="tx1"/>
                  </a:solidFill>
                </a:rPr>
                <a:t>LTAD</a:t>
              </a:r>
            </a:p>
          </p:txBody>
        </p:sp>
        <p:sp>
          <p:nvSpPr>
            <p:cNvPr id="210" name="Oval 63"/>
            <p:cNvSpPr>
              <a:spLocks noChangeArrowheads="1"/>
            </p:cNvSpPr>
            <p:nvPr/>
          </p:nvSpPr>
          <p:spPr bwMode="auto">
            <a:xfrm>
              <a:off x="3276600" y="2557463"/>
              <a:ext cx="144463" cy="142875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211" name="Rectangle 64"/>
            <p:cNvSpPr>
              <a:spLocks noChangeArrowheads="1"/>
            </p:cNvSpPr>
            <p:nvPr/>
          </p:nvSpPr>
          <p:spPr bwMode="auto">
            <a:xfrm>
              <a:off x="3059113" y="2413000"/>
              <a:ext cx="360362" cy="142875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>
                  <a:solidFill>
                    <a:schemeClr val="tx1"/>
                  </a:solidFill>
                </a:rPr>
                <a:t>LTAB</a:t>
              </a:r>
            </a:p>
          </p:txBody>
        </p:sp>
        <p:sp>
          <p:nvSpPr>
            <p:cNvPr id="212" name="Oval 65"/>
            <p:cNvSpPr>
              <a:spLocks noChangeArrowheads="1"/>
            </p:cNvSpPr>
            <p:nvPr/>
          </p:nvSpPr>
          <p:spPr bwMode="auto">
            <a:xfrm>
              <a:off x="971550" y="2701925"/>
              <a:ext cx="144463" cy="14287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213" name="Rectangle 66"/>
            <p:cNvSpPr>
              <a:spLocks noChangeArrowheads="1"/>
            </p:cNvSpPr>
            <p:nvPr/>
          </p:nvSpPr>
          <p:spPr bwMode="auto">
            <a:xfrm>
              <a:off x="979488" y="2487613"/>
              <a:ext cx="360362" cy="2159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>
                  <a:solidFill>
                    <a:schemeClr val="tx1"/>
                  </a:solidFill>
                </a:rPr>
                <a:t>LTFD</a:t>
              </a:r>
            </a:p>
          </p:txBody>
        </p:sp>
        <p:sp>
          <p:nvSpPr>
            <p:cNvPr id="214" name="Rectangle 67"/>
            <p:cNvSpPr>
              <a:spLocks noChangeArrowheads="1"/>
            </p:cNvSpPr>
            <p:nvPr/>
          </p:nvSpPr>
          <p:spPr bwMode="auto">
            <a:xfrm>
              <a:off x="8091488" y="3135313"/>
              <a:ext cx="360362" cy="2159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>
                  <a:solidFill>
                    <a:schemeClr val="tx1"/>
                  </a:solidFill>
                </a:rPr>
                <a:t>LTCI</a:t>
              </a:r>
            </a:p>
          </p:txBody>
        </p:sp>
        <p:sp>
          <p:nvSpPr>
            <p:cNvPr id="215" name="Oval 68"/>
            <p:cNvSpPr>
              <a:spLocks noChangeArrowheads="1"/>
            </p:cNvSpPr>
            <p:nvPr/>
          </p:nvSpPr>
          <p:spPr bwMode="auto">
            <a:xfrm>
              <a:off x="1187450" y="2989263"/>
              <a:ext cx="144463" cy="142875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216" name="Rectangle 69"/>
            <p:cNvSpPr>
              <a:spLocks noChangeArrowheads="1"/>
            </p:cNvSpPr>
            <p:nvPr/>
          </p:nvSpPr>
          <p:spPr bwMode="auto">
            <a:xfrm>
              <a:off x="1331913" y="2970213"/>
              <a:ext cx="360362" cy="2159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>
                  <a:solidFill>
                    <a:schemeClr val="tx1"/>
                  </a:solidFill>
                </a:rPr>
                <a:t>LTBT</a:t>
              </a:r>
            </a:p>
          </p:txBody>
        </p:sp>
        <p:sp>
          <p:nvSpPr>
            <p:cNvPr id="217" name="Oval 70"/>
            <p:cNvSpPr>
              <a:spLocks noChangeArrowheads="1"/>
            </p:cNvSpPr>
            <p:nvPr/>
          </p:nvSpPr>
          <p:spPr bwMode="auto">
            <a:xfrm>
              <a:off x="6156325" y="3133725"/>
              <a:ext cx="144463" cy="14287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218" name="Rectangle 71"/>
            <p:cNvSpPr>
              <a:spLocks noChangeArrowheads="1"/>
            </p:cNvSpPr>
            <p:nvPr/>
          </p:nvSpPr>
          <p:spPr bwMode="auto">
            <a:xfrm>
              <a:off x="6300788" y="3062288"/>
              <a:ext cx="360362" cy="2159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>
                  <a:solidFill>
                    <a:schemeClr val="tx1"/>
                  </a:solidFill>
                </a:rPr>
                <a:t>LTCA</a:t>
              </a:r>
            </a:p>
          </p:txBody>
        </p:sp>
        <p:sp>
          <p:nvSpPr>
            <p:cNvPr id="219" name="Oval 72"/>
            <p:cNvSpPr>
              <a:spLocks noChangeArrowheads="1"/>
            </p:cNvSpPr>
            <p:nvPr/>
          </p:nvSpPr>
          <p:spPr bwMode="auto">
            <a:xfrm>
              <a:off x="7164388" y="3133725"/>
              <a:ext cx="144462" cy="142875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220" name="Rectangle 73"/>
            <p:cNvSpPr>
              <a:spLocks noChangeArrowheads="1"/>
            </p:cNvSpPr>
            <p:nvPr/>
          </p:nvSpPr>
          <p:spPr bwMode="auto">
            <a:xfrm>
              <a:off x="7307263" y="3074988"/>
              <a:ext cx="360362" cy="2159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>
                  <a:solidFill>
                    <a:schemeClr val="tx1"/>
                  </a:solidFill>
                </a:rPr>
                <a:t>LTCK</a:t>
              </a:r>
            </a:p>
          </p:txBody>
        </p:sp>
        <p:sp>
          <p:nvSpPr>
            <p:cNvPr id="221" name="Oval 74"/>
            <p:cNvSpPr>
              <a:spLocks noChangeArrowheads="1"/>
            </p:cNvSpPr>
            <p:nvPr/>
          </p:nvSpPr>
          <p:spPr bwMode="auto">
            <a:xfrm>
              <a:off x="7451725" y="3494088"/>
              <a:ext cx="144463" cy="14287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222" name="Rectangle 75"/>
            <p:cNvSpPr>
              <a:spLocks noChangeArrowheads="1"/>
            </p:cNvSpPr>
            <p:nvPr/>
          </p:nvSpPr>
          <p:spPr bwMode="auto">
            <a:xfrm>
              <a:off x="7596188" y="3422650"/>
              <a:ext cx="360362" cy="2159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>
                  <a:solidFill>
                    <a:schemeClr val="tx1"/>
                  </a:solidFill>
                </a:rPr>
                <a:t>LTCL</a:t>
              </a:r>
            </a:p>
          </p:txBody>
        </p:sp>
        <p:sp>
          <p:nvSpPr>
            <p:cNvPr id="223" name="Rectangle 76"/>
            <p:cNvSpPr>
              <a:spLocks noChangeArrowheads="1"/>
            </p:cNvSpPr>
            <p:nvPr/>
          </p:nvSpPr>
          <p:spPr bwMode="auto">
            <a:xfrm>
              <a:off x="1116013" y="3349625"/>
              <a:ext cx="360362" cy="1397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>
                  <a:solidFill>
                    <a:schemeClr val="tx1"/>
                  </a:solidFill>
                </a:rPr>
                <a:t>LTBJ</a:t>
              </a:r>
            </a:p>
          </p:txBody>
        </p:sp>
        <p:sp>
          <p:nvSpPr>
            <p:cNvPr id="224" name="Oval 77"/>
            <p:cNvSpPr>
              <a:spLocks noChangeArrowheads="1"/>
            </p:cNvSpPr>
            <p:nvPr/>
          </p:nvSpPr>
          <p:spPr bwMode="auto">
            <a:xfrm>
              <a:off x="5194300" y="3716338"/>
              <a:ext cx="144463" cy="14287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225" name="Rectangle 78"/>
            <p:cNvSpPr>
              <a:spLocks noChangeArrowheads="1"/>
            </p:cNvSpPr>
            <p:nvPr/>
          </p:nvSpPr>
          <p:spPr bwMode="auto">
            <a:xfrm>
              <a:off x="5076825" y="3514725"/>
              <a:ext cx="360363" cy="2159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>
                  <a:solidFill>
                    <a:schemeClr val="tx1"/>
                  </a:solidFill>
                </a:rPr>
                <a:t>LTCN</a:t>
              </a:r>
            </a:p>
          </p:txBody>
        </p:sp>
        <p:sp>
          <p:nvSpPr>
            <p:cNvPr id="226" name="Oval 79"/>
            <p:cNvSpPr>
              <a:spLocks noChangeArrowheads="1"/>
            </p:cNvSpPr>
            <p:nvPr/>
          </p:nvSpPr>
          <p:spPr bwMode="auto">
            <a:xfrm>
              <a:off x="5435600" y="3997325"/>
              <a:ext cx="144463" cy="142875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227" name="Rectangle 80"/>
            <p:cNvSpPr>
              <a:spLocks noChangeArrowheads="1"/>
            </p:cNvSpPr>
            <p:nvPr/>
          </p:nvSpPr>
          <p:spPr bwMode="auto">
            <a:xfrm>
              <a:off x="5559425" y="3930650"/>
              <a:ext cx="360363" cy="2159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>
                  <a:solidFill>
                    <a:schemeClr val="tx1"/>
                  </a:solidFill>
                </a:rPr>
                <a:t>LTAJ</a:t>
              </a:r>
            </a:p>
          </p:txBody>
        </p:sp>
        <p:sp>
          <p:nvSpPr>
            <p:cNvPr id="228" name="Oval 81"/>
            <p:cNvSpPr>
              <a:spLocks noChangeArrowheads="1"/>
            </p:cNvSpPr>
            <p:nvPr/>
          </p:nvSpPr>
          <p:spPr bwMode="auto">
            <a:xfrm>
              <a:off x="5580063" y="3695700"/>
              <a:ext cx="144462" cy="14287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229" name="Rectangle 82"/>
            <p:cNvSpPr>
              <a:spLocks noChangeArrowheads="1"/>
            </p:cNvSpPr>
            <p:nvPr/>
          </p:nvSpPr>
          <p:spPr bwMode="auto">
            <a:xfrm>
              <a:off x="5724525" y="3648075"/>
              <a:ext cx="360363" cy="2159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 dirty="0">
                  <a:solidFill>
                    <a:schemeClr val="tx1"/>
                  </a:solidFill>
                </a:rPr>
                <a:t>LTCP</a:t>
              </a:r>
            </a:p>
          </p:txBody>
        </p:sp>
        <p:sp>
          <p:nvSpPr>
            <p:cNvPr id="230" name="Oval 83"/>
            <p:cNvSpPr>
              <a:spLocks noChangeArrowheads="1"/>
            </p:cNvSpPr>
            <p:nvPr/>
          </p:nvSpPr>
          <p:spPr bwMode="auto">
            <a:xfrm>
              <a:off x="6804025" y="3854450"/>
              <a:ext cx="144463" cy="14287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231" name="Rectangle 84"/>
            <p:cNvSpPr>
              <a:spLocks noChangeArrowheads="1"/>
            </p:cNvSpPr>
            <p:nvPr/>
          </p:nvSpPr>
          <p:spPr bwMode="auto">
            <a:xfrm>
              <a:off x="6732588" y="3997325"/>
              <a:ext cx="360362" cy="2159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>
                  <a:solidFill>
                    <a:schemeClr val="tx1"/>
                  </a:solidFill>
                </a:rPr>
                <a:t>LTCR</a:t>
              </a:r>
            </a:p>
          </p:txBody>
        </p:sp>
        <p:sp>
          <p:nvSpPr>
            <p:cNvPr id="232" name="Oval 85"/>
            <p:cNvSpPr>
              <a:spLocks noChangeArrowheads="1"/>
            </p:cNvSpPr>
            <p:nvPr/>
          </p:nvSpPr>
          <p:spPr bwMode="auto">
            <a:xfrm>
              <a:off x="6877050" y="3638550"/>
              <a:ext cx="144463" cy="142875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233" name="Rectangle 86"/>
            <p:cNvSpPr>
              <a:spLocks noChangeArrowheads="1"/>
            </p:cNvSpPr>
            <p:nvPr/>
          </p:nvSpPr>
          <p:spPr bwMode="auto">
            <a:xfrm>
              <a:off x="7019925" y="3565525"/>
              <a:ext cx="360363" cy="2159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>
                  <a:solidFill>
                    <a:schemeClr val="tx1"/>
                  </a:solidFill>
                </a:rPr>
                <a:t>LTCJ</a:t>
              </a:r>
            </a:p>
          </p:txBody>
        </p:sp>
        <p:sp>
          <p:nvSpPr>
            <p:cNvPr id="234" name="Oval 87"/>
            <p:cNvSpPr>
              <a:spLocks noChangeArrowheads="1"/>
            </p:cNvSpPr>
            <p:nvPr/>
          </p:nvSpPr>
          <p:spPr bwMode="auto">
            <a:xfrm>
              <a:off x="1100138" y="3878263"/>
              <a:ext cx="144462" cy="142875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235" name="Oval 88"/>
            <p:cNvSpPr>
              <a:spLocks noChangeArrowheads="1"/>
            </p:cNvSpPr>
            <p:nvPr/>
          </p:nvSpPr>
          <p:spPr bwMode="auto">
            <a:xfrm>
              <a:off x="2484438" y="3638550"/>
              <a:ext cx="144462" cy="142875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236" name="Rectangle 89"/>
            <p:cNvSpPr>
              <a:spLocks noChangeArrowheads="1"/>
            </p:cNvSpPr>
            <p:nvPr/>
          </p:nvSpPr>
          <p:spPr bwMode="auto">
            <a:xfrm>
              <a:off x="2627313" y="3925888"/>
              <a:ext cx="360362" cy="2159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>
                  <a:solidFill>
                    <a:schemeClr val="tx1"/>
                  </a:solidFill>
                </a:rPr>
                <a:t>LTAI</a:t>
              </a:r>
            </a:p>
          </p:txBody>
        </p:sp>
        <p:sp>
          <p:nvSpPr>
            <p:cNvPr id="237" name="Rectangle 90"/>
            <p:cNvSpPr>
              <a:spLocks noChangeArrowheads="1"/>
            </p:cNvSpPr>
            <p:nvPr/>
          </p:nvSpPr>
          <p:spPr bwMode="auto">
            <a:xfrm>
              <a:off x="4643438" y="4141788"/>
              <a:ext cx="360362" cy="2159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>
                  <a:solidFill>
                    <a:schemeClr val="tx1"/>
                  </a:solidFill>
                </a:rPr>
                <a:t>LTAF</a:t>
              </a:r>
            </a:p>
          </p:txBody>
        </p:sp>
        <p:sp>
          <p:nvSpPr>
            <p:cNvPr id="238" name="Oval 91"/>
            <p:cNvSpPr>
              <a:spLocks noChangeArrowheads="1"/>
            </p:cNvSpPr>
            <p:nvPr/>
          </p:nvSpPr>
          <p:spPr bwMode="auto">
            <a:xfrm>
              <a:off x="1763713" y="3638550"/>
              <a:ext cx="144462" cy="142875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239" name="Rectangle 92"/>
            <p:cNvSpPr>
              <a:spLocks noChangeArrowheads="1"/>
            </p:cNvSpPr>
            <p:nvPr/>
          </p:nvSpPr>
          <p:spPr bwMode="auto">
            <a:xfrm>
              <a:off x="1882775" y="3513138"/>
              <a:ext cx="360363" cy="2159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>
                  <a:solidFill>
                    <a:schemeClr val="tx1"/>
                  </a:solidFill>
                </a:rPr>
                <a:t>LTAY</a:t>
              </a:r>
            </a:p>
          </p:txBody>
        </p:sp>
        <p:sp>
          <p:nvSpPr>
            <p:cNvPr id="240" name="Oval 93"/>
            <p:cNvSpPr>
              <a:spLocks noChangeArrowheads="1"/>
            </p:cNvSpPr>
            <p:nvPr/>
          </p:nvSpPr>
          <p:spPr bwMode="auto">
            <a:xfrm>
              <a:off x="3995738" y="3422650"/>
              <a:ext cx="144462" cy="142875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241" name="Rectangle 94"/>
            <p:cNvSpPr>
              <a:spLocks noChangeArrowheads="1"/>
            </p:cNvSpPr>
            <p:nvPr/>
          </p:nvSpPr>
          <p:spPr bwMode="auto">
            <a:xfrm>
              <a:off x="3924300" y="3206750"/>
              <a:ext cx="360363" cy="2159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>
                  <a:solidFill>
                    <a:schemeClr val="tx1"/>
                  </a:solidFill>
                </a:rPr>
                <a:t>LTAZ</a:t>
              </a:r>
            </a:p>
          </p:txBody>
        </p:sp>
        <p:sp>
          <p:nvSpPr>
            <p:cNvPr id="242" name="Rectangle 95"/>
            <p:cNvSpPr>
              <a:spLocks noChangeArrowheads="1"/>
            </p:cNvSpPr>
            <p:nvPr/>
          </p:nvSpPr>
          <p:spPr bwMode="auto">
            <a:xfrm>
              <a:off x="1763713" y="3963988"/>
              <a:ext cx="360362" cy="2159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>
                  <a:solidFill>
                    <a:schemeClr val="tx1"/>
                  </a:solidFill>
                </a:rPr>
                <a:t>LTBS</a:t>
              </a:r>
            </a:p>
          </p:txBody>
        </p:sp>
        <p:sp>
          <p:nvSpPr>
            <p:cNvPr id="243" name="Oval 96"/>
            <p:cNvSpPr>
              <a:spLocks noChangeArrowheads="1"/>
            </p:cNvSpPr>
            <p:nvPr/>
          </p:nvSpPr>
          <p:spPr bwMode="auto">
            <a:xfrm>
              <a:off x="1258888" y="3748088"/>
              <a:ext cx="144462" cy="142875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244" name="Rectangle 97"/>
            <p:cNvSpPr>
              <a:spLocks noChangeArrowheads="1"/>
            </p:cNvSpPr>
            <p:nvPr/>
          </p:nvSpPr>
          <p:spPr bwMode="auto">
            <a:xfrm>
              <a:off x="1333500" y="3565525"/>
              <a:ext cx="360363" cy="2159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>
                  <a:solidFill>
                    <a:schemeClr val="tx1"/>
                  </a:solidFill>
                </a:rPr>
                <a:t>LTFE</a:t>
              </a:r>
            </a:p>
          </p:txBody>
        </p:sp>
        <p:sp>
          <p:nvSpPr>
            <p:cNvPr id="245" name="Rectangle 98"/>
            <p:cNvSpPr>
              <a:spLocks noChangeArrowheads="1"/>
            </p:cNvSpPr>
            <p:nvPr/>
          </p:nvSpPr>
          <p:spPr bwMode="auto">
            <a:xfrm>
              <a:off x="993775" y="4017963"/>
              <a:ext cx="360363" cy="2159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>
                  <a:solidFill>
                    <a:schemeClr val="tx1"/>
                  </a:solidFill>
                </a:rPr>
                <a:t>LTBV</a:t>
              </a:r>
            </a:p>
          </p:txBody>
        </p:sp>
        <p:sp>
          <p:nvSpPr>
            <p:cNvPr id="246" name="Rectangle 99"/>
            <p:cNvSpPr>
              <a:spLocks noChangeArrowheads="1"/>
            </p:cNvSpPr>
            <p:nvPr/>
          </p:nvSpPr>
          <p:spPr bwMode="auto">
            <a:xfrm>
              <a:off x="2579688" y="3460750"/>
              <a:ext cx="360362" cy="2159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>
                  <a:solidFill>
                    <a:schemeClr val="tx1"/>
                  </a:solidFill>
                </a:rPr>
                <a:t>LTFC</a:t>
              </a:r>
            </a:p>
          </p:txBody>
        </p:sp>
        <p:sp>
          <p:nvSpPr>
            <p:cNvPr id="247" name="Oval 100"/>
            <p:cNvSpPr>
              <a:spLocks noChangeArrowheads="1"/>
            </p:cNvSpPr>
            <p:nvPr/>
          </p:nvSpPr>
          <p:spPr bwMode="auto">
            <a:xfrm>
              <a:off x="1835150" y="2486025"/>
              <a:ext cx="144463" cy="142875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248" name="Rectangle 101"/>
            <p:cNvSpPr>
              <a:spLocks noChangeArrowheads="1"/>
            </p:cNvSpPr>
            <p:nvPr/>
          </p:nvSpPr>
          <p:spPr bwMode="auto">
            <a:xfrm>
              <a:off x="1970088" y="2513013"/>
              <a:ext cx="360362" cy="2159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>
                  <a:solidFill>
                    <a:schemeClr val="tx1"/>
                  </a:solidFill>
                </a:rPr>
                <a:t>LTBR</a:t>
              </a:r>
            </a:p>
          </p:txBody>
        </p:sp>
        <p:sp>
          <p:nvSpPr>
            <p:cNvPr id="249" name="Oval 102"/>
            <p:cNvSpPr>
              <a:spLocks noChangeArrowheads="1"/>
            </p:cNvSpPr>
            <p:nvPr/>
          </p:nvSpPr>
          <p:spPr bwMode="auto">
            <a:xfrm>
              <a:off x="2484438" y="3133725"/>
              <a:ext cx="144462" cy="142875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250" name="Rectangle 103"/>
            <p:cNvSpPr>
              <a:spLocks noChangeArrowheads="1"/>
            </p:cNvSpPr>
            <p:nvPr/>
          </p:nvSpPr>
          <p:spPr bwMode="auto">
            <a:xfrm>
              <a:off x="2627313" y="2989263"/>
              <a:ext cx="360362" cy="2159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>
                  <a:solidFill>
                    <a:schemeClr val="tx1"/>
                  </a:solidFill>
                </a:rPr>
                <a:t>LTAH</a:t>
              </a:r>
            </a:p>
          </p:txBody>
        </p:sp>
        <p:sp>
          <p:nvSpPr>
            <p:cNvPr id="251" name="Oval 104"/>
            <p:cNvSpPr>
              <a:spLocks noChangeArrowheads="1"/>
            </p:cNvSpPr>
            <p:nvPr/>
          </p:nvSpPr>
          <p:spPr bwMode="auto">
            <a:xfrm>
              <a:off x="2484438" y="2630488"/>
              <a:ext cx="144462" cy="14287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252" name="Rectangle 105"/>
            <p:cNvSpPr>
              <a:spLocks noChangeArrowheads="1"/>
            </p:cNvSpPr>
            <p:nvPr/>
          </p:nvSpPr>
          <p:spPr bwMode="auto">
            <a:xfrm>
              <a:off x="2570163" y="2530475"/>
              <a:ext cx="360362" cy="144463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>
                  <a:solidFill>
                    <a:schemeClr val="tx1"/>
                  </a:solidFill>
                </a:rPr>
                <a:t>LTBY</a:t>
              </a:r>
            </a:p>
          </p:txBody>
        </p:sp>
        <p:sp>
          <p:nvSpPr>
            <p:cNvPr id="253" name="Oval 106"/>
            <p:cNvSpPr>
              <a:spLocks noChangeArrowheads="1"/>
            </p:cNvSpPr>
            <p:nvPr/>
          </p:nvSpPr>
          <p:spPr bwMode="auto">
            <a:xfrm>
              <a:off x="846138" y="3252788"/>
              <a:ext cx="144462" cy="142875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254" name="Rectangle 107"/>
            <p:cNvSpPr>
              <a:spLocks noChangeArrowheads="1"/>
            </p:cNvSpPr>
            <p:nvPr/>
          </p:nvSpPr>
          <p:spPr bwMode="auto">
            <a:xfrm>
              <a:off x="527050" y="3070225"/>
              <a:ext cx="360363" cy="2159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>
                  <a:solidFill>
                    <a:schemeClr val="tx1"/>
                  </a:solidFill>
                </a:rPr>
                <a:t>LTFA</a:t>
              </a:r>
            </a:p>
          </p:txBody>
        </p:sp>
        <p:sp>
          <p:nvSpPr>
            <p:cNvPr id="255" name="Oval 108"/>
            <p:cNvSpPr>
              <a:spLocks noChangeArrowheads="1"/>
            </p:cNvSpPr>
            <p:nvPr/>
          </p:nvSpPr>
          <p:spPr bwMode="auto">
            <a:xfrm>
              <a:off x="1979613" y="2106613"/>
              <a:ext cx="144462" cy="142875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256" name="Rectangle 109"/>
            <p:cNvSpPr>
              <a:spLocks noChangeArrowheads="1"/>
            </p:cNvSpPr>
            <p:nvPr/>
          </p:nvSpPr>
          <p:spPr bwMode="auto">
            <a:xfrm>
              <a:off x="2117725" y="2125663"/>
              <a:ext cx="360363" cy="1397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>
                  <a:solidFill>
                    <a:schemeClr val="tx1"/>
                  </a:solidFill>
                </a:rPr>
                <a:t>LTBX</a:t>
              </a:r>
            </a:p>
          </p:txBody>
        </p:sp>
        <p:sp>
          <p:nvSpPr>
            <p:cNvPr id="257" name="Oval 110"/>
            <p:cNvSpPr>
              <a:spLocks noChangeArrowheads="1"/>
            </p:cNvSpPr>
            <p:nvPr/>
          </p:nvSpPr>
          <p:spPr bwMode="auto">
            <a:xfrm>
              <a:off x="2627313" y="2773363"/>
              <a:ext cx="144462" cy="142875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258" name="Rectangle 111"/>
            <p:cNvSpPr>
              <a:spLocks noChangeArrowheads="1"/>
            </p:cNvSpPr>
            <p:nvPr/>
          </p:nvSpPr>
          <p:spPr bwMode="auto">
            <a:xfrm>
              <a:off x="2714625" y="2682875"/>
              <a:ext cx="360363" cy="144463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 dirty="0">
                  <a:solidFill>
                    <a:schemeClr val="tx1"/>
                  </a:solidFill>
                </a:rPr>
                <a:t>LTAV</a:t>
              </a:r>
            </a:p>
          </p:txBody>
        </p:sp>
        <p:sp>
          <p:nvSpPr>
            <p:cNvPr id="259" name="Oval 112"/>
            <p:cNvSpPr>
              <a:spLocks noChangeArrowheads="1"/>
            </p:cNvSpPr>
            <p:nvPr/>
          </p:nvSpPr>
          <p:spPr bwMode="auto">
            <a:xfrm>
              <a:off x="5724525" y="3375025"/>
              <a:ext cx="144463" cy="142875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260" name="Rectangle 113"/>
            <p:cNvSpPr>
              <a:spLocks noChangeArrowheads="1"/>
            </p:cNvSpPr>
            <p:nvPr/>
          </p:nvSpPr>
          <p:spPr bwMode="auto">
            <a:xfrm>
              <a:off x="6011863" y="3349625"/>
              <a:ext cx="360362" cy="2159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>
                  <a:solidFill>
                    <a:schemeClr val="tx1"/>
                  </a:solidFill>
                </a:rPr>
                <a:t>LTAO</a:t>
              </a:r>
            </a:p>
          </p:txBody>
        </p:sp>
        <p:sp>
          <p:nvSpPr>
            <p:cNvPr id="261" name="Rectangle 114"/>
            <p:cNvSpPr>
              <a:spLocks noChangeArrowheads="1"/>
            </p:cNvSpPr>
            <p:nvPr/>
          </p:nvSpPr>
          <p:spPr bwMode="auto">
            <a:xfrm>
              <a:off x="5383213" y="3236913"/>
              <a:ext cx="360362" cy="206375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>
                  <a:solidFill>
                    <a:schemeClr val="tx1"/>
                  </a:solidFill>
                </a:rPr>
                <a:t>LTAT</a:t>
              </a:r>
            </a:p>
          </p:txBody>
        </p:sp>
        <p:sp>
          <p:nvSpPr>
            <p:cNvPr id="262" name="Oval 115"/>
            <p:cNvSpPr>
              <a:spLocks noChangeArrowheads="1"/>
            </p:cNvSpPr>
            <p:nvPr/>
          </p:nvSpPr>
          <p:spPr bwMode="auto">
            <a:xfrm>
              <a:off x="1965325" y="2317750"/>
              <a:ext cx="144463" cy="142875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263" name="Rectangle 116"/>
            <p:cNvSpPr>
              <a:spLocks noChangeArrowheads="1"/>
            </p:cNvSpPr>
            <p:nvPr/>
          </p:nvSpPr>
          <p:spPr bwMode="auto">
            <a:xfrm>
              <a:off x="2114550" y="2270125"/>
              <a:ext cx="360363" cy="2159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>
                  <a:solidFill>
                    <a:schemeClr val="tx1"/>
                  </a:solidFill>
                </a:rPr>
                <a:t>LTBP</a:t>
              </a:r>
            </a:p>
          </p:txBody>
        </p:sp>
        <p:sp>
          <p:nvSpPr>
            <p:cNvPr id="264" name="Oval 117"/>
            <p:cNvSpPr>
              <a:spLocks noChangeArrowheads="1"/>
            </p:cNvSpPr>
            <p:nvPr/>
          </p:nvSpPr>
          <p:spPr bwMode="auto">
            <a:xfrm>
              <a:off x="1619250" y="3278188"/>
              <a:ext cx="144463" cy="14287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265" name="Rectangle 118"/>
            <p:cNvSpPr>
              <a:spLocks noChangeArrowheads="1"/>
            </p:cNvSpPr>
            <p:nvPr/>
          </p:nvSpPr>
          <p:spPr bwMode="auto">
            <a:xfrm>
              <a:off x="1763713" y="3206750"/>
              <a:ext cx="360362" cy="2159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>
                  <a:solidFill>
                    <a:schemeClr val="tx1"/>
                  </a:solidFill>
                </a:rPr>
                <a:t>LTBO</a:t>
              </a:r>
            </a:p>
          </p:txBody>
        </p:sp>
        <p:sp>
          <p:nvSpPr>
            <p:cNvPr id="266" name="Oval 119"/>
            <p:cNvSpPr>
              <a:spLocks noChangeArrowheads="1"/>
            </p:cNvSpPr>
            <p:nvPr/>
          </p:nvSpPr>
          <p:spPr bwMode="auto">
            <a:xfrm>
              <a:off x="5037138" y="2605088"/>
              <a:ext cx="144462" cy="14287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267" name="Rectangle 120"/>
            <p:cNvSpPr>
              <a:spLocks noChangeArrowheads="1"/>
            </p:cNvSpPr>
            <p:nvPr/>
          </p:nvSpPr>
          <p:spPr bwMode="auto">
            <a:xfrm>
              <a:off x="5181600" y="2533650"/>
              <a:ext cx="360363" cy="2159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>
                  <a:solidFill>
                    <a:schemeClr val="tx1"/>
                  </a:solidFill>
                </a:rPr>
                <a:t>LTAW</a:t>
              </a:r>
            </a:p>
          </p:txBody>
        </p:sp>
        <p:sp>
          <p:nvSpPr>
            <p:cNvPr id="268" name="Oval 121"/>
            <p:cNvSpPr>
              <a:spLocks noChangeArrowheads="1"/>
            </p:cNvSpPr>
            <p:nvPr/>
          </p:nvSpPr>
          <p:spPr bwMode="auto">
            <a:xfrm>
              <a:off x="2987675" y="1909763"/>
              <a:ext cx="144463" cy="14287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269" name="Rectangle 122"/>
            <p:cNvSpPr>
              <a:spLocks noChangeArrowheads="1"/>
            </p:cNvSpPr>
            <p:nvPr/>
          </p:nvSpPr>
          <p:spPr bwMode="auto">
            <a:xfrm>
              <a:off x="3132138" y="1838325"/>
              <a:ext cx="360362" cy="2159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>
                  <a:solidFill>
                    <a:schemeClr val="tx1"/>
                  </a:solidFill>
                </a:rPr>
                <a:t>LTAS</a:t>
              </a:r>
            </a:p>
          </p:txBody>
        </p:sp>
        <p:sp>
          <p:nvSpPr>
            <p:cNvPr id="279" name="Rectangle 133"/>
            <p:cNvSpPr>
              <a:spLocks noChangeArrowheads="1"/>
            </p:cNvSpPr>
            <p:nvPr/>
          </p:nvSpPr>
          <p:spPr bwMode="auto">
            <a:xfrm>
              <a:off x="6300788" y="3925888"/>
              <a:ext cx="360362" cy="2159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>
                  <a:solidFill>
                    <a:schemeClr val="tx1"/>
                  </a:solidFill>
                </a:rPr>
                <a:t>LTCS</a:t>
              </a:r>
            </a:p>
          </p:txBody>
        </p:sp>
        <p:sp>
          <p:nvSpPr>
            <p:cNvPr id="280" name="Oval 134"/>
            <p:cNvSpPr>
              <a:spLocks noChangeArrowheads="1"/>
            </p:cNvSpPr>
            <p:nvPr/>
          </p:nvSpPr>
          <p:spPr bwMode="auto">
            <a:xfrm>
              <a:off x="6156325" y="3963988"/>
              <a:ext cx="144463" cy="142875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281" name="Rectangle 135"/>
            <p:cNvSpPr>
              <a:spLocks noChangeArrowheads="1"/>
            </p:cNvSpPr>
            <p:nvPr/>
          </p:nvSpPr>
          <p:spPr bwMode="auto">
            <a:xfrm>
              <a:off x="4859338" y="4357688"/>
              <a:ext cx="360362" cy="2159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>
                  <a:solidFill>
                    <a:schemeClr val="tx1"/>
                  </a:solidFill>
                </a:rPr>
                <a:t>LTDA</a:t>
              </a:r>
            </a:p>
          </p:txBody>
        </p:sp>
        <p:sp>
          <p:nvSpPr>
            <p:cNvPr id="282" name="Oval 136"/>
            <p:cNvSpPr>
              <a:spLocks noChangeArrowheads="1"/>
            </p:cNvSpPr>
            <p:nvPr/>
          </p:nvSpPr>
          <p:spPr bwMode="auto">
            <a:xfrm>
              <a:off x="4714875" y="4430713"/>
              <a:ext cx="144463" cy="14287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288" name="Oval 143"/>
            <p:cNvSpPr>
              <a:spLocks noChangeArrowheads="1"/>
            </p:cNvSpPr>
            <p:nvPr/>
          </p:nvSpPr>
          <p:spPr bwMode="auto">
            <a:xfrm>
              <a:off x="2987675" y="4210050"/>
              <a:ext cx="144463" cy="14287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289" name="Rectangle 144"/>
            <p:cNvSpPr>
              <a:spLocks noChangeArrowheads="1"/>
            </p:cNvSpPr>
            <p:nvPr/>
          </p:nvSpPr>
          <p:spPr bwMode="auto">
            <a:xfrm>
              <a:off x="3130550" y="4141788"/>
              <a:ext cx="360363" cy="2159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>
                  <a:solidFill>
                    <a:schemeClr val="tx1"/>
                  </a:solidFill>
                </a:rPr>
                <a:t>LT</a:t>
              </a:r>
              <a:r>
                <a:rPr lang="tr-TR" sz="1000">
                  <a:solidFill>
                    <a:schemeClr val="tx1"/>
                  </a:solidFill>
                </a:rPr>
                <a:t>FG</a:t>
              </a:r>
              <a:endParaRPr lang="en-GB" sz="1000">
                <a:solidFill>
                  <a:schemeClr val="tx1"/>
                </a:solidFill>
              </a:endParaRPr>
            </a:p>
          </p:txBody>
        </p:sp>
        <p:sp>
          <p:nvSpPr>
            <p:cNvPr id="290" name="Oval 145"/>
            <p:cNvSpPr>
              <a:spLocks noChangeArrowheads="1"/>
            </p:cNvSpPr>
            <p:nvPr/>
          </p:nvSpPr>
          <p:spPr bwMode="auto">
            <a:xfrm>
              <a:off x="4370388" y="1801813"/>
              <a:ext cx="144462" cy="14287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291" name="Rectangle 146"/>
            <p:cNvSpPr>
              <a:spLocks noChangeArrowheads="1"/>
            </p:cNvSpPr>
            <p:nvPr/>
          </p:nvSpPr>
          <p:spPr bwMode="auto">
            <a:xfrm>
              <a:off x="4505325" y="1731963"/>
              <a:ext cx="360363" cy="2159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>
                  <a:solidFill>
                    <a:schemeClr val="tx1"/>
                  </a:solidFill>
                </a:rPr>
                <a:t>LTC</a:t>
              </a:r>
              <a:r>
                <a:rPr lang="tr-TR" sz="1000">
                  <a:solidFill>
                    <a:schemeClr val="tx1"/>
                  </a:solidFill>
                </a:rPr>
                <a:t>M</a:t>
              </a:r>
              <a:endParaRPr lang="en-GB" sz="1000">
                <a:solidFill>
                  <a:schemeClr val="tx1"/>
                </a:solidFill>
              </a:endParaRPr>
            </a:p>
          </p:txBody>
        </p:sp>
        <p:sp>
          <p:nvSpPr>
            <p:cNvPr id="292" name="Oval 147"/>
            <p:cNvSpPr>
              <a:spLocks noChangeArrowheads="1"/>
            </p:cNvSpPr>
            <p:nvPr/>
          </p:nvSpPr>
          <p:spPr bwMode="auto">
            <a:xfrm>
              <a:off x="898525" y="3070225"/>
              <a:ext cx="144463" cy="142875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293" name="Rectangle 148"/>
            <p:cNvSpPr>
              <a:spLocks noChangeArrowheads="1"/>
            </p:cNvSpPr>
            <p:nvPr/>
          </p:nvSpPr>
          <p:spPr bwMode="auto">
            <a:xfrm>
              <a:off x="827088" y="2852738"/>
              <a:ext cx="360362" cy="2159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>
                  <a:solidFill>
                    <a:schemeClr val="tx1"/>
                  </a:solidFill>
                </a:rPr>
                <a:t>LT</a:t>
              </a:r>
              <a:r>
                <a:rPr lang="tr-TR" sz="1000">
                  <a:solidFill>
                    <a:schemeClr val="tx1"/>
                  </a:solidFill>
                </a:rPr>
                <a:t>BK</a:t>
              </a:r>
              <a:endParaRPr lang="en-GB" sz="1000">
                <a:solidFill>
                  <a:schemeClr val="tx1"/>
                </a:solidFill>
              </a:endParaRPr>
            </a:p>
          </p:txBody>
        </p:sp>
        <p:sp>
          <p:nvSpPr>
            <p:cNvPr id="295" name="Oval 153"/>
            <p:cNvSpPr>
              <a:spLocks noChangeArrowheads="1"/>
            </p:cNvSpPr>
            <p:nvPr/>
          </p:nvSpPr>
          <p:spPr bwMode="auto">
            <a:xfrm>
              <a:off x="468313" y="2130425"/>
              <a:ext cx="144462" cy="14287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296" name="Rectangle 154"/>
            <p:cNvSpPr>
              <a:spLocks noChangeArrowheads="1"/>
            </p:cNvSpPr>
            <p:nvPr/>
          </p:nvSpPr>
          <p:spPr bwMode="auto">
            <a:xfrm>
              <a:off x="476250" y="1916113"/>
              <a:ext cx="360363" cy="2159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>
                  <a:solidFill>
                    <a:schemeClr val="tx1"/>
                  </a:solidFill>
                </a:rPr>
                <a:t>LT</a:t>
              </a:r>
              <a:r>
                <a:rPr lang="tr-TR" sz="1000">
                  <a:solidFill>
                    <a:schemeClr val="tx1"/>
                  </a:solidFill>
                </a:rPr>
                <a:t>FK</a:t>
              </a:r>
              <a:endParaRPr lang="en-GB" sz="1000">
                <a:solidFill>
                  <a:schemeClr val="tx1"/>
                </a:solidFill>
              </a:endParaRPr>
            </a:p>
          </p:txBody>
        </p:sp>
        <p:sp>
          <p:nvSpPr>
            <p:cNvPr id="297" name="Oval 155"/>
            <p:cNvSpPr>
              <a:spLocks noChangeArrowheads="1"/>
            </p:cNvSpPr>
            <p:nvPr/>
          </p:nvSpPr>
          <p:spPr bwMode="auto">
            <a:xfrm>
              <a:off x="1971675" y="3070225"/>
              <a:ext cx="144463" cy="142875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298" name="Rectangle 156"/>
            <p:cNvSpPr>
              <a:spLocks noChangeArrowheads="1"/>
            </p:cNvSpPr>
            <p:nvPr/>
          </p:nvSpPr>
          <p:spPr bwMode="auto">
            <a:xfrm>
              <a:off x="1979613" y="2855913"/>
              <a:ext cx="360362" cy="2159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>
                  <a:solidFill>
                    <a:schemeClr val="tx1"/>
                  </a:solidFill>
                </a:rPr>
                <a:t>LT</a:t>
              </a:r>
              <a:r>
                <a:rPr lang="tr-TR" sz="1000">
                  <a:solidFill>
                    <a:schemeClr val="tx1"/>
                  </a:solidFill>
                </a:rPr>
                <a:t>BN</a:t>
              </a:r>
              <a:endParaRPr lang="en-GB" sz="1000">
                <a:solidFill>
                  <a:schemeClr val="tx1"/>
                </a:solidFill>
              </a:endParaRPr>
            </a:p>
          </p:txBody>
        </p:sp>
        <p:sp>
          <p:nvSpPr>
            <p:cNvPr id="299" name="Oval 157"/>
            <p:cNvSpPr>
              <a:spLocks noChangeArrowheads="1"/>
            </p:cNvSpPr>
            <p:nvPr/>
          </p:nvSpPr>
          <p:spPr bwMode="auto">
            <a:xfrm>
              <a:off x="8243888" y="2562225"/>
              <a:ext cx="144462" cy="14287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300" name="Rectangle 158"/>
            <p:cNvSpPr>
              <a:spLocks noChangeArrowheads="1"/>
            </p:cNvSpPr>
            <p:nvPr/>
          </p:nvSpPr>
          <p:spPr bwMode="auto">
            <a:xfrm>
              <a:off x="8388350" y="2492375"/>
              <a:ext cx="360363" cy="2159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>
                  <a:solidFill>
                    <a:schemeClr val="tx1"/>
                  </a:solidFill>
                </a:rPr>
                <a:t>LT</a:t>
              </a:r>
              <a:r>
                <a:rPr lang="tr-TR" sz="1000">
                  <a:solidFill>
                    <a:schemeClr val="tx1"/>
                  </a:solidFill>
                </a:rPr>
                <a:t>CT</a:t>
              </a:r>
              <a:endParaRPr lang="en-GB" sz="1000">
                <a:solidFill>
                  <a:schemeClr val="tx1"/>
                </a:solidFill>
              </a:endParaRPr>
            </a:p>
          </p:txBody>
        </p:sp>
        <p:sp>
          <p:nvSpPr>
            <p:cNvPr id="301" name="Oval 159"/>
            <p:cNvSpPr>
              <a:spLocks noChangeArrowheads="1"/>
            </p:cNvSpPr>
            <p:nvPr/>
          </p:nvSpPr>
          <p:spPr bwMode="auto">
            <a:xfrm>
              <a:off x="1663700" y="3084513"/>
              <a:ext cx="144463" cy="14287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800" b="0">
                <a:solidFill>
                  <a:srgbClr val="FF3300"/>
                </a:solidFill>
              </a:endParaRPr>
            </a:p>
          </p:txBody>
        </p:sp>
        <p:sp>
          <p:nvSpPr>
            <p:cNvPr id="302" name="Rectangle 160"/>
            <p:cNvSpPr>
              <a:spLocks noChangeArrowheads="1"/>
            </p:cNvSpPr>
            <p:nvPr/>
          </p:nvSpPr>
          <p:spPr bwMode="auto">
            <a:xfrm>
              <a:off x="1808163" y="3013075"/>
              <a:ext cx="360362" cy="2159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000">
                  <a:solidFill>
                    <a:schemeClr val="tx1"/>
                  </a:solidFill>
                </a:rPr>
                <a:t>LTB</a:t>
              </a:r>
              <a:r>
                <a:rPr lang="tr-TR" sz="1000">
                  <a:solidFill>
                    <a:schemeClr val="tx1"/>
                  </a:solidFill>
                </a:rPr>
                <a:t>Z</a:t>
              </a:r>
              <a:endParaRPr lang="en-GB" sz="1000">
                <a:solidFill>
                  <a:schemeClr val="tx1"/>
                </a:solidFill>
              </a:endParaRPr>
            </a:p>
          </p:txBody>
        </p:sp>
      </p:grpSp>
      <p:sp>
        <p:nvSpPr>
          <p:cNvPr id="306" name="Text Box 138"/>
          <p:cNvSpPr txBox="1">
            <a:spLocks noChangeArrowheads="1"/>
          </p:cNvSpPr>
          <p:nvPr/>
        </p:nvSpPr>
        <p:spPr bwMode="auto">
          <a:xfrm>
            <a:off x="755576" y="1412776"/>
            <a:ext cx="7848872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TSMS provides meteorological support in </a:t>
            </a:r>
            <a:r>
              <a:rPr lang="en-US" sz="2400" dirty="0" smtClean="0">
                <a:solidFill>
                  <a:srgbClr val="C00000"/>
                </a:solidFill>
                <a:latin typeface="Calibri" pitchFamily="34" charset="0"/>
              </a:rPr>
              <a:t>66 Airports and Airbases</a:t>
            </a: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 in Turkey.</a:t>
            </a:r>
            <a:endParaRPr lang="en-US" sz="2400" dirty="0">
              <a:solidFill>
                <a:srgbClr val="0000FF"/>
              </a:solidFill>
              <a:latin typeface="Calibri" pitchFamily="34" charset="0"/>
            </a:endParaRPr>
          </a:p>
        </p:txBody>
      </p:sp>
      <p:sp>
        <p:nvSpPr>
          <p:cNvPr id="138" name="137 Metin kutusu"/>
          <p:cNvSpPr txBox="1"/>
          <p:nvPr/>
        </p:nvSpPr>
        <p:spPr>
          <a:xfrm>
            <a:off x="0" y="303039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 smtClean="0">
                <a:solidFill>
                  <a:srgbClr val="FF0000"/>
                </a:solidFill>
              </a:rPr>
              <a:t>AVIATION METEOROLOGY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38"/>
          <p:cNvSpPr txBox="1">
            <a:spLocks noChangeArrowheads="1"/>
          </p:cNvSpPr>
          <p:nvPr/>
        </p:nvSpPr>
        <p:spPr bwMode="auto">
          <a:xfrm>
            <a:off x="755576" y="1412776"/>
            <a:ext cx="7848872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2400" dirty="0" smtClean="0">
                <a:solidFill>
                  <a:srgbClr val="C00000"/>
                </a:solidFill>
                <a:latin typeface="Calibri" pitchFamily="34" charset="0"/>
              </a:rPr>
              <a:t>The services provided at Airports/Airbases are as follows. </a:t>
            </a:r>
            <a:endParaRPr lang="en-US" sz="2400" dirty="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650442" y="2276872"/>
            <a:ext cx="3094309" cy="41549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Clr>
                <a:srgbClr val="C00000"/>
              </a:buClr>
              <a:buFont typeface="Wingdings" pitchFamily="2" charset="2"/>
              <a:buChar char="ü"/>
            </a:pPr>
            <a:r>
              <a:rPr lang="tr-TR" sz="2400" dirty="0">
                <a:solidFill>
                  <a:srgbClr val="0000FF"/>
                </a:solidFill>
                <a:latin typeface="Calibri" pitchFamily="34" charset="0"/>
              </a:rPr>
              <a:t> METAR</a:t>
            </a:r>
          </a:p>
          <a:p>
            <a:pPr>
              <a:buClr>
                <a:srgbClr val="C00000"/>
              </a:buClr>
              <a:buFont typeface="Wingdings" pitchFamily="2" charset="2"/>
              <a:buChar char="ü"/>
            </a:pPr>
            <a:r>
              <a:rPr lang="tr-TR" sz="2400" dirty="0">
                <a:solidFill>
                  <a:srgbClr val="0000FF"/>
                </a:solidFill>
                <a:latin typeface="Calibri" pitchFamily="34" charset="0"/>
              </a:rPr>
              <a:t> SPECI</a:t>
            </a:r>
          </a:p>
          <a:p>
            <a:pPr>
              <a:buClr>
                <a:srgbClr val="C00000"/>
              </a:buClr>
              <a:buFont typeface="Wingdings" pitchFamily="2" charset="2"/>
              <a:buChar char="ü"/>
            </a:pPr>
            <a:r>
              <a:rPr lang="tr-TR" sz="2400" dirty="0">
                <a:solidFill>
                  <a:srgbClr val="0000FF"/>
                </a:solidFill>
                <a:latin typeface="Calibri" pitchFamily="34" charset="0"/>
              </a:rPr>
              <a:t> TREND</a:t>
            </a:r>
          </a:p>
          <a:p>
            <a:pPr>
              <a:buClr>
                <a:srgbClr val="C00000"/>
              </a:buClr>
              <a:buFont typeface="Wingdings" pitchFamily="2" charset="2"/>
              <a:buChar char="ü"/>
            </a:pPr>
            <a:r>
              <a:rPr lang="tr-TR" sz="2400" dirty="0">
                <a:solidFill>
                  <a:srgbClr val="0000FF"/>
                </a:solidFill>
                <a:latin typeface="Calibri" pitchFamily="34" charset="0"/>
              </a:rPr>
              <a:t> TAF</a:t>
            </a:r>
          </a:p>
          <a:p>
            <a:pPr>
              <a:buClr>
                <a:srgbClr val="C00000"/>
              </a:buClr>
              <a:buFont typeface="Wingdings" pitchFamily="2" charset="2"/>
              <a:buChar char="ü"/>
            </a:pPr>
            <a:r>
              <a:rPr lang="tr-TR" sz="2400" dirty="0">
                <a:solidFill>
                  <a:srgbClr val="0000FF"/>
                </a:solidFill>
                <a:latin typeface="Calibri" pitchFamily="34" charset="0"/>
              </a:rPr>
              <a:t> AIRMET</a:t>
            </a:r>
          </a:p>
          <a:p>
            <a:pPr>
              <a:buClr>
                <a:srgbClr val="C00000"/>
              </a:buClr>
              <a:buFont typeface="Wingdings" pitchFamily="2" charset="2"/>
              <a:buChar char="ü"/>
            </a:pPr>
            <a:r>
              <a:rPr lang="tr-TR" sz="2400" dirty="0">
                <a:solidFill>
                  <a:srgbClr val="0000FF"/>
                </a:solidFill>
                <a:latin typeface="Calibri" pitchFamily="34" charset="0"/>
              </a:rPr>
              <a:t> SIGMET</a:t>
            </a:r>
          </a:p>
          <a:p>
            <a:pPr>
              <a:buClr>
                <a:srgbClr val="C00000"/>
              </a:buClr>
              <a:buFont typeface="Wingdings" pitchFamily="2" charset="2"/>
              <a:buChar char="ü"/>
            </a:pPr>
            <a:r>
              <a:rPr lang="tr-TR" sz="2400" dirty="0">
                <a:solidFill>
                  <a:srgbClr val="0000FF"/>
                </a:solidFill>
                <a:latin typeface="Calibri" pitchFamily="34" charset="0"/>
              </a:rPr>
              <a:t> GAMET</a:t>
            </a:r>
          </a:p>
          <a:p>
            <a:pPr>
              <a:buClr>
                <a:srgbClr val="C00000"/>
              </a:buClr>
              <a:buFont typeface="Wingdings" pitchFamily="2" charset="2"/>
              <a:buChar char="ü"/>
            </a:pPr>
            <a:r>
              <a:rPr lang="tr-TR" sz="2400" dirty="0">
                <a:solidFill>
                  <a:srgbClr val="0000FF"/>
                </a:solidFill>
                <a:latin typeface="Calibri" pitchFamily="34" charset="0"/>
              </a:rPr>
              <a:t> SWC</a:t>
            </a:r>
          </a:p>
          <a:p>
            <a:pPr>
              <a:buClr>
                <a:srgbClr val="C00000"/>
              </a:buClr>
              <a:buFont typeface="Wingdings" pitchFamily="2" charset="2"/>
              <a:buChar char="ü"/>
            </a:pPr>
            <a:r>
              <a:rPr lang="tr-TR" sz="2400" dirty="0">
                <a:solidFill>
                  <a:srgbClr val="0000FF"/>
                </a:solidFill>
                <a:latin typeface="Calibri" pitchFamily="34" charset="0"/>
              </a:rPr>
              <a:t> UPPER LEVEL CHART</a:t>
            </a:r>
          </a:p>
          <a:p>
            <a:pPr>
              <a:buClr>
                <a:srgbClr val="C00000"/>
              </a:buClr>
              <a:buFont typeface="Wingdings" pitchFamily="2" charset="2"/>
              <a:buChar char="ü"/>
            </a:pPr>
            <a:r>
              <a:rPr lang="tr-TR" sz="2400" dirty="0">
                <a:solidFill>
                  <a:srgbClr val="0000FF"/>
                </a:solidFill>
                <a:latin typeface="Calibri" pitchFamily="34" charset="0"/>
              </a:rPr>
              <a:t> BRIFING</a:t>
            </a:r>
          </a:p>
          <a:p>
            <a:endParaRPr lang="tr-TR" sz="2400" dirty="0">
              <a:solidFill>
                <a:srgbClr val="0000FF"/>
              </a:solidFill>
              <a:latin typeface="Calibri" pitchFamily="34" charset="0"/>
            </a:endParaRPr>
          </a:p>
        </p:txBody>
      </p:sp>
      <p:pic>
        <p:nvPicPr>
          <p:cNvPr id="5" name="Resim 1" descr="thy-ucagi-zorunlu-inis-yapti-1627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2132856"/>
            <a:ext cx="3240360" cy="24455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4078560"/>
            <a:ext cx="2952328" cy="2590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6 Metin kutusu"/>
          <p:cNvSpPr txBox="1"/>
          <p:nvPr/>
        </p:nvSpPr>
        <p:spPr>
          <a:xfrm>
            <a:off x="0" y="303039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 smtClean="0">
                <a:solidFill>
                  <a:srgbClr val="FF0000"/>
                </a:solidFill>
              </a:rPr>
              <a:t>AVIATION METEOROLOGY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2564904"/>
            <a:ext cx="4175125" cy="2376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9363" y="2564904"/>
            <a:ext cx="4175125" cy="2378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683567" y="1340768"/>
            <a:ext cx="799288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Meteorological Support for Military are given for </a:t>
            </a:r>
            <a:r>
              <a:rPr lang="en-US" sz="2400" dirty="0" smtClean="0">
                <a:solidFill>
                  <a:srgbClr val="C00000"/>
                </a:solidFill>
                <a:latin typeface="Calibri" pitchFamily="34" charset="0"/>
              </a:rPr>
              <a:t>Airbases, Exercises, Afghanistan/ISAF Mission</a:t>
            </a: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.</a:t>
            </a:r>
            <a:r>
              <a:rPr lang="tr-TR" sz="2400" dirty="0" smtClean="0">
                <a:solidFill>
                  <a:srgbClr val="0000FF"/>
                </a:solidFill>
                <a:latin typeface="Calibri" pitchFamily="34" charset="0"/>
              </a:rPr>
              <a:t> </a:t>
            </a:r>
            <a:endParaRPr lang="tr-TR" sz="2400" dirty="0">
              <a:solidFill>
                <a:srgbClr val="0000FF"/>
              </a:solidFill>
              <a:latin typeface="Calibri" pitchFamily="34" charset="0"/>
            </a:endParaRPr>
          </a:p>
        </p:txBody>
      </p:sp>
      <p:pic>
        <p:nvPicPr>
          <p:cNvPr id="11" name="Picture 5" descr="Picture 01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7864" y="4005064"/>
            <a:ext cx="2520950" cy="2590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6 Metin kutusu"/>
          <p:cNvSpPr txBox="1"/>
          <p:nvPr/>
        </p:nvSpPr>
        <p:spPr>
          <a:xfrm>
            <a:off x="0" y="303039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 smtClean="0">
                <a:solidFill>
                  <a:srgbClr val="FF0000"/>
                </a:solidFill>
              </a:rPr>
              <a:t>AVIATION METEOROLOGY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467544" y="1340768"/>
            <a:ext cx="864096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lvl="2"/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The headquarters of </a:t>
            </a:r>
            <a:r>
              <a:rPr lang="en-US" sz="2400" dirty="0" smtClean="0">
                <a:solidFill>
                  <a:srgbClr val="C00000"/>
                </a:solidFill>
                <a:latin typeface="Calibri" pitchFamily="34" charset="0"/>
              </a:rPr>
              <a:t>Weather Forecasting </a:t>
            </a:r>
            <a:r>
              <a:rPr lang="tr-TR" sz="2400" dirty="0" smtClean="0">
                <a:solidFill>
                  <a:srgbClr val="C00000"/>
                </a:solidFill>
                <a:latin typeface="Calibri" pitchFamily="34" charset="0"/>
              </a:rPr>
              <a:t>D</a:t>
            </a:r>
            <a:r>
              <a:rPr lang="en-US" sz="2400" dirty="0" err="1" smtClean="0">
                <a:solidFill>
                  <a:srgbClr val="C00000"/>
                </a:solidFill>
                <a:latin typeface="Calibri" pitchFamily="34" charset="0"/>
              </a:rPr>
              <a:t>epartment</a:t>
            </a:r>
            <a:r>
              <a:rPr lang="en-US" sz="2400" dirty="0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is located in Ankara</a:t>
            </a: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2473548"/>
            <a:ext cx="5329703" cy="35477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4 Metin kutusu"/>
          <p:cNvSpPr txBox="1"/>
          <p:nvPr/>
        </p:nvSpPr>
        <p:spPr>
          <a:xfrm>
            <a:off x="0" y="303039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WEATHER FORECASTING AND WARNINGS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55576" y="1268413"/>
            <a:ext cx="784887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err="1" smtClean="0">
                <a:solidFill>
                  <a:srgbClr val="C00000"/>
                </a:solidFill>
                <a:latin typeface="Calibri" pitchFamily="34" charset="0"/>
              </a:rPr>
              <a:t>Hezarfen</a:t>
            </a: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 is an official web site dedicated to aviation meteorology. The name is inspired </a:t>
            </a:r>
            <a:r>
              <a:rPr lang="en-US" sz="2400" dirty="0" err="1" smtClean="0">
                <a:solidFill>
                  <a:srgbClr val="0000FF"/>
                </a:solidFill>
                <a:latin typeface="Calibri" pitchFamily="34" charset="0"/>
              </a:rPr>
              <a:t>Hezarfen</a:t>
            </a: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Calibri" pitchFamily="34" charset="0"/>
              </a:rPr>
              <a:t>Ahmet</a:t>
            </a: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Calibri" pitchFamily="34" charset="0"/>
              </a:rPr>
              <a:t>Çelebi</a:t>
            </a: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; </a:t>
            </a:r>
            <a:r>
              <a:rPr lang="tr-TR" sz="2400" dirty="0" err="1" smtClean="0">
                <a:solidFill>
                  <a:srgbClr val="0000FF"/>
                </a:solidFill>
                <a:latin typeface="Calibri" pitchFamily="34" charset="0"/>
              </a:rPr>
              <a:t>rumored</a:t>
            </a:r>
            <a:r>
              <a:rPr lang="tr-TR" sz="2400" dirty="0" smtClean="0">
                <a:solidFill>
                  <a:srgbClr val="0000FF"/>
                </a:solidFill>
                <a:latin typeface="Calibri" pitchFamily="34" charset="0"/>
              </a:rPr>
              <a:t> </a:t>
            </a:r>
            <a:r>
              <a:rPr lang="en-US" sz="2400" dirty="0" smtClean="0">
                <a:solidFill>
                  <a:srgbClr val="C00000"/>
                </a:solidFill>
                <a:latin typeface="Calibri" pitchFamily="34" charset="0"/>
              </a:rPr>
              <a:t>“First Flying Turk” </a:t>
            </a: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in 17.Century.</a:t>
            </a:r>
            <a:endParaRPr lang="en-US" sz="2400" dirty="0">
              <a:solidFill>
                <a:srgbClr val="0000FF"/>
              </a:solidFill>
              <a:latin typeface="Calibri" pitchFamily="34" charset="0"/>
            </a:endParaRPr>
          </a:p>
        </p:txBody>
      </p:sp>
      <p:pic>
        <p:nvPicPr>
          <p:cNvPr id="117762" name="Picture 2"/>
          <p:cNvPicPr>
            <a:picLocks noChangeAspect="1" noChangeArrowheads="1"/>
          </p:cNvPicPr>
          <p:nvPr/>
        </p:nvPicPr>
        <p:blipFill>
          <a:blip r:embed="rId3" cstate="print"/>
          <a:srcRect l="16394" r="17457" b="2923"/>
          <a:stretch>
            <a:fillRect/>
          </a:stretch>
        </p:blipFill>
        <p:spPr bwMode="auto">
          <a:xfrm>
            <a:off x="1475656" y="2592288"/>
            <a:ext cx="6048672" cy="40050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4 Metin kutusu"/>
          <p:cNvSpPr txBox="1"/>
          <p:nvPr/>
        </p:nvSpPr>
        <p:spPr>
          <a:xfrm>
            <a:off x="0" y="303039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 smtClean="0">
                <a:solidFill>
                  <a:srgbClr val="FF0000"/>
                </a:solidFill>
              </a:rPr>
              <a:t>AVIATION METEOROLOGY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35678" y="3020789"/>
            <a:ext cx="6072626" cy="35045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2924944"/>
            <a:ext cx="2986289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5085184"/>
            <a:ext cx="2733675" cy="1498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755575" y="1268760"/>
            <a:ext cx="7848873" cy="10048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en-US" sz="2400" b="1" dirty="0" err="1" smtClean="0">
                <a:solidFill>
                  <a:srgbClr val="C00000"/>
                </a:solidFill>
                <a:latin typeface="Calibri" pitchFamily="34" charset="0"/>
                <a:ea typeface="Droid Sans Fallback" charset="0"/>
                <a:cs typeface="Droid Sans Fallback" charset="0"/>
              </a:rPr>
              <a:t>Hezarfen</a:t>
            </a:r>
            <a:r>
              <a:rPr lang="en-US" sz="2400" b="1" dirty="0" smtClean="0">
                <a:solidFill>
                  <a:srgbClr val="C00000"/>
                </a:solidFill>
                <a:latin typeface="Calibri" pitchFamily="34" charset="0"/>
                <a:ea typeface="Droid Sans Fallback" charset="0"/>
                <a:cs typeface="Droid Sans Fallback" charset="0"/>
              </a:rPr>
              <a:t> / </a:t>
            </a:r>
            <a:r>
              <a:rPr lang="en-US" sz="2400" b="1" dirty="0" err="1" smtClean="0">
                <a:solidFill>
                  <a:srgbClr val="C00000"/>
                </a:solidFill>
                <a:latin typeface="Calibri" pitchFamily="34" charset="0"/>
                <a:ea typeface="Droid Sans Fallback" charset="0"/>
                <a:cs typeface="Droid Sans Fallback" charset="0"/>
              </a:rPr>
              <a:t>Helimet</a:t>
            </a:r>
            <a:r>
              <a:rPr lang="en-US" sz="2400" b="1" dirty="0" smtClean="0">
                <a:solidFill>
                  <a:srgbClr val="C00000"/>
                </a:solidFill>
                <a:latin typeface="Calibri" pitchFamily="34" charset="0"/>
                <a:ea typeface="Droid Sans Fallback" charset="0"/>
                <a:cs typeface="Droid Sans Fallback" charset="0"/>
              </a:rPr>
              <a:t> </a:t>
            </a:r>
            <a:r>
              <a:rPr lang="en-US" sz="2400" b="1" dirty="0" smtClean="0">
                <a:solidFill>
                  <a:srgbClr val="0000FF"/>
                </a:solidFill>
                <a:latin typeface="Calibri" pitchFamily="34" charset="0"/>
                <a:ea typeface="Droid Sans Fallback" charset="0"/>
                <a:cs typeface="Droid Sans Fallback" charset="0"/>
              </a:rPr>
              <a:t>web pages are dedicated to provide detailed observation and special forecast to aviation, particularly low level flights.</a:t>
            </a:r>
          </a:p>
          <a:p>
            <a:pPr algn="ctr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tr-TR" sz="2400" dirty="0" smtClean="0">
                <a:solidFill>
                  <a:srgbClr val="C00000"/>
                </a:solidFill>
                <a:latin typeface="Calibri" pitchFamily="34" charset="0"/>
                <a:ea typeface="Droid Sans Fallback" charset="0"/>
                <a:cs typeface="Droid Sans Fallback" charset="0"/>
              </a:rPr>
              <a:t>http:// www.</a:t>
            </a:r>
            <a:r>
              <a:rPr lang="tr-TR" sz="2400" dirty="0" err="1" smtClean="0">
                <a:solidFill>
                  <a:srgbClr val="C00000"/>
                </a:solidFill>
                <a:latin typeface="Calibri" pitchFamily="34" charset="0"/>
                <a:ea typeface="Droid Sans Fallback" charset="0"/>
                <a:cs typeface="Droid Sans Fallback" charset="0"/>
              </a:rPr>
              <a:t>hezarfen</a:t>
            </a:r>
            <a:r>
              <a:rPr lang="tr-TR" sz="2400" dirty="0" smtClean="0">
                <a:solidFill>
                  <a:srgbClr val="C00000"/>
                </a:solidFill>
                <a:latin typeface="Calibri" pitchFamily="34" charset="0"/>
                <a:ea typeface="Droid Sans Fallback" charset="0"/>
                <a:cs typeface="Droid Sans Fallback" charset="0"/>
              </a:rPr>
              <a:t>.</a:t>
            </a:r>
            <a:r>
              <a:rPr lang="tr-TR" sz="2400" dirty="0" err="1" smtClean="0">
                <a:solidFill>
                  <a:srgbClr val="C00000"/>
                </a:solidFill>
                <a:latin typeface="Calibri" pitchFamily="34" charset="0"/>
                <a:ea typeface="Droid Sans Fallback" charset="0"/>
                <a:cs typeface="Droid Sans Fallback" charset="0"/>
              </a:rPr>
              <a:t>mgm</a:t>
            </a:r>
            <a:r>
              <a:rPr lang="tr-TR" sz="2400" dirty="0" smtClean="0">
                <a:solidFill>
                  <a:srgbClr val="C00000"/>
                </a:solidFill>
                <a:latin typeface="Calibri" pitchFamily="34" charset="0"/>
                <a:ea typeface="Droid Sans Fallback" charset="0"/>
                <a:cs typeface="Droid Sans Fallback" charset="0"/>
              </a:rPr>
              <a:t>.gov.tr</a:t>
            </a:r>
            <a:endParaRPr lang="en-US" sz="2400" b="1" dirty="0" smtClean="0">
              <a:solidFill>
                <a:srgbClr val="C00000"/>
              </a:solidFill>
              <a:latin typeface="Calibri" pitchFamily="34" charset="0"/>
              <a:ea typeface="Droid Sans Fallback" charset="0"/>
              <a:cs typeface="Droid Sans Fallback" charset="0"/>
            </a:endParaRPr>
          </a:p>
          <a:p>
            <a:pPr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en-US" sz="2400" b="1" dirty="0" smtClean="0">
                <a:solidFill>
                  <a:srgbClr val="0000FF"/>
                </a:solidFill>
                <a:latin typeface="Calibri" pitchFamily="34" charset="0"/>
                <a:ea typeface="Droid Sans Fallback" charset="0"/>
                <a:cs typeface="Droid Sans Fallback" charset="0"/>
              </a:rPr>
              <a:t>  </a:t>
            </a:r>
            <a:endParaRPr lang="en-US" sz="2400" b="1" u="sng" dirty="0">
              <a:solidFill>
                <a:srgbClr val="0000FF"/>
              </a:solidFill>
              <a:latin typeface="Calibri" pitchFamily="34" charset="0"/>
              <a:ea typeface="Droid Sans Fallback" charset="0"/>
              <a:cs typeface="Droid Sans Fallback" charset="0"/>
              <a:hlinkClick r:id="rId6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0" y="303039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 smtClean="0">
                <a:solidFill>
                  <a:srgbClr val="FF0000"/>
                </a:solidFill>
              </a:rPr>
              <a:t>AVIATION METEOROLOGY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971600" y="1124744"/>
            <a:ext cx="763284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Meteorological support is also available </a:t>
            </a: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on </a:t>
            </a:r>
            <a:r>
              <a:rPr lang="en-US" sz="2400" dirty="0" err="1" smtClean="0">
                <a:solidFill>
                  <a:srgbClr val="FF0000"/>
                </a:solidFill>
                <a:latin typeface="Calibri" pitchFamily="34" charset="0"/>
              </a:rPr>
              <a:t>Hezarfen</a:t>
            </a:r>
            <a:r>
              <a:rPr lang="en-US" sz="2400" dirty="0" smtClean="0">
                <a:solidFill>
                  <a:srgbClr val="FF0000"/>
                </a:solidFill>
                <a:latin typeface="Calibri" pitchFamily="34" charset="0"/>
              </a:rPr>
              <a:t> Aviation Web </a:t>
            </a:r>
            <a:r>
              <a:rPr lang="en-US" sz="2400" dirty="0" smtClean="0">
                <a:solidFill>
                  <a:srgbClr val="FF0000"/>
                </a:solidFill>
                <a:latin typeface="Calibri" pitchFamily="34" charset="0"/>
              </a:rPr>
              <a:t>pages</a:t>
            </a:r>
            <a:r>
              <a:rPr lang="tr-TR" sz="2400" dirty="0" err="1" smtClean="0">
                <a:solidFill>
                  <a:srgbClr val="0000FF"/>
                </a:solidFill>
                <a:latin typeface="Calibri" pitchFamily="34" charset="0"/>
              </a:rPr>
              <a:t> </a:t>
            </a: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for </a:t>
            </a: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Paragliding</a:t>
            </a: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, Parachute, Glider, </a:t>
            </a:r>
            <a:r>
              <a:rPr lang="en-US" sz="2400" dirty="0" err="1" smtClean="0">
                <a:solidFill>
                  <a:srgbClr val="0000FF"/>
                </a:solidFill>
                <a:latin typeface="Calibri" pitchFamily="34" charset="0"/>
              </a:rPr>
              <a:t>Ballon</a:t>
            </a: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 and </a:t>
            </a:r>
            <a:r>
              <a:rPr lang="en-US" sz="2400" dirty="0" err="1" smtClean="0">
                <a:solidFill>
                  <a:srgbClr val="0000FF"/>
                </a:solidFill>
                <a:latin typeface="Calibri" pitchFamily="34" charset="0"/>
              </a:rPr>
              <a:t>Sailwing</a:t>
            </a:r>
            <a:r>
              <a:rPr lang="tr-TR" sz="2400" dirty="0" smtClean="0">
                <a:solidFill>
                  <a:srgbClr val="0000FF"/>
                </a:solidFill>
                <a:latin typeface="Calibri" pitchFamily="34" charset="0"/>
              </a:rPr>
              <a:t>.</a:t>
            </a:r>
            <a:endParaRPr lang="en-US" sz="2400" dirty="0">
              <a:solidFill>
                <a:srgbClr val="0000FF"/>
              </a:solidFill>
              <a:latin typeface="Calibri" pitchFamily="34" charset="0"/>
            </a:endParaRPr>
          </a:p>
        </p:txBody>
      </p:sp>
      <p:pic>
        <p:nvPicPr>
          <p:cNvPr id="116739" name="Picture 3"/>
          <p:cNvPicPr>
            <a:picLocks noChangeAspect="1" noChangeArrowheads="1"/>
          </p:cNvPicPr>
          <p:nvPr/>
        </p:nvPicPr>
        <p:blipFill>
          <a:blip r:embed="rId3" cstate="print"/>
          <a:srcRect l="22762" t="10626" r="25542" b="5704"/>
          <a:stretch>
            <a:fillRect/>
          </a:stretch>
        </p:blipFill>
        <p:spPr bwMode="auto">
          <a:xfrm>
            <a:off x="4932040" y="3068960"/>
            <a:ext cx="3888432" cy="35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6738" name="Picture 2"/>
          <p:cNvPicPr>
            <a:picLocks noChangeAspect="1" noChangeArrowheads="1"/>
          </p:cNvPicPr>
          <p:nvPr/>
        </p:nvPicPr>
        <p:blipFill>
          <a:blip r:embed="rId4" cstate="print"/>
          <a:srcRect l="20286" t="16360" r="23015" b="9813"/>
          <a:stretch>
            <a:fillRect/>
          </a:stretch>
        </p:blipFill>
        <p:spPr bwMode="auto">
          <a:xfrm>
            <a:off x="1043608" y="2492896"/>
            <a:ext cx="4536504" cy="3335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Metin kutusu"/>
          <p:cNvSpPr txBox="1"/>
          <p:nvPr/>
        </p:nvSpPr>
        <p:spPr>
          <a:xfrm>
            <a:off x="0" y="303039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 smtClean="0">
                <a:solidFill>
                  <a:srgbClr val="FF0000"/>
                </a:solidFill>
              </a:rPr>
              <a:t>AVIATION METEOROLOGY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755576" y="3140968"/>
            <a:ext cx="792087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800" cap="all" dirty="0" err="1" smtClean="0">
                <a:solidFill>
                  <a:srgbClr val="0000FF"/>
                </a:solidFill>
                <a:latin typeface="Calibri" pitchFamily="34" charset="0"/>
              </a:rPr>
              <a:t>THaNKS</a:t>
            </a:r>
            <a:r>
              <a:rPr lang="en-US" sz="2800" cap="all" dirty="0" smtClean="0">
                <a:solidFill>
                  <a:srgbClr val="0000FF"/>
                </a:solidFill>
                <a:latin typeface="Calibri" pitchFamily="34" charset="0"/>
              </a:rPr>
              <a:t> FOR YOUR ATTENTION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9" name="Rectangle 10"/>
          <p:cNvSpPr>
            <a:spLocks noChangeArrowheads="1"/>
          </p:cNvSpPr>
          <p:nvPr/>
        </p:nvSpPr>
        <p:spPr bwMode="auto">
          <a:xfrm>
            <a:off x="827584" y="1445875"/>
            <a:ext cx="7995295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Aft>
                <a:spcPct val="50000"/>
              </a:spcAft>
            </a:pP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Daily briefings are being took place with participation of </a:t>
            </a:r>
            <a:r>
              <a:rPr lang="en-US" sz="2400" dirty="0" smtClean="0">
                <a:solidFill>
                  <a:srgbClr val="C00000"/>
                </a:solidFill>
                <a:latin typeface="Calibri" pitchFamily="34" charset="0"/>
              </a:rPr>
              <a:t>15 Regional Forecast Centers</a:t>
            </a: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 through Video Conference System.</a:t>
            </a:r>
            <a:endParaRPr lang="en-US" sz="2400" b="0" dirty="0">
              <a:solidFill>
                <a:srgbClr val="0000FF"/>
              </a:solidFill>
              <a:latin typeface="Calibri" pitchFamily="34" charset="0"/>
            </a:endParaRPr>
          </a:p>
        </p:txBody>
      </p:sp>
      <p:pic>
        <p:nvPicPr>
          <p:cNvPr id="47111" name="Picture 4" descr="http://www.smartdesks.com/Boomerang-video-conferencing-furniture-90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736975"/>
            <a:ext cx="3995738" cy="2384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7112" name="5 Resim" descr="vk-2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69630" y="3356992"/>
            <a:ext cx="5022850" cy="2952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5 Metin kutusu"/>
          <p:cNvSpPr txBox="1"/>
          <p:nvPr/>
        </p:nvSpPr>
        <p:spPr>
          <a:xfrm>
            <a:off x="0" y="303039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WEATHER FORECASTING AND WARNINGS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9" name="Rectangle 10"/>
          <p:cNvSpPr>
            <a:spLocks noChangeArrowheads="1"/>
          </p:cNvSpPr>
          <p:nvPr/>
        </p:nvSpPr>
        <p:spPr bwMode="auto">
          <a:xfrm>
            <a:off x="611560" y="1196752"/>
            <a:ext cx="8139311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Aft>
                <a:spcPct val="50000"/>
              </a:spcAft>
            </a:pP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Warnings are issued for the following </a:t>
            </a:r>
            <a:r>
              <a:rPr lang="en-US" sz="2400" dirty="0" smtClean="0">
                <a:solidFill>
                  <a:srgbClr val="C00000"/>
                </a:solidFill>
                <a:latin typeface="Calibri" pitchFamily="34" charset="0"/>
              </a:rPr>
              <a:t>Severe Weather Events.</a:t>
            </a:r>
            <a:endParaRPr lang="en-US" sz="2400" b="0" dirty="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611560" y="2132856"/>
            <a:ext cx="6408712" cy="4339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Aft>
                <a:spcPct val="50000"/>
              </a:spcAft>
              <a:buClr>
                <a:srgbClr val="C00000"/>
              </a:buClr>
              <a:buFont typeface="Wingdings" pitchFamily="2" charset="2"/>
              <a:buChar char="ü"/>
            </a:pP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 Rain/Rain Showers/Thunderstorms</a:t>
            </a:r>
          </a:p>
          <a:p>
            <a:pPr algn="l">
              <a:spcAft>
                <a:spcPct val="50000"/>
              </a:spcAft>
              <a:buClr>
                <a:srgbClr val="C00000"/>
              </a:buClr>
              <a:buFont typeface="Wingdings" pitchFamily="2" charset="2"/>
              <a:buChar char="ü"/>
            </a:pP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 Snow</a:t>
            </a:r>
          </a:p>
          <a:p>
            <a:pPr algn="l">
              <a:spcAft>
                <a:spcPct val="50000"/>
              </a:spcAft>
              <a:buClr>
                <a:srgbClr val="C00000"/>
              </a:buClr>
              <a:buFont typeface="Wingdings" pitchFamily="2" charset="2"/>
              <a:buChar char="ü"/>
            </a:pP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 Wind and Gust</a:t>
            </a:r>
          </a:p>
          <a:p>
            <a:pPr algn="l">
              <a:spcAft>
                <a:spcPct val="50000"/>
              </a:spcAft>
              <a:buClr>
                <a:srgbClr val="C00000"/>
              </a:buClr>
              <a:buFont typeface="Wingdings" pitchFamily="2" charset="2"/>
              <a:buChar char="ü"/>
            </a:pP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 Dust Transportation</a:t>
            </a:r>
          </a:p>
          <a:p>
            <a:pPr algn="l">
              <a:spcAft>
                <a:spcPct val="50000"/>
              </a:spcAft>
              <a:buClr>
                <a:srgbClr val="C00000"/>
              </a:buClr>
              <a:buFont typeface="Wingdings" pitchFamily="2" charset="2"/>
              <a:buChar char="ü"/>
            </a:pP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 Snow Melting / Avalanche</a:t>
            </a:r>
          </a:p>
          <a:p>
            <a:pPr algn="l">
              <a:spcAft>
                <a:spcPct val="50000"/>
              </a:spcAft>
              <a:buClr>
                <a:srgbClr val="C00000"/>
              </a:buClr>
              <a:buFont typeface="Wingdings" pitchFamily="2" charset="2"/>
              <a:buChar char="ü"/>
            </a:pP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 Frost</a:t>
            </a:r>
          </a:p>
          <a:p>
            <a:pPr algn="l">
              <a:spcAft>
                <a:spcPct val="50000"/>
              </a:spcAft>
              <a:buClr>
                <a:srgbClr val="C00000"/>
              </a:buClr>
              <a:buFont typeface="Wingdings" pitchFamily="2" charset="2"/>
              <a:buChar char="ü"/>
            </a:pP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 Low Temperatures and Heat waves</a:t>
            </a:r>
          </a:p>
          <a:p>
            <a:pPr algn="l">
              <a:spcAft>
                <a:spcPct val="50000"/>
              </a:spcAft>
              <a:buClr>
                <a:srgbClr val="C00000"/>
              </a:buClr>
              <a:buFont typeface="Wingdings" pitchFamily="2" charset="2"/>
              <a:buChar char="ü"/>
            </a:pP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 Fog</a:t>
            </a:r>
            <a:endParaRPr lang="en-US" sz="2400" b="0" dirty="0">
              <a:solidFill>
                <a:srgbClr val="0000FF"/>
              </a:solidFill>
              <a:latin typeface="Calibri" pitchFamily="34" charset="0"/>
            </a:endParaRPr>
          </a:p>
        </p:txBody>
      </p:sp>
      <p:pic>
        <p:nvPicPr>
          <p:cNvPr id="11" name="Picture 2" descr="İstanbul'da sel felaketi: 31 öl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2852936"/>
            <a:ext cx="2448273" cy="24482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5 Metin kutusu"/>
          <p:cNvSpPr txBox="1"/>
          <p:nvPr/>
        </p:nvSpPr>
        <p:spPr>
          <a:xfrm>
            <a:off x="0" y="303039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WEATHER FORECASTING AND WARNINGS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9" name="Rectangle 10"/>
          <p:cNvSpPr>
            <a:spLocks noChangeArrowheads="1"/>
          </p:cNvSpPr>
          <p:nvPr/>
        </p:nvSpPr>
        <p:spPr bwMode="auto">
          <a:xfrm>
            <a:off x="681161" y="1196752"/>
            <a:ext cx="8283327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Aft>
                <a:spcPct val="50000"/>
              </a:spcAft>
            </a:pP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Detailed forecasts are issued up to 5 days for Turkish Provinces and Towns</a:t>
            </a:r>
            <a:r>
              <a:rPr lang="tr-TR" sz="2400" dirty="0" smtClean="0">
                <a:solidFill>
                  <a:srgbClr val="0000FF"/>
                </a:solidFill>
                <a:latin typeface="Calibri" pitchFamily="34" charset="0"/>
              </a:rPr>
              <a:t> </a:t>
            </a: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(More than </a:t>
            </a:r>
            <a:r>
              <a:rPr lang="en-US" sz="2400" dirty="0" smtClean="0">
                <a:solidFill>
                  <a:srgbClr val="C00000"/>
                </a:solidFill>
                <a:latin typeface="Calibri" pitchFamily="34" charset="0"/>
              </a:rPr>
              <a:t>1000 locations </a:t>
            </a: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daily).</a:t>
            </a:r>
            <a:endParaRPr lang="en-US" sz="2400" b="0" dirty="0">
              <a:solidFill>
                <a:srgbClr val="0000FF"/>
              </a:solidFill>
              <a:latin typeface="Calibri" pitchFamily="34" charset="0"/>
            </a:endParaRPr>
          </a:p>
        </p:txBody>
      </p:sp>
      <p:pic>
        <p:nvPicPr>
          <p:cNvPr id="151556" name="Picture 4"/>
          <p:cNvPicPr>
            <a:picLocks noChangeAspect="1" noChangeArrowheads="1"/>
          </p:cNvPicPr>
          <p:nvPr/>
        </p:nvPicPr>
        <p:blipFill>
          <a:blip r:embed="rId2" cstate="print"/>
          <a:srcRect l="14706" t="30313" r="27765" b="19485"/>
          <a:stretch>
            <a:fillRect/>
          </a:stretch>
        </p:blipFill>
        <p:spPr bwMode="auto">
          <a:xfrm>
            <a:off x="4032448" y="4202390"/>
            <a:ext cx="4860032" cy="23949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1558" name="Picture 6" descr="http://www.mgm.gov.tr/FTPDATA/analiz/0612buyuk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204864"/>
            <a:ext cx="4884576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5 Metin kutusu"/>
          <p:cNvSpPr txBox="1"/>
          <p:nvPr/>
        </p:nvSpPr>
        <p:spPr>
          <a:xfrm>
            <a:off x="0" y="303039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WEATHER FORECASTING AND WARNINGS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43" name="Picture 3"/>
          <p:cNvPicPr>
            <a:picLocks noChangeAspect="1" noChangeArrowheads="1"/>
          </p:cNvPicPr>
          <p:nvPr/>
        </p:nvPicPr>
        <p:blipFill>
          <a:blip r:embed="rId2" cstate="print"/>
          <a:srcRect l="8006" r="20672" b="25251"/>
          <a:stretch>
            <a:fillRect/>
          </a:stretch>
        </p:blipFill>
        <p:spPr bwMode="auto">
          <a:xfrm>
            <a:off x="827584" y="2132856"/>
            <a:ext cx="4320480" cy="25570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753169" y="1196752"/>
            <a:ext cx="8283327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Aft>
                <a:spcPct val="50000"/>
              </a:spcAft>
            </a:pP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Comprehensive </a:t>
            </a:r>
            <a:r>
              <a:rPr lang="en-US" sz="2400" dirty="0" smtClean="0">
                <a:solidFill>
                  <a:srgbClr val="FF0000"/>
                </a:solidFill>
                <a:latin typeface="Calibri" pitchFamily="34" charset="0"/>
              </a:rPr>
              <a:t>Marine Forecasts </a:t>
            </a: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are issued up to 3 days.</a:t>
            </a:r>
            <a:endParaRPr lang="en-US" sz="2400" b="0" dirty="0">
              <a:solidFill>
                <a:srgbClr val="0000FF"/>
              </a:solidFill>
              <a:latin typeface="Calibri" pitchFamily="34" charset="0"/>
            </a:endParaRPr>
          </a:p>
        </p:txBody>
      </p:sp>
      <p:pic>
        <p:nvPicPr>
          <p:cNvPr id="164867" name="Picture 3"/>
          <p:cNvPicPr>
            <a:picLocks noChangeAspect="1" noChangeArrowheads="1"/>
          </p:cNvPicPr>
          <p:nvPr/>
        </p:nvPicPr>
        <p:blipFill>
          <a:blip r:embed="rId3" cstate="print"/>
          <a:srcRect l="8770" r="20492" b="20286"/>
          <a:stretch>
            <a:fillRect/>
          </a:stretch>
        </p:blipFill>
        <p:spPr bwMode="auto">
          <a:xfrm>
            <a:off x="4283968" y="3645024"/>
            <a:ext cx="4464496" cy="28410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5 Metin kutusu"/>
          <p:cNvSpPr txBox="1"/>
          <p:nvPr/>
        </p:nvSpPr>
        <p:spPr>
          <a:xfrm>
            <a:off x="0" y="303039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WEATHER FORECASTING AND WARNINGS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9" name="Rectangle 10"/>
          <p:cNvSpPr>
            <a:spLocks noChangeArrowheads="1"/>
          </p:cNvSpPr>
          <p:nvPr/>
        </p:nvSpPr>
        <p:spPr bwMode="auto">
          <a:xfrm>
            <a:off x="395537" y="1229851"/>
            <a:ext cx="8496944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Aft>
                <a:spcPct val="50000"/>
              </a:spcAft>
            </a:pPr>
            <a:r>
              <a:rPr lang="en-US" sz="2400" dirty="0" smtClean="0">
                <a:solidFill>
                  <a:srgbClr val="FF0000"/>
                </a:solidFill>
                <a:latin typeface="Calibri" pitchFamily="34" charset="0"/>
              </a:rPr>
              <a:t>Monthly Forecast </a:t>
            </a:r>
            <a:r>
              <a:rPr lang="en-US" sz="2400" dirty="0" smtClean="0">
                <a:solidFill>
                  <a:srgbClr val="0000FF"/>
                </a:solidFill>
                <a:latin typeface="Calibri" pitchFamily="34" charset="0"/>
              </a:rPr>
              <a:t>based on ECMWF’s Monthly Forecast Model will be issued on the web very soon.</a:t>
            </a:r>
            <a:endParaRPr lang="en-US" sz="2400" b="0" dirty="0">
              <a:solidFill>
                <a:srgbClr val="0000FF"/>
              </a:solidFill>
              <a:latin typeface="Calibri" pitchFamily="34" charset="0"/>
            </a:endParaRPr>
          </a:p>
        </p:txBody>
      </p:sp>
      <p:pic>
        <p:nvPicPr>
          <p:cNvPr id="116738" name="Picture 2"/>
          <p:cNvPicPr>
            <a:picLocks noChangeAspect="1" noChangeArrowheads="1"/>
          </p:cNvPicPr>
          <p:nvPr/>
        </p:nvPicPr>
        <p:blipFill>
          <a:blip r:embed="rId2" cstate="print"/>
          <a:srcRect l="8612" r="21904" b="41313"/>
          <a:stretch>
            <a:fillRect/>
          </a:stretch>
        </p:blipFill>
        <p:spPr bwMode="auto">
          <a:xfrm>
            <a:off x="539552" y="2276872"/>
            <a:ext cx="8001598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Metin kutusu"/>
          <p:cNvSpPr txBox="1"/>
          <p:nvPr/>
        </p:nvSpPr>
        <p:spPr>
          <a:xfrm>
            <a:off x="0" y="303039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WEATHER FORECASTING AND WARNINGS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Varsayılan Tasarım">
  <a:themeElements>
    <a:clrScheme name="2_Varsayılan Tasarı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Varsayılan Tasarım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Varsayılan Tasarım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Varsayılan Tasarım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Varsayılan Tasarım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Varsayılan Tasarım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Varsayılan Tasarım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Varsayılan Tasarım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Varsayılan Tasarım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Varsayılan Tasarım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Varsayılan Tasarım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Varsayılan Tasarım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Varsayılan Tasarım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Varsayılan Tasarım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Varsayılan Tasarım">
  <a:themeElements>
    <a:clrScheme name="Varsayılan Tasarı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Varsayılan Tasarım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Varsayılan Tasarım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arsayılan Tasarım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arsayılan Tasarım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arsayılan Tasarım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arsayılan Tasarım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arsayılan Tasarım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arsayılan Tasarım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arsayılan Tasarım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arsayılan Tasarım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arsayılan Tasarım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arsayılan Tasarım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arsayılan Tasarım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Varsayılan Tasarım">
  <a:themeElements>
    <a:clrScheme name="3_Varsayılan Tasarı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Varsayılan Tasarım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Varsayılan Tasarım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Varsayılan Tasarım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Varsayılan Tasarım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Varsayılan Tasarım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Varsayılan Tasarım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Varsayılan Tasarım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Varsayılan Tasarım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Varsayılan Tasarım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Varsayılan Tasarım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Varsayılan Tasarım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Varsayılan Tasarım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Varsayılan Tasarım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is Teması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is Teması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3602</TotalTime>
  <Words>1430</Words>
  <Application>Microsoft Office PowerPoint</Application>
  <PresentationFormat>Ekran Gösterisi (4:3)</PresentationFormat>
  <Paragraphs>314</Paragraphs>
  <Slides>44</Slides>
  <Notes>31</Notes>
  <HiddenSlides>0</HiddenSlides>
  <MMClips>0</MMClips>
  <ScaleCrop>false</ScaleCrop>
  <HeadingPairs>
    <vt:vector size="6" baseType="variant">
      <vt:variant>
        <vt:lpstr>Tema</vt:lpstr>
      </vt:variant>
      <vt:variant>
        <vt:i4>3</vt:i4>
      </vt:variant>
      <vt:variant>
        <vt:lpstr>Katıştırılmış OLE Hizmet Programları</vt:lpstr>
      </vt:variant>
      <vt:variant>
        <vt:i4>1</vt:i4>
      </vt:variant>
      <vt:variant>
        <vt:lpstr>Slayt Başlıkları</vt:lpstr>
      </vt:variant>
      <vt:variant>
        <vt:i4>44</vt:i4>
      </vt:variant>
    </vt:vector>
  </HeadingPairs>
  <TitlesOfParts>
    <vt:vector size="48" baseType="lpstr">
      <vt:lpstr>2_Varsayılan Tasarım</vt:lpstr>
      <vt:lpstr>Varsayılan Tasarım</vt:lpstr>
      <vt:lpstr>3_Varsayılan Tasarım</vt:lpstr>
      <vt:lpstr>CorelDRAW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</vt:vector>
  </TitlesOfParts>
  <Company>myurt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myurteri</dc:creator>
  <cp:lastModifiedBy>fkasapbasi</cp:lastModifiedBy>
  <cp:revision>881</cp:revision>
  <dcterms:created xsi:type="dcterms:W3CDTF">2010-10-15T12:43:47Z</dcterms:created>
  <dcterms:modified xsi:type="dcterms:W3CDTF">2013-02-18T13:57:26Z</dcterms:modified>
</cp:coreProperties>
</file>